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12"/>
  </p:notesMasterIdLst>
  <p:sldIdLst>
    <p:sldId id="256" r:id="rId2"/>
    <p:sldId id="267" r:id="rId3"/>
    <p:sldId id="282" r:id="rId4"/>
    <p:sldId id="281" r:id="rId5"/>
    <p:sldId id="280" r:id="rId6"/>
    <p:sldId id="284" r:id="rId7"/>
    <p:sldId id="285" r:id="rId8"/>
    <p:sldId id="286" r:id="rId9"/>
    <p:sldId id="283" r:id="rId10"/>
    <p:sldId id="28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7E4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00" autoAdjust="0"/>
    <p:restoredTop sz="86985" autoAdjust="0"/>
  </p:normalViewPr>
  <p:slideViewPr>
    <p:cSldViewPr snapToGrid="0" snapToObjects="1">
      <p:cViewPr varScale="1">
        <p:scale>
          <a:sx n="92" d="100"/>
          <a:sy n="92" d="100"/>
        </p:scale>
        <p:origin x="-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0C8261-A759-1141-A6B4-3E18C267846B}" type="datetimeFigureOut">
              <a:rPr lang="en-US" smtClean="0"/>
              <a:t>10/24/13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EC5179-167C-6C42-9633-07C5821969D6}" type="slidenum">
              <a:rPr lang="en-US" smtClean="0"/>
              <a:t>‹#›</a:t>
            </a:fld>
            <a:endParaRPr lang="en-US"/>
          </a:p>
        </p:txBody>
      </p:sp>
    </p:spTree>
    <p:extLst>
      <p:ext uri="{BB962C8B-B14F-4D97-AF65-F5344CB8AC3E}">
        <p14:creationId xmlns:p14="http://schemas.microsoft.com/office/powerpoint/2010/main" val="2687712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0EC5179-167C-6C42-9633-07C5821969D6}" type="slidenum">
              <a:rPr lang="en-US" smtClean="0"/>
              <a:t>2</a:t>
            </a:fld>
            <a:endParaRPr lang="en-US"/>
          </a:p>
        </p:txBody>
      </p:sp>
    </p:spTree>
    <p:extLst>
      <p:ext uri="{BB962C8B-B14F-4D97-AF65-F5344CB8AC3E}">
        <p14:creationId xmlns:p14="http://schemas.microsoft.com/office/powerpoint/2010/main" val="1846075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DC7A2F0-8BFF-204D-BB4B-32FF5299AEA9}" type="slidenum">
              <a:rPr lang="en-US"/>
              <a:pPr/>
              <a:t>4</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lnSpc>
                <a:spcPct val="80000"/>
              </a:lnSpc>
            </a:pPr>
            <a:r>
              <a:rPr lang="en-US" sz="1300">
                <a:latin typeface="Arial" charset="0"/>
                <a:ea typeface="ＭＳ Ｐゴシック" charset="-128"/>
                <a:cs typeface="ＭＳ Ｐゴシック" charset="-128"/>
              </a:rPr>
              <a:t>So now lets look at the effects of using unconstitutional legal tender Federal Reserve Notes.</a:t>
            </a:r>
          </a:p>
          <a:p>
            <a:pPr lvl="1" indent="-210226">
              <a:spcBef>
                <a:spcPct val="50000"/>
              </a:spcBef>
              <a:buFontTx/>
              <a:buAutoNum type="arabicPeriod"/>
            </a:pPr>
            <a:r>
              <a:rPr lang="en-US" sz="1300">
                <a:latin typeface="Arial" charset="0"/>
              </a:rPr>
              <a:t>Because Federal Reserve Notes have no value in or of themselves and no intrinsic value, they can be inflated in such a manner to make you believe that you made a gain or an accession to wealth, when in fact you had no such gain at all.</a:t>
            </a:r>
          </a:p>
          <a:p>
            <a:pPr lvl="1" indent="-210226">
              <a:spcBef>
                <a:spcPct val="50000"/>
              </a:spcBef>
              <a:buFontTx/>
              <a:buAutoNum type="arabicPeriod"/>
            </a:pPr>
            <a:r>
              <a:rPr lang="en-US" sz="1300">
                <a:latin typeface="Arial" charset="0"/>
              </a:rPr>
              <a:t>Because Federal Reserve Notes have no set fixed value, they can be used to “quietly” steal your wealth with the perception that you had a gain.</a:t>
            </a:r>
          </a:p>
          <a:p>
            <a:pPr lvl="1" indent="-210226">
              <a:spcBef>
                <a:spcPct val="50000"/>
              </a:spcBef>
              <a:buFontTx/>
              <a:buAutoNum type="arabicPeriod"/>
            </a:pPr>
            <a:r>
              <a:rPr lang="en-US" sz="1300">
                <a:latin typeface="Arial" charset="0"/>
              </a:rPr>
              <a:t>Because Federal Reserve Notes have no known or calculable value, they can be used to deceive the citizens into believing they will receive future benefits, such as social security, at today’s purchasing power. </a:t>
            </a:r>
          </a:p>
          <a:p>
            <a:pPr eaLnBrk="1" hangingPunct="1">
              <a:lnSpc>
                <a:spcPct val="80000"/>
              </a:lnSpc>
            </a:pPr>
            <a:endParaRPr lang="en-US" sz="1300">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365100C-74BF-4641-BC74-EC8AB055E0F6}" type="slidenum">
              <a:rPr lang="en-US"/>
              <a:pPr/>
              <a:t>5</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z="1300">
                <a:latin typeface="Arial" charset="0"/>
                <a:ea typeface="ＭＳ Ｐゴシック" charset="-128"/>
                <a:cs typeface="ＭＳ Ｐゴシック" charset="-128"/>
              </a:rPr>
              <a:t>So now let’s look at an example.</a:t>
            </a:r>
          </a:p>
          <a:p>
            <a:pPr eaLnBrk="1" hangingPunct="1"/>
            <a:endParaRPr lang="en-US" sz="1300">
              <a:latin typeface="Arial" charset="0"/>
              <a:ea typeface="ＭＳ Ｐゴシック" charset="-128"/>
              <a:cs typeface="ＭＳ Ｐゴシック" charset="-128"/>
            </a:endParaRPr>
          </a:p>
          <a:p>
            <a:pPr eaLnBrk="1" hangingPunct="1"/>
            <a:r>
              <a:rPr lang="en-US" sz="1300">
                <a:latin typeface="Arial" charset="0"/>
                <a:ea typeface="ＭＳ Ｐゴシック" charset="-128"/>
                <a:cs typeface="ＭＳ Ｐゴシック" charset="-128"/>
              </a:rPr>
              <a:t>What are the effects of using unconstitutional legal tender notes?</a:t>
            </a:r>
          </a:p>
          <a:p>
            <a:pPr marL="648698" lvl="1" indent="-216233">
              <a:buFontTx/>
              <a:buAutoNum type="arabicPeriod"/>
            </a:pPr>
            <a:r>
              <a:rPr lang="en-US" sz="1300">
                <a:latin typeface="Arial" charset="0"/>
              </a:rPr>
              <a:t>An unrealized loss of capital and property;</a:t>
            </a:r>
          </a:p>
          <a:p>
            <a:pPr marL="648698" lvl="1" indent="-216233">
              <a:buFontTx/>
              <a:buAutoNum type="arabicPeriod"/>
            </a:pPr>
            <a:r>
              <a:rPr lang="en-US" sz="1300">
                <a:latin typeface="Arial" charset="0"/>
              </a:rPr>
              <a:t>A loss of real value;</a:t>
            </a:r>
          </a:p>
          <a:p>
            <a:pPr marL="648698" lvl="1" indent="-216233">
              <a:buFontTx/>
              <a:buAutoNum type="arabicPeriod"/>
            </a:pPr>
            <a:r>
              <a:rPr lang="en-US" sz="1300">
                <a:latin typeface="Arial" charset="0"/>
              </a:rPr>
              <a:t>The loss of the full economic impact of automation.</a:t>
            </a:r>
          </a:p>
          <a:p>
            <a:pPr eaLnBrk="1" hangingPunct="1"/>
            <a:endParaRPr lang="en-US" sz="1300" b="1">
              <a:latin typeface="Arial" charset="0"/>
              <a:ea typeface="ＭＳ Ｐゴシック" charset="-128"/>
              <a:cs typeface="ＭＳ Ｐゴシック" charset="-128"/>
            </a:endParaRPr>
          </a:p>
          <a:p>
            <a:pPr eaLnBrk="1" hangingPunct="1"/>
            <a:r>
              <a:rPr lang="en-US" sz="1300" b="1">
                <a:latin typeface="Arial" charset="0"/>
                <a:ea typeface="ＭＳ Ｐゴシック" charset="-128"/>
                <a:cs typeface="ＭＳ Ｐゴシック" charset="-128"/>
              </a:rPr>
              <a:t>Brown Egg Data:</a:t>
            </a:r>
          </a:p>
          <a:p>
            <a:pPr eaLnBrk="1" hangingPunct="1"/>
            <a:r>
              <a:rPr lang="en-US" sz="1300">
                <a:latin typeface="Arial" charset="0"/>
                <a:ea typeface="ＭＳ Ｐゴシック" charset="-128"/>
                <a:cs typeface="ＭＳ Ｐゴシック" charset="-128"/>
              </a:rPr>
              <a:t>EGG ECONOMICS UPDATE reports by Donald Bell, Poultry Specialist (emeritus), University of California , Riverside, CA 92521</a:t>
            </a:r>
          </a:p>
          <a:p>
            <a:pPr eaLnBrk="1" hangingPunct="1"/>
            <a:r>
              <a:rPr lang="en-US" sz="900">
                <a:latin typeface="Arial" charset="0"/>
                <a:ea typeface="ＭＳ Ｐゴシック" charset="-128"/>
                <a:cs typeface="ＭＳ Ｐゴシック" charset="-128"/>
              </a:rPr>
              <a:t>http://www.ams.usda.gov/poultry/mncs/ShellEgg/USDAEGGMARKETNEWSREPORT.html</a:t>
            </a:r>
          </a:p>
          <a:p>
            <a:pPr eaLnBrk="1" hangingPunct="1"/>
            <a:r>
              <a:rPr lang="en-US" sz="900">
                <a:latin typeface="Arial" charset="0"/>
                <a:ea typeface="ＭＳ Ｐゴシック" charset="-128"/>
                <a:cs typeface="ＭＳ Ｐゴシック" charset="-128"/>
              </a:rPr>
              <a:t>http://www.pathtoinvesting.org/interactive/inflation/simulation_inflation.htm</a:t>
            </a:r>
          </a:p>
          <a:p>
            <a:pPr eaLnBrk="1" hangingPunct="1"/>
            <a:endParaRPr lang="en-US" sz="900">
              <a:latin typeface="Arial" charset="0"/>
              <a:ea typeface="ＭＳ Ｐゴシック" charset="-128"/>
              <a:cs typeface="ＭＳ Ｐゴシック" charset="-128"/>
            </a:endParaRPr>
          </a:p>
          <a:p>
            <a:pPr eaLnBrk="1" hangingPunct="1"/>
            <a:endParaRPr lang="en-US" sz="1300">
              <a:latin typeface="Arial" charset="0"/>
              <a:ea typeface="ＭＳ Ｐゴシック" charset="-128"/>
              <a:cs typeface="ＭＳ Ｐゴシック" charset="-128"/>
            </a:endParaRPr>
          </a:p>
          <a:p>
            <a:pPr eaLnBrk="1" hangingPunct="1"/>
            <a:endParaRPr lang="en-US" sz="900">
              <a:latin typeface="Arial" charset="0"/>
              <a:ea typeface="ＭＳ Ｐゴシック" charset="-128"/>
              <a:cs typeface="ＭＳ Ｐゴシック" charset="-128"/>
            </a:endParaRPr>
          </a:p>
          <a:p>
            <a:pPr eaLnBrk="1" hangingPunct="1"/>
            <a:endParaRPr lang="en-US" sz="1300">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3E3E1E1-85E5-C64C-BF41-D9D7FB53DE1E}" type="slidenum">
              <a:rPr lang="en-US"/>
              <a:pPr/>
              <a:t>6</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lnSpc>
                <a:spcPct val="80000"/>
              </a:lnSpc>
            </a:pPr>
            <a:r>
              <a:rPr lang="en-US" sz="1300">
                <a:latin typeface="Arial" charset="0"/>
                <a:ea typeface="ＭＳ Ｐゴシック" charset="-128"/>
                <a:cs typeface="ＭＳ Ｐゴシック" charset="-128"/>
              </a:rPr>
              <a:t>So now lets look at the effects of using unconstitutional legal tender Federal Reserve Notes.</a:t>
            </a:r>
          </a:p>
          <a:p>
            <a:pPr lvl="1" indent="-210226">
              <a:spcBef>
                <a:spcPct val="50000"/>
              </a:spcBef>
              <a:buFontTx/>
              <a:buAutoNum type="arabicPeriod"/>
            </a:pPr>
            <a:r>
              <a:rPr lang="en-US" sz="1300">
                <a:latin typeface="Arial" charset="0"/>
              </a:rPr>
              <a:t>Because Federal Reserve Notes have no value in or of themselves and no intrinsic value, they can be inflated in such a manner to make you believe that you made a gain or an accession to wealth, when in fact you had no such gain at all.</a:t>
            </a:r>
          </a:p>
          <a:p>
            <a:pPr lvl="1" indent="-210226">
              <a:spcBef>
                <a:spcPct val="50000"/>
              </a:spcBef>
              <a:buFontTx/>
              <a:buAutoNum type="arabicPeriod"/>
            </a:pPr>
            <a:r>
              <a:rPr lang="en-US" sz="1300">
                <a:latin typeface="Arial" charset="0"/>
              </a:rPr>
              <a:t>Because Federal Reserve Notes have no set fixed value, they can be used to “quietly” steal your wealth with the perception that you had a gain.</a:t>
            </a:r>
          </a:p>
          <a:p>
            <a:pPr lvl="1" indent="-210226">
              <a:spcBef>
                <a:spcPct val="50000"/>
              </a:spcBef>
              <a:buFontTx/>
              <a:buAutoNum type="arabicPeriod"/>
            </a:pPr>
            <a:r>
              <a:rPr lang="en-US" sz="1300">
                <a:latin typeface="Arial" charset="0"/>
              </a:rPr>
              <a:t>Because Federal Reserve Notes have no known or calculable value, they can be used to deceive the citizens into believing they will receive future benefits, such as social security, at today’s purchasing power. </a:t>
            </a:r>
          </a:p>
          <a:p>
            <a:pPr eaLnBrk="1" hangingPunct="1">
              <a:lnSpc>
                <a:spcPct val="80000"/>
              </a:lnSpc>
            </a:pPr>
            <a:endParaRPr lang="en-US" sz="1300">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F0FAD96-D93C-6141-8729-C7A9E375D6B9}" type="slidenum">
              <a:rPr lang="en-US"/>
              <a:pPr/>
              <a:t>7</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z="1300">
                <a:latin typeface="Arial" charset="0"/>
                <a:ea typeface="ＭＳ Ｐゴシック" charset="-128"/>
                <a:cs typeface="ＭＳ Ｐゴシック" charset="-128"/>
              </a:rPr>
              <a:t>So now let’s look at an example.</a:t>
            </a:r>
          </a:p>
          <a:p>
            <a:pPr eaLnBrk="1" hangingPunct="1"/>
            <a:endParaRPr lang="en-US" sz="1300">
              <a:latin typeface="Arial" charset="0"/>
              <a:ea typeface="ＭＳ Ｐゴシック" charset="-128"/>
              <a:cs typeface="ＭＳ Ｐゴシック" charset="-128"/>
            </a:endParaRPr>
          </a:p>
          <a:p>
            <a:pPr eaLnBrk="1" hangingPunct="1"/>
            <a:r>
              <a:rPr lang="en-US" sz="1300">
                <a:latin typeface="Arial" charset="0"/>
                <a:ea typeface="ＭＳ Ｐゴシック" charset="-128"/>
                <a:cs typeface="ＭＳ Ｐゴシック" charset="-128"/>
              </a:rPr>
              <a:t>What are the effects of using unconstitutional legal tender notes?</a:t>
            </a:r>
          </a:p>
          <a:p>
            <a:pPr marL="648698" lvl="1" indent="-216233">
              <a:buFontTx/>
              <a:buAutoNum type="arabicPeriod"/>
            </a:pPr>
            <a:r>
              <a:rPr lang="en-US" sz="1300">
                <a:latin typeface="Arial" charset="0"/>
              </a:rPr>
              <a:t>An unrealized loss of capital and property;</a:t>
            </a:r>
          </a:p>
          <a:p>
            <a:pPr marL="648698" lvl="1" indent="-216233">
              <a:buFontTx/>
              <a:buAutoNum type="arabicPeriod"/>
            </a:pPr>
            <a:r>
              <a:rPr lang="en-US" sz="1300">
                <a:latin typeface="Arial" charset="0"/>
              </a:rPr>
              <a:t>A loss of real value;</a:t>
            </a:r>
          </a:p>
          <a:p>
            <a:pPr marL="648698" lvl="1" indent="-216233">
              <a:buFontTx/>
              <a:buAutoNum type="arabicPeriod"/>
            </a:pPr>
            <a:r>
              <a:rPr lang="en-US" sz="1300">
                <a:latin typeface="Arial" charset="0"/>
              </a:rPr>
              <a:t>The loss of the full economic impact of automation.</a:t>
            </a:r>
          </a:p>
          <a:p>
            <a:pPr eaLnBrk="1" hangingPunct="1"/>
            <a:endParaRPr lang="en-US" sz="1300" b="1">
              <a:latin typeface="Arial" charset="0"/>
              <a:ea typeface="ＭＳ Ｐゴシック" charset="-128"/>
              <a:cs typeface="ＭＳ Ｐゴシック" charset="-128"/>
            </a:endParaRPr>
          </a:p>
          <a:p>
            <a:pPr eaLnBrk="1" hangingPunct="1"/>
            <a:r>
              <a:rPr lang="en-US" sz="1300" b="1">
                <a:latin typeface="Arial" charset="0"/>
                <a:ea typeface="ＭＳ Ｐゴシック" charset="-128"/>
                <a:cs typeface="ＭＳ Ｐゴシック" charset="-128"/>
              </a:rPr>
              <a:t>Brown Egg Data:</a:t>
            </a:r>
          </a:p>
          <a:p>
            <a:pPr eaLnBrk="1" hangingPunct="1"/>
            <a:r>
              <a:rPr lang="en-US" sz="1300">
                <a:latin typeface="Arial" charset="0"/>
                <a:ea typeface="ＭＳ Ｐゴシック" charset="-128"/>
                <a:cs typeface="ＭＳ Ｐゴシック" charset="-128"/>
              </a:rPr>
              <a:t>EGG ECONOMICS UPDATE reports by Donald Bell, Poultry Specialist (emeritus), University of California , Riverside, CA 92521</a:t>
            </a:r>
          </a:p>
          <a:p>
            <a:pPr eaLnBrk="1" hangingPunct="1"/>
            <a:r>
              <a:rPr lang="en-US" sz="900">
                <a:latin typeface="Arial" charset="0"/>
                <a:ea typeface="ＭＳ Ｐゴシック" charset="-128"/>
                <a:cs typeface="ＭＳ Ｐゴシック" charset="-128"/>
              </a:rPr>
              <a:t>http://www.ams.usda.gov/poultry/mncs/ShellEgg/USDAEGGMARKETNEWSREPORT.html</a:t>
            </a:r>
          </a:p>
          <a:p>
            <a:pPr eaLnBrk="1" hangingPunct="1"/>
            <a:r>
              <a:rPr lang="en-US" sz="900">
                <a:latin typeface="Arial" charset="0"/>
                <a:ea typeface="ＭＳ Ｐゴシック" charset="-128"/>
                <a:cs typeface="ＭＳ Ｐゴシック" charset="-128"/>
              </a:rPr>
              <a:t>http://www.pathtoinvesting.org/interactive/inflation/simulation_inflation.htm</a:t>
            </a:r>
          </a:p>
          <a:p>
            <a:pPr eaLnBrk="1" hangingPunct="1"/>
            <a:endParaRPr lang="en-US" sz="900">
              <a:latin typeface="Arial" charset="0"/>
              <a:ea typeface="ＭＳ Ｐゴシック" charset="-128"/>
              <a:cs typeface="ＭＳ Ｐゴシック" charset="-128"/>
            </a:endParaRPr>
          </a:p>
          <a:p>
            <a:pPr eaLnBrk="1" hangingPunct="1"/>
            <a:endParaRPr lang="en-US" sz="1300">
              <a:latin typeface="Arial" charset="0"/>
              <a:ea typeface="ＭＳ Ｐゴシック" charset="-128"/>
              <a:cs typeface="ＭＳ Ｐゴシック" charset="-128"/>
            </a:endParaRPr>
          </a:p>
          <a:p>
            <a:pPr eaLnBrk="1" hangingPunct="1"/>
            <a:endParaRPr lang="en-US" sz="900">
              <a:latin typeface="Arial" charset="0"/>
              <a:ea typeface="ＭＳ Ｐゴシック" charset="-128"/>
              <a:cs typeface="ＭＳ Ｐゴシック" charset="-128"/>
            </a:endParaRPr>
          </a:p>
          <a:p>
            <a:pPr eaLnBrk="1" hangingPunct="1"/>
            <a:endParaRPr lang="en-US" sz="1300">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p:cNvSpPr>
          <p:nvPr>
            <p:ph type="sldImg"/>
          </p:nvPr>
        </p:nvSpPr>
        <p:spPr>
          <a:ln/>
        </p:spPr>
      </p:sp>
      <p:sp>
        <p:nvSpPr>
          <p:cNvPr id="90115"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90116" name="Slide Number Placeholder 3"/>
          <p:cNvSpPr>
            <a:spLocks noGrp="1"/>
          </p:cNvSpPr>
          <p:nvPr>
            <p:ph type="sldNum" sz="quarter" idx="5"/>
          </p:nvPr>
        </p:nvSpPr>
        <p:spPr>
          <a:noFill/>
        </p:spPr>
        <p:txBody>
          <a:bodyPr/>
          <a:lstStyle/>
          <a:p>
            <a:fld id="{165A844A-C796-9141-9568-8F8982F66CA6}"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BF3049D-001E-2247-AE11-420ED7919909}" type="datetimeFigureOut">
              <a:rPr lang="en-US" smtClean="0"/>
              <a:t>10/24/13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CBF3049D-001E-2247-AE11-420ED7919909}" type="datetimeFigureOut">
              <a:rPr lang="en-US" smtClean="0"/>
              <a:t>10/24/13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F34B9-3FA8-E34E-B4B0-7F1FA1BF567E}"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BF3049D-001E-2247-AE11-420ED7919909}" type="datetimeFigureOut">
              <a:rPr lang="en-US" smtClean="0"/>
              <a:t>10/24/13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2F34B9-3FA8-E34E-B4B0-7F1FA1BF567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CBF3049D-001E-2247-AE11-420ED7919909}" type="datetimeFigureOut">
              <a:rPr lang="en-US" smtClean="0"/>
              <a:t>10/24/13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2F34B9-3FA8-E34E-B4B0-7F1FA1BF567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00"/>
              </a:solidFill>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rgbClr val="FFFF00"/>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BF3049D-001E-2247-AE11-420ED7919909}" type="datetimeFigureOut">
              <a:rPr lang="en-US" smtClean="0"/>
              <a:t>10/24/13</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BF3049D-001E-2247-AE11-420ED7919909}" type="datetimeFigureOut">
              <a:rPr lang="en-US" smtClean="0"/>
              <a:t>10/24/13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F2F34B9-3FA8-E34E-B4B0-7F1FA1BF567E}"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F3049D-001E-2247-AE11-420ED7919909}" type="datetimeFigureOut">
              <a:rPr lang="en-US" smtClean="0"/>
              <a:t>10/24/13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F34B9-3FA8-E34E-B4B0-7F1FA1BF567E}"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CBF3049D-001E-2247-AE11-420ED7919909}" type="datetimeFigureOut">
              <a:rPr lang="en-US" smtClean="0"/>
              <a:t>10/24/13</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F2F34B9-3FA8-E34E-B4B0-7F1FA1BF567E}"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CBF3049D-001E-2247-AE11-420ED7919909}" type="datetimeFigureOut">
              <a:rPr lang="en-US" smtClean="0"/>
              <a:t>10/24/13</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F2F34B9-3FA8-E34E-B4B0-7F1FA1BF567E}"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BF3049D-001E-2247-AE11-420ED7919909}" type="datetimeFigureOut">
              <a:rPr lang="en-US" smtClean="0"/>
              <a:t>10/24/13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F2F34B9-3FA8-E34E-B4B0-7F1FA1BF567E}"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BF3049D-001E-2247-AE11-420ED7919909}"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F34B9-3FA8-E34E-B4B0-7F1FA1BF567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BF3049D-001E-2247-AE11-420ED7919909}"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F34B9-3FA8-E34E-B4B0-7F1FA1BF567E}"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BF3049D-001E-2247-AE11-420ED7919909}"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F34B9-3FA8-E34E-B4B0-7F1FA1BF567E}"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BF3049D-001E-2247-AE11-420ED7919909}"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F34B9-3FA8-E34E-B4B0-7F1FA1BF567E}"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BF3049D-001E-2247-AE11-420ED7919909}" type="datetimeFigureOut">
              <a:rPr lang="en-US" smtClean="0"/>
              <a:t>10/24/13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CBF3049D-001E-2247-AE11-420ED7919909}" type="datetimeFigureOut">
              <a:rPr lang="en-US" smtClean="0"/>
              <a:t>10/24/13</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2F2F34B9-3FA8-E34E-B4B0-7F1FA1BF567E}"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BF3049D-001E-2247-AE11-420ED7919909}" type="datetimeFigureOut">
              <a:rPr lang="en-US" smtClean="0"/>
              <a:t>10/24/13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F34B9-3FA8-E34E-B4B0-7F1FA1BF567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BF3049D-001E-2247-AE11-420ED7919909}" type="datetimeFigureOut">
              <a:rPr lang="en-US" smtClean="0"/>
              <a:t>10/24/13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2F34B9-3FA8-E34E-B4B0-7F1FA1BF567E}"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BF3049D-001E-2247-AE11-420ED7919909}" type="datetimeFigureOut">
              <a:rPr lang="en-US" smtClean="0"/>
              <a:t>10/24/13</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2F2F34B9-3FA8-E34E-B4B0-7F1FA1BF567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BF3049D-001E-2247-AE11-420ED7919909}" type="datetimeFigureOut">
              <a:rPr lang="en-US" smtClean="0"/>
              <a:t>10/24/13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F34B9-3FA8-E34E-B4B0-7F1FA1BF567E}"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CBF3049D-001E-2247-AE11-420ED7919909}" type="datetimeFigureOut">
              <a:rPr lang="en-US" smtClean="0"/>
              <a:t>10/24/13</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2F2F34B9-3FA8-E34E-B4B0-7F1FA1BF567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Image:Morgan_dollar.jpg" TargetMode="External"/><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hyperlink" Target="http://en.wikipedia.org/wiki/Image:US_$1_obverse.jpg" TargetMode="External"/><Relationship Id="rId8" Type="http://schemas.openxmlformats.org/officeDocument/2006/relationships/image" Target="../media/image4.jpeg"/><Relationship Id="rId9" Type="http://schemas.openxmlformats.org/officeDocument/2006/relationships/hyperlink" Target="http://catalog.usmint.gov/webapp/wcs/stores/servlet/CategoryDisplay?catalogId=10001&amp;storeId=10001&amp;categoryId=13738&amp;langId=-1&amp;parent_category_rn=10191&amp;top_category=10191" TargetMode="External"/><Relationship Id="rId10" Type="http://schemas.openxmlformats.org/officeDocument/2006/relationships/image" Target="../media/image5.jpeg"/><Relationship Id="rId11" Type="http://schemas.openxmlformats.org/officeDocument/2006/relationships/image" Target="../media/image6.jpe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Image:Morgan_dollar.jpg" TargetMode="External"/><Relationship Id="rId4" Type="http://schemas.openxmlformats.org/officeDocument/2006/relationships/image" Target="../media/image1.jpeg"/><Relationship Id="rId5" Type="http://schemas.openxmlformats.org/officeDocument/2006/relationships/hyperlink" Target="http://catalog.usmint.gov/webapp/wcs/stores/servlet/CategoryDisplay?catalogId=10001&amp;storeId=10001&amp;categoryId=13738&amp;langId=-1&amp;parent_category_rn=10191&amp;top_category=10191" TargetMode="External"/><Relationship Id="rId6" Type="http://schemas.openxmlformats.org/officeDocument/2006/relationships/image" Target="../media/image5.jpeg"/><Relationship Id="rId7" Type="http://schemas.openxmlformats.org/officeDocument/2006/relationships/image" Target="../media/image2.jpeg"/><Relationship Id="rId8" Type="http://schemas.openxmlformats.org/officeDocument/2006/relationships/hyperlink" Target="http://en.wikipedia.org/wiki/Image:US_$1_obverse.jpg" TargetMode="External"/><Relationship Id="rId9" Type="http://schemas.openxmlformats.org/officeDocument/2006/relationships/image" Target="../media/image4.jpeg"/><Relationship Id="rId10" Type="http://schemas.openxmlformats.org/officeDocument/2006/relationships/image" Target="../media/image3.jpeg"/><Relationship Id="rId11" Type="http://schemas.openxmlformats.org/officeDocument/2006/relationships/image" Target="../media/image6.jpe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Image:Morgan_dollar.jpg" TargetMode="External"/><Relationship Id="rId4" Type="http://schemas.openxmlformats.org/officeDocument/2006/relationships/image" Target="../media/image1.jpeg"/><Relationship Id="rId5" Type="http://schemas.openxmlformats.org/officeDocument/2006/relationships/image" Target="../media/image7.jpeg"/><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hyperlink" Target="http://en.wikipedia.org/wiki/Image:US_$1_obverse.jpg" TargetMode="External"/><Relationship Id="rId9" Type="http://schemas.openxmlformats.org/officeDocument/2006/relationships/image" Target="../media/image4.jpeg"/><Relationship Id="rId10" Type="http://schemas.openxmlformats.org/officeDocument/2006/relationships/hyperlink" Target="http://catalog.usmint.gov/webapp/wcs/stores/servlet/CategoryDisplay?catalogId=10001&amp;storeId=10001&amp;categoryId=13738&amp;langId=-1&amp;parent_category_rn=10191&amp;top_category=10191" TargetMode="External"/><Relationship Id="rId11" Type="http://schemas.openxmlformats.org/officeDocument/2006/relationships/image" Target="../media/image5.jpe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en.wikipedia.org/wiki/Image:Morgan_dollar.jpg" TargetMode="External"/><Relationship Id="rId5" Type="http://schemas.openxmlformats.org/officeDocument/2006/relationships/image" Target="../media/image1.jpeg"/><Relationship Id="rId6" Type="http://schemas.openxmlformats.org/officeDocument/2006/relationships/hyperlink" Target="http://catalog.usmint.gov/webapp/wcs/stores/servlet/CategoryDisplay?catalogId=10001&amp;storeId=10001&amp;categoryId=13738&amp;langId=-1&amp;parent_category_rn=10191&amp;top_category=10191" TargetMode="External"/><Relationship Id="rId7" Type="http://schemas.openxmlformats.org/officeDocument/2006/relationships/image" Target="../media/image5.jpeg"/><Relationship Id="rId8" Type="http://schemas.openxmlformats.org/officeDocument/2006/relationships/image" Target="../media/image2.jpeg"/><Relationship Id="rId9" Type="http://schemas.openxmlformats.org/officeDocument/2006/relationships/hyperlink" Target="http://en.wikipedia.org/wiki/Image:US_$1_obverse.jpg" TargetMode="External"/><Relationship Id="rId10" Type="http://schemas.openxmlformats.org/officeDocument/2006/relationships/image" Target="../media/image4.jpeg"/><Relationship Id="rId11" Type="http://schemas.openxmlformats.org/officeDocument/2006/relationships/image" Target="../media/image3.jpe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CMRE - 2013</a:t>
            </a:r>
            <a:endParaRPr lang="en-US" sz="4000" dirty="0"/>
          </a:p>
        </p:txBody>
      </p:sp>
      <p:sp>
        <p:nvSpPr>
          <p:cNvPr id="3" name="Subtitle 2"/>
          <p:cNvSpPr>
            <a:spLocks noGrp="1"/>
          </p:cNvSpPr>
          <p:nvPr>
            <p:ph type="subTitle" idx="1"/>
          </p:nvPr>
        </p:nvSpPr>
        <p:spPr>
          <a:xfrm>
            <a:off x="5370498" y="5562598"/>
            <a:ext cx="3641535" cy="1153881"/>
          </a:xfrm>
        </p:spPr>
        <p:txBody>
          <a:bodyPr>
            <a:normAutofit/>
          </a:bodyPr>
          <a:lstStyle/>
          <a:p>
            <a:r>
              <a:rPr lang="en-US" sz="2000" b="1" dirty="0">
                <a:solidFill>
                  <a:srgbClr val="FF0000"/>
                </a:solidFill>
              </a:rPr>
              <a:t>There is no remembrance of former </a:t>
            </a:r>
            <a:r>
              <a:rPr lang="en-US" sz="2000" b="1" dirty="0" smtClean="0">
                <a:solidFill>
                  <a:srgbClr val="FF0000"/>
                </a:solidFill>
              </a:rPr>
              <a:t>things</a:t>
            </a:r>
          </a:p>
          <a:p>
            <a:pPr algn="r"/>
            <a:r>
              <a:rPr lang="en-US" sz="2000" b="1" i="1" dirty="0" smtClean="0">
                <a:solidFill>
                  <a:srgbClr val="FF0000"/>
                </a:solidFill>
              </a:rPr>
              <a:t>Solomon </a:t>
            </a:r>
            <a:endParaRPr lang="en-US" sz="2000" b="1" i="1" dirty="0">
              <a:solidFill>
                <a:srgbClr val="FF0000"/>
              </a:solidFill>
            </a:endParaRPr>
          </a:p>
        </p:txBody>
      </p:sp>
    </p:spTree>
    <p:extLst>
      <p:ext uri="{BB962C8B-B14F-4D97-AF65-F5344CB8AC3E}">
        <p14:creationId xmlns:p14="http://schemas.microsoft.com/office/powerpoint/2010/main" val="10742306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ea typeface="ＭＳ Ｐゴシック" charset="-128"/>
                <a:cs typeface="ＭＳ Ｐゴシック" charset="-128"/>
              </a:rPr>
              <a:t>History shows us the solution!</a:t>
            </a:r>
          </a:p>
        </p:txBody>
      </p:sp>
      <p:sp>
        <p:nvSpPr>
          <p:cNvPr id="89091" name="Content Placeholder 2"/>
          <p:cNvSpPr>
            <a:spLocks noGrp="1"/>
          </p:cNvSpPr>
          <p:nvPr>
            <p:ph sz="half" idx="1"/>
          </p:nvPr>
        </p:nvSpPr>
        <p:spPr>
          <a:xfrm>
            <a:off x="228600" y="1524000"/>
            <a:ext cx="4267200" cy="3886200"/>
          </a:xfrm>
        </p:spPr>
        <p:txBody>
          <a:bodyPr>
            <a:normAutofit fontScale="92500" lnSpcReduction="20000"/>
          </a:bodyPr>
          <a:lstStyle/>
          <a:p>
            <a:pPr marL="284163" indent="-284163"/>
            <a:r>
              <a:rPr lang="en-US" sz="2200" dirty="0">
                <a:ea typeface="ＭＳ Ｐゴシック" charset="-128"/>
                <a:cs typeface="ＭＳ Ｐゴシック" charset="-128"/>
              </a:rPr>
              <a:t>1786 – Paper Money</a:t>
            </a:r>
            <a:br>
              <a:rPr lang="en-US" sz="2200" dirty="0">
                <a:ea typeface="ＭＳ Ｐゴシック" charset="-128"/>
                <a:cs typeface="ＭＳ Ｐゴシック" charset="-128"/>
              </a:rPr>
            </a:br>
            <a:r>
              <a:rPr lang="en-US" sz="1900" dirty="0">
                <a:ea typeface="ＭＳ Ｐゴシック" charset="-128"/>
                <a:cs typeface="ＭＳ Ｐゴシック" charset="-128"/>
              </a:rPr>
              <a:t>(Articles of Confederation period)</a:t>
            </a:r>
          </a:p>
          <a:p>
            <a:pPr marL="177800" indent="0">
              <a:lnSpc>
                <a:spcPct val="110000"/>
              </a:lnSpc>
              <a:buFontTx/>
              <a:buNone/>
            </a:pPr>
            <a:r>
              <a:rPr lang="en-US" sz="1900" i="1" dirty="0">
                <a:ea typeface="ＭＳ Ｐゴシック" charset="-128"/>
                <a:cs typeface="ＭＳ Ｐゴシック" charset="-128"/>
              </a:rPr>
              <a:t>Blood running in the streets. Mobs of rioters and demonstrators threatening banks and legislators. Looting of shop and</a:t>
            </a:r>
            <a:r>
              <a:rPr lang="en-US" sz="1900" i="1" dirty="0" smtClean="0">
                <a:ea typeface="ＭＳ Ｐゴシック" charset="-128"/>
                <a:cs typeface="ＭＳ Ｐゴシック" charset="-128"/>
              </a:rPr>
              <a:t> home. </a:t>
            </a:r>
            <a:r>
              <a:rPr lang="en-US" sz="1900" i="1" dirty="0">
                <a:ea typeface="ＭＳ Ｐゴシック" charset="-128"/>
                <a:cs typeface="ＭＳ Ｐゴシック" charset="-128"/>
              </a:rPr>
              <a:t>Credit ruined. Strikes and unemployment. Trade and distribution paralyzed. Shortages of food. Bankruptcies everywhere. Court dockets overloaded. Kidnappings for heavy ransom. Sexual perversion, drunkenness, lawlessness rampant.</a:t>
            </a:r>
            <a:endParaRPr lang="en-US" sz="1900" dirty="0">
              <a:ea typeface="ＭＳ Ｐゴシック" charset="-128"/>
              <a:cs typeface="ＭＳ Ｐゴシック" charset="-128"/>
            </a:endParaRPr>
          </a:p>
          <a:p>
            <a:pPr marL="284163" indent="-284163">
              <a:buFontTx/>
              <a:buNone/>
            </a:pPr>
            <a:r>
              <a:rPr lang="en-US" sz="1200" i="1" dirty="0">
                <a:ea typeface="ＭＳ Ｐゴシック" charset="-128"/>
                <a:cs typeface="ＭＳ Ｐゴシック" charset="-128"/>
              </a:rPr>
              <a:t>America</a:t>
            </a:r>
            <a:r>
              <a:rPr lang="en-US" sz="1200" dirty="0">
                <a:ea typeface="ＭＳ Ｐゴシック" charset="-128"/>
                <a:cs typeface="ＭＳ Ｐゴシック" charset="-128"/>
              </a:rPr>
              <a:t>, 1786: George Washington to James Madison</a:t>
            </a:r>
          </a:p>
        </p:txBody>
      </p:sp>
      <p:sp>
        <p:nvSpPr>
          <p:cNvPr id="89092" name="Content Placeholder 3"/>
          <p:cNvSpPr>
            <a:spLocks noGrp="1"/>
          </p:cNvSpPr>
          <p:nvPr>
            <p:ph sz="half" idx="2"/>
          </p:nvPr>
        </p:nvSpPr>
        <p:spPr>
          <a:xfrm>
            <a:off x="4648200" y="1524000"/>
            <a:ext cx="4038600" cy="3886200"/>
          </a:xfrm>
        </p:spPr>
        <p:txBody>
          <a:bodyPr>
            <a:normAutofit/>
          </a:bodyPr>
          <a:lstStyle/>
          <a:p>
            <a:pPr>
              <a:lnSpc>
                <a:spcPct val="80000"/>
              </a:lnSpc>
            </a:pPr>
            <a:r>
              <a:rPr lang="en-US" sz="2000" dirty="0">
                <a:ea typeface="ＭＳ Ｐゴシック" charset="-128"/>
                <a:cs typeface="ＭＳ Ｐゴシック" charset="-128"/>
              </a:rPr>
              <a:t>1791 – Coin Money</a:t>
            </a:r>
            <a:br>
              <a:rPr lang="en-US" sz="2000" dirty="0">
                <a:ea typeface="ＭＳ Ｐゴシック" charset="-128"/>
                <a:cs typeface="ＭＳ Ｐゴシック" charset="-128"/>
              </a:rPr>
            </a:br>
            <a:r>
              <a:rPr lang="en-US" dirty="0">
                <a:ea typeface="ＭＳ Ｐゴシック" charset="-128"/>
                <a:cs typeface="ＭＳ Ｐゴシック" charset="-128"/>
              </a:rPr>
              <a:t>(Constitutional Law reigns)</a:t>
            </a:r>
          </a:p>
          <a:p>
            <a:pPr marL="174625" indent="3175">
              <a:buFontTx/>
              <a:buNone/>
            </a:pPr>
            <a:r>
              <a:rPr lang="en-US" sz="1800" i="1" dirty="0">
                <a:ea typeface="ＭＳ Ｐゴシック" charset="-128"/>
                <a:cs typeface="ＭＳ Ｐゴシック" charset="-128"/>
              </a:rPr>
              <a:t>Tranquility reigns among the people with that disposition towards the general government which is likely to preserve it. Our public credit [with its foundation on solid money] stands on high ground which three years ago it would have been considered as a species of madness to have foretold.</a:t>
            </a:r>
          </a:p>
          <a:p>
            <a:pPr>
              <a:buFontTx/>
              <a:buNone/>
            </a:pPr>
            <a:r>
              <a:rPr lang="en-US" sz="1200" dirty="0" smtClean="0">
                <a:ea typeface="ＭＳ Ｐゴシック" charset="-128"/>
                <a:cs typeface="ＭＳ Ｐゴシック" charset="-128"/>
              </a:rPr>
              <a:t>July </a:t>
            </a:r>
            <a:r>
              <a:rPr lang="en-US" sz="1200" dirty="0">
                <a:ea typeface="ＭＳ Ｐゴシック" charset="-128"/>
                <a:cs typeface="ＭＳ Ｐゴシック" charset="-128"/>
              </a:rPr>
              <a:t>20, 1791, George Washington to  David Humphreys</a:t>
            </a:r>
            <a:r>
              <a:rPr lang="en-US" sz="1200" i="1" dirty="0">
                <a:ea typeface="ＭＳ Ｐゴシック" charset="-128"/>
                <a:cs typeface="ＭＳ Ｐゴシック" charset="-128"/>
              </a:rPr>
              <a:t> </a:t>
            </a:r>
          </a:p>
        </p:txBody>
      </p:sp>
      <p:sp>
        <p:nvSpPr>
          <p:cNvPr id="89093" name="TextBox 4"/>
          <p:cNvSpPr txBox="1">
            <a:spLocks noChangeArrowheads="1"/>
          </p:cNvSpPr>
          <p:nvPr/>
        </p:nvSpPr>
        <p:spPr bwMode="auto">
          <a:xfrm>
            <a:off x="381000" y="5562600"/>
            <a:ext cx="8534400" cy="923925"/>
          </a:xfrm>
          <a:prstGeom prst="rect">
            <a:avLst/>
          </a:prstGeom>
          <a:noFill/>
          <a:ln w="9525">
            <a:noFill/>
            <a:miter lim="800000"/>
            <a:headEnd/>
            <a:tailEnd/>
          </a:ln>
        </p:spPr>
        <p:txBody>
          <a:bodyPr>
            <a:prstTxWarp prst="textNoShape">
              <a:avLst/>
            </a:prstTxWarp>
            <a:spAutoFit/>
          </a:bodyPr>
          <a:lstStyle/>
          <a:p>
            <a:r>
              <a:rPr lang="en-US"/>
              <a:t>“</a:t>
            </a:r>
            <a:r>
              <a:rPr lang="en-US" b="1" i="1"/>
              <a:t>If anyone had predicted that our economic and social ills could have been solved by simply making nothing but gold and silver coin our money, he would have been call crazy</a:t>
            </a:r>
            <a:r>
              <a:rPr lang="en-US"/>
              <a:t>” </a:t>
            </a:r>
            <a:r>
              <a:rPr lang="en-US" sz="1200"/>
              <a:t>paraphrase George Washington taken from MOMS 7</a:t>
            </a:r>
            <a:r>
              <a:rPr lang="en-US" sz="1200" baseline="30000"/>
              <a:t>th</a:t>
            </a:r>
            <a:r>
              <a:rPr lang="en-US" sz="1200"/>
              <a:t> Edition pg. 60</a:t>
            </a:r>
          </a:p>
        </p:txBody>
      </p:sp>
    </p:spTree>
    <p:extLst>
      <p:ext uri="{BB962C8B-B14F-4D97-AF65-F5344CB8AC3E}">
        <p14:creationId xmlns:p14="http://schemas.microsoft.com/office/powerpoint/2010/main" val="410714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dissolve">
                                      <p:cBhvr>
                                        <p:cTn id="7" dur="500"/>
                                        <p:tgtEl>
                                          <p:spTgt spid="89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dissolve">
                                      <p:cBhvr>
                                        <p:cTn id="12" dur="500"/>
                                        <p:tgtEl>
                                          <p:spTgt spid="89091">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9091">
                                            <p:txEl>
                                              <p:pRg st="2" end="2"/>
                                            </p:txEl>
                                          </p:spTgt>
                                        </p:tgtEl>
                                        <p:attrNameLst>
                                          <p:attrName>style.visibility</p:attrName>
                                        </p:attrNameLst>
                                      </p:cBhvr>
                                      <p:to>
                                        <p:strVal val="visible"/>
                                      </p:to>
                                    </p:set>
                                    <p:animEffect transition="in" filter="dissolve">
                                      <p:cBhvr>
                                        <p:cTn id="15" dur="500"/>
                                        <p:tgtEl>
                                          <p:spTgt spid="8909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9092">
                                            <p:txEl>
                                              <p:pRg st="0" end="0"/>
                                            </p:txEl>
                                          </p:spTgt>
                                        </p:tgtEl>
                                        <p:attrNameLst>
                                          <p:attrName>style.visibility</p:attrName>
                                        </p:attrNameLst>
                                      </p:cBhvr>
                                      <p:to>
                                        <p:strVal val="visible"/>
                                      </p:to>
                                    </p:set>
                                    <p:animEffect transition="in" filter="dissolve">
                                      <p:cBhvr>
                                        <p:cTn id="20" dur="500"/>
                                        <p:tgtEl>
                                          <p:spTgt spid="8909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9092">
                                            <p:txEl>
                                              <p:pRg st="1" end="1"/>
                                            </p:txEl>
                                          </p:spTgt>
                                        </p:tgtEl>
                                        <p:attrNameLst>
                                          <p:attrName>style.visibility</p:attrName>
                                        </p:attrNameLst>
                                      </p:cBhvr>
                                      <p:to>
                                        <p:strVal val="visible"/>
                                      </p:to>
                                    </p:set>
                                    <p:animEffect transition="in" filter="dissolve">
                                      <p:cBhvr>
                                        <p:cTn id="25" dur="500"/>
                                        <p:tgtEl>
                                          <p:spTgt spid="89092">
                                            <p:txEl>
                                              <p:pRg st="1" end="1"/>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89092">
                                            <p:txEl>
                                              <p:pRg st="2" end="2"/>
                                            </p:txEl>
                                          </p:spTgt>
                                        </p:tgtEl>
                                        <p:attrNameLst>
                                          <p:attrName>style.visibility</p:attrName>
                                        </p:attrNameLst>
                                      </p:cBhvr>
                                      <p:to>
                                        <p:strVal val="visible"/>
                                      </p:to>
                                    </p:set>
                                    <p:animEffect transition="in" filter="dissolve">
                                      <p:cBhvr>
                                        <p:cTn id="28" dur="500"/>
                                        <p:tgtEl>
                                          <p:spTgt spid="8909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89093"/>
                                        </p:tgtEl>
                                        <p:attrNameLst>
                                          <p:attrName>style.visibility</p:attrName>
                                        </p:attrNameLst>
                                      </p:cBhvr>
                                      <p:to>
                                        <p:strVal val="visible"/>
                                      </p:to>
                                    </p:set>
                                    <p:animEffect transition="in" filter="dissolve">
                                      <p:cBhvr>
                                        <p:cTn id="33" dur="5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P spid="89092" grpId="0" build="p"/>
      <p:bldP spid="8909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rgbClr val="FFFF00"/>
                </a:solidFill>
              </a:rPr>
              <a:t>Fiat Currency is the Constitutional Elephant  in the Room</a:t>
            </a:r>
            <a:endParaRPr lang="en-US" i="1" dirty="0">
              <a:solidFill>
                <a:srgbClr val="FFFF00"/>
              </a:solidFill>
            </a:endParaRPr>
          </a:p>
        </p:txBody>
      </p:sp>
      <p:sp>
        <p:nvSpPr>
          <p:cNvPr id="3" name="Content Placeholder 2"/>
          <p:cNvSpPr>
            <a:spLocks noGrp="1"/>
          </p:cNvSpPr>
          <p:nvPr>
            <p:ph idx="1"/>
          </p:nvPr>
        </p:nvSpPr>
        <p:spPr>
          <a:xfrm>
            <a:off x="3969862" y="1300456"/>
            <a:ext cx="4843258" cy="5400723"/>
          </a:xfrm>
        </p:spPr>
        <p:txBody>
          <a:bodyPr>
            <a:normAutofit/>
          </a:bodyPr>
          <a:lstStyle/>
          <a:p>
            <a:pPr marL="514350" indent="-514350">
              <a:buFont typeface="+mj-lt"/>
              <a:buAutoNum type="arabicPeriod"/>
            </a:pPr>
            <a:r>
              <a:rPr lang="en-US" sz="2800" dirty="0" smtClean="0"/>
              <a:t>There’s a </a:t>
            </a:r>
            <a:r>
              <a:rPr lang="en-US" sz="2800" dirty="0"/>
              <a:t>Constitutional Elephant in the </a:t>
            </a:r>
            <a:r>
              <a:rPr lang="en-US" sz="2800" dirty="0" smtClean="0"/>
              <a:t>Room.</a:t>
            </a:r>
          </a:p>
          <a:p>
            <a:pPr marL="514350" indent="-514350">
              <a:buFont typeface="+mj-lt"/>
              <a:buAutoNum type="arabicPeriod"/>
            </a:pPr>
            <a:r>
              <a:rPr lang="en-US" sz="2800" dirty="0" smtClean="0"/>
              <a:t>That Elephant is the Federal Reserve Note.</a:t>
            </a:r>
          </a:p>
          <a:p>
            <a:pPr marL="514350" indent="-514350">
              <a:buFont typeface="+mj-lt"/>
              <a:buAutoNum type="arabicPeriod"/>
            </a:pPr>
            <a:r>
              <a:rPr lang="en-US" sz="2800" dirty="0" smtClean="0"/>
              <a:t>There is only one safe way to euthanize it.</a:t>
            </a:r>
            <a:endParaRPr lang="en-US" sz="2600" dirty="0" smtClean="0"/>
          </a:p>
        </p:txBody>
      </p:sp>
      <p:sp>
        <p:nvSpPr>
          <p:cNvPr id="4" name="Text Placeholder 3"/>
          <p:cNvSpPr>
            <a:spLocks noGrp="1"/>
          </p:cNvSpPr>
          <p:nvPr>
            <p:ph type="body" sz="half" idx="2"/>
          </p:nvPr>
        </p:nvSpPr>
        <p:spPr/>
        <p:txBody>
          <a:bodyPr/>
          <a:lstStyle/>
          <a:p>
            <a:r>
              <a:rPr lang="en-US" dirty="0"/>
              <a:t>Tom Selgas, </a:t>
            </a:r>
          </a:p>
          <a:p>
            <a:r>
              <a:rPr lang="en-US" dirty="0"/>
              <a:t>United States Bill of Rights Foundation</a:t>
            </a:r>
          </a:p>
          <a:p>
            <a:pPr>
              <a:spcBef>
                <a:spcPts val="0"/>
              </a:spcBef>
            </a:pPr>
            <a:r>
              <a:rPr lang="en-US" dirty="0">
                <a:solidFill>
                  <a:srgbClr val="E7E42F"/>
                </a:solidFill>
              </a:rPr>
              <a:t>http://</a:t>
            </a:r>
            <a:r>
              <a:rPr lang="en-US" dirty="0" err="1" smtClean="0">
                <a:solidFill>
                  <a:srgbClr val="E7E42F"/>
                </a:solidFill>
              </a:rPr>
              <a:t>www.usbor.org</a:t>
            </a:r>
            <a:endParaRPr lang="en-US" dirty="0" smtClean="0">
              <a:solidFill>
                <a:srgbClr val="E7E42F"/>
              </a:solidFill>
            </a:endParaRPr>
          </a:p>
          <a:p>
            <a:pPr>
              <a:spcBef>
                <a:spcPts val="0"/>
              </a:spcBef>
            </a:pPr>
            <a:r>
              <a:rPr lang="en-US" dirty="0" smtClean="0">
                <a:solidFill>
                  <a:srgbClr val="E7E42F"/>
                </a:solidFill>
              </a:rPr>
              <a:t>http://</a:t>
            </a:r>
            <a:r>
              <a:rPr lang="en-US" dirty="0" err="1" smtClean="0">
                <a:solidFill>
                  <a:srgbClr val="E7E42F"/>
                </a:solidFill>
              </a:rPr>
              <a:t>www.npn.net</a:t>
            </a:r>
            <a:endParaRPr lang="en-US" dirty="0">
              <a:solidFill>
                <a:srgbClr val="E7E42F"/>
              </a:solidFill>
            </a:endParaRPr>
          </a:p>
          <a:p>
            <a:pPr>
              <a:spcBef>
                <a:spcPts val="0"/>
              </a:spcBef>
            </a:pPr>
            <a:r>
              <a:rPr lang="en-US" dirty="0" err="1">
                <a:solidFill>
                  <a:srgbClr val="E7E42F"/>
                </a:solidFill>
              </a:rPr>
              <a:t>tdselgas@</a:t>
            </a:r>
            <a:r>
              <a:rPr lang="en-US" dirty="0" err="1" smtClean="0">
                <a:solidFill>
                  <a:srgbClr val="E7E42F"/>
                </a:solidFill>
              </a:rPr>
              <a:t>usbor.org</a:t>
            </a:r>
            <a:endParaRPr lang="en-US" dirty="0" smtClean="0">
              <a:solidFill>
                <a:srgbClr val="E7E42F"/>
              </a:solidFill>
            </a:endParaRPr>
          </a:p>
          <a:p>
            <a:pPr>
              <a:spcBef>
                <a:spcPts val="0"/>
              </a:spcBef>
            </a:pPr>
            <a:endParaRPr lang="en-US" dirty="0">
              <a:solidFill>
                <a:srgbClr val="E7E42F"/>
              </a:solidFill>
            </a:endParaRPr>
          </a:p>
        </p:txBody>
      </p:sp>
    </p:spTree>
    <p:extLst>
      <p:ext uri="{BB962C8B-B14F-4D97-AF65-F5344CB8AC3E}">
        <p14:creationId xmlns:p14="http://schemas.microsoft.com/office/powerpoint/2010/main" val="4024871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The Constitution Prohibits Bills of Credit </a:t>
            </a:r>
            <a:br>
              <a:rPr lang="en-US" sz="2200" dirty="0" smtClean="0"/>
            </a:br>
            <a:r>
              <a:rPr lang="en-US" sz="2200" dirty="0" smtClean="0"/>
              <a:t>(Fiat</a:t>
            </a:r>
            <a:r>
              <a:rPr lang="en-US" sz="2200" dirty="0"/>
              <a:t>-</a:t>
            </a:r>
            <a:r>
              <a:rPr lang="en-US" sz="2200" dirty="0" smtClean="0"/>
              <a:t>Currency)</a:t>
            </a:r>
            <a:endParaRPr lang="en-US" sz="2200" dirty="0">
              <a:solidFill>
                <a:srgbClr val="FFFF00"/>
              </a:solidFill>
            </a:endParaRPr>
          </a:p>
        </p:txBody>
      </p:sp>
      <p:sp>
        <p:nvSpPr>
          <p:cNvPr id="3" name="Content Placeholder 2"/>
          <p:cNvSpPr>
            <a:spLocks noGrp="1"/>
          </p:cNvSpPr>
          <p:nvPr>
            <p:ph idx="1"/>
          </p:nvPr>
        </p:nvSpPr>
        <p:spPr>
          <a:xfrm>
            <a:off x="3993447" y="273050"/>
            <a:ext cx="5033886" cy="5853113"/>
          </a:xfrm>
        </p:spPr>
        <p:txBody>
          <a:bodyPr>
            <a:normAutofit/>
          </a:bodyPr>
          <a:lstStyle/>
          <a:p>
            <a:pPr marL="0" lvl="1" indent="0">
              <a:spcBef>
                <a:spcPts val="800"/>
              </a:spcBef>
              <a:buClr>
                <a:schemeClr val="accent1"/>
              </a:buClr>
              <a:buNone/>
            </a:pPr>
            <a:r>
              <a:rPr lang="en-US" b="1" dirty="0"/>
              <a:t>Benjamin </a:t>
            </a:r>
            <a:r>
              <a:rPr lang="en-US" b="1" dirty="0" smtClean="0"/>
              <a:t>Franklin: </a:t>
            </a:r>
          </a:p>
          <a:p>
            <a:pPr marL="0" lvl="1" indent="0">
              <a:spcBef>
                <a:spcPts val="800"/>
              </a:spcBef>
              <a:buClr>
                <a:schemeClr val="accent1"/>
              </a:buClr>
              <a:buNone/>
            </a:pPr>
            <a:r>
              <a:rPr lang="en-US" dirty="0" smtClean="0">
                <a:solidFill>
                  <a:srgbClr val="FF0000"/>
                </a:solidFill>
              </a:rPr>
              <a:t>Since </a:t>
            </a:r>
            <a:r>
              <a:rPr lang="en-US" dirty="0">
                <a:solidFill>
                  <a:srgbClr val="FF0000"/>
                </a:solidFill>
              </a:rPr>
              <a:t>the federal constitution has removed all danger of our having a paper tender</a:t>
            </a:r>
            <a:r>
              <a:rPr lang="en-US" dirty="0"/>
              <a:t>, our trade advanced fifty percent. Our moneyed people can trust their cash and have brought their coin into </a:t>
            </a:r>
            <a:r>
              <a:rPr lang="en-US" dirty="0" smtClean="0"/>
              <a:t>circulation… </a:t>
            </a:r>
            <a:r>
              <a:rPr lang="en-US" i="1" dirty="0"/>
              <a:t>The Pennsylvania Gazette</a:t>
            </a:r>
            <a:r>
              <a:rPr lang="en-US" dirty="0"/>
              <a:t>, December 16, 1789</a:t>
            </a:r>
            <a:endParaRPr lang="en-US" dirty="0">
              <a:solidFill>
                <a:srgbClr val="FF0000"/>
              </a:solidFill>
            </a:endParaRPr>
          </a:p>
          <a:p>
            <a:pPr marL="0" lvl="1" indent="0">
              <a:spcBef>
                <a:spcPts val="800"/>
              </a:spcBef>
              <a:buClr>
                <a:schemeClr val="accent1"/>
              </a:buClr>
              <a:buNone/>
            </a:pPr>
            <a:endParaRPr lang="en-US" dirty="0" smtClean="0"/>
          </a:p>
          <a:p>
            <a:pPr marL="0" lvl="1" indent="0">
              <a:spcBef>
                <a:spcPts val="1400"/>
              </a:spcBef>
              <a:buClr>
                <a:schemeClr val="accent1"/>
              </a:buClr>
              <a:buNone/>
            </a:pPr>
            <a:r>
              <a:rPr lang="en-US" b="1" dirty="0"/>
              <a:t>Gold Commission Rpt. Public Law 96-389</a:t>
            </a:r>
          </a:p>
          <a:p>
            <a:pPr marL="0" lvl="1" indent="0">
              <a:spcBef>
                <a:spcPts val="800"/>
              </a:spcBef>
              <a:buClr>
                <a:schemeClr val="accent1"/>
              </a:buClr>
              <a:buNone/>
            </a:pPr>
            <a:r>
              <a:rPr lang="en-US" dirty="0" smtClean="0"/>
              <a:t>“</a:t>
            </a:r>
            <a:r>
              <a:rPr lang="en-US" dirty="0"/>
              <a:t>In addition to the compelling economic case for the gold standard, a case buttressed by both historical and theoretical arguments, there is a compelling argument based upon the </a:t>
            </a:r>
            <a:r>
              <a:rPr lang="en-US" dirty="0" smtClean="0"/>
              <a:t>Constitution.  </a:t>
            </a:r>
            <a:r>
              <a:rPr lang="en-US" b="1" dirty="0" smtClean="0">
                <a:solidFill>
                  <a:srgbClr val="FF3300"/>
                </a:solidFill>
              </a:rPr>
              <a:t>The </a:t>
            </a:r>
            <a:r>
              <a:rPr lang="en-US" b="1" dirty="0">
                <a:solidFill>
                  <a:srgbClr val="FF3300"/>
                </a:solidFill>
              </a:rPr>
              <a:t>present monetary arrangements of the United States are unconstitutional --even anti-constitutional-- from top to bottom</a:t>
            </a:r>
            <a:r>
              <a:rPr lang="en-US" dirty="0"/>
              <a:t>.” </a:t>
            </a:r>
            <a:r>
              <a:rPr lang="en-US" dirty="0" smtClean="0"/>
              <a:t/>
            </a:r>
            <a:br>
              <a:rPr lang="en-US" dirty="0" smtClean="0"/>
            </a:br>
            <a:r>
              <a:rPr lang="en-US" dirty="0" smtClean="0"/>
              <a:t> </a:t>
            </a:r>
            <a:r>
              <a:rPr lang="en-US" dirty="0"/>
              <a:t>(</a:t>
            </a:r>
            <a:r>
              <a:rPr lang="en-US" dirty="0" err="1"/>
              <a:t>vol</a:t>
            </a:r>
            <a:r>
              <a:rPr lang="en-US" dirty="0"/>
              <a:t> II, pg. </a:t>
            </a:r>
            <a:r>
              <a:rPr lang="en-US" dirty="0" smtClean="0"/>
              <a:t>243, March 31, 1982)</a:t>
            </a:r>
            <a:endParaRPr lang="en-US" dirty="0"/>
          </a:p>
          <a:p>
            <a:pPr marL="0" indent="0">
              <a:spcBef>
                <a:spcPts val="800"/>
              </a:spcBef>
              <a:buNone/>
            </a:pPr>
            <a:endParaRPr lang="en-US" dirty="0"/>
          </a:p>
        </p:txBody>
      </p:sp>
      <p:sp>
        <p:nvSpPr>
          <p:cNvPr id="4" name="Text Placeholder 3"/>
          <p:cNvSpPr>
            <a:spLocks noGrp="1"/>
          </p:cNvSpPr>
          <p:nvPr>
            <p:ph type="body" sz="half" idx="2"/>
          </p:nvPr>
        </p:nvSpPr>
        <p:spPr/>
        <p:txBody>
          <a:bodyPr/>
          <a:lstStyle/>
          <a:p>
            <a:r>
              <a:rPr lang="en-US" dirty="0" smtClean="0"/>
              <a:t>Dr. Edwin Vieira, Jr. contribution to the Gold Commission, 1982.</a:t>
            </a:r>
            <a:endParaRPr lang="en-US" dirty="0"/>
          </a:p>
        </p:txBody>
      </p:sp>
    </p:spTree>
    <p:extLst>
      <p:ext uri="{BB962C8B-B14F-4D97-AF65-F5344CB8AC3E}">
        <p14:creationId xmlns:p14="http://schemas.microsoft.com/office/powerpoint/2010/main" val="1594626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3" presetClass="entr" presetSubtype="1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0"/>
          <p:cNvSpPr txBox="1">
            <a:spLocks noChangeArrowheads="1"/>
          </p:cNvSpPr>
          <p:nvPr/>
        </p:nvSpPr>
        <p:spPr bwMode="auto">
          <a:xfrm>
            <a:off x="1009650" y="868363"/>
            <a:ext cx="762000" cy="369887"/>
          </a:xfrm>
          <a:prstGeom prst="rect">
            <a:avLst/>
          </a:prstGeom>
          <a:noFill/>
          <a:ln w="9525">
            <a:noFill/>
            <a:miter lim="800000"/>
            <a:headEnd/>
            <a:tailEnd/>
          </a:ln>
        </p:spPr>
        <p:txBody>
          <a:bodyPr wrap="none">
            <a:prstTxWarp prst="textNoShape">
              <a:avLst/>
            </a:prstTxWarp>
            <a:spAutoFit/>
          </a:bodyPr>
          <a:lstStyle/>
          <a:p>
            <a:r>
              <a:rPr lang="en-US"/>
              <a:t>Stock</a:t>
            </a:r>
          </a:p>
        </p:txBody>
      </p:sp>
      <p:grpSp>
        <p:nvGrpSpPr>
          <p:cNvPr id="2" name="Group 69"/>
          <p:cNvGrpSpPr>
            <a:grpSpLocks/>
          </p:cNvGrpSpPr>
          <p:nvPr/>
        </p:nvGrpSpPr>
        <p:grpSpPr bwMode="auto">
          <a:xfrm>
            <a:off x="4419600" y="868363"/>
            <a:ext cx="2514600" cy="1998662"/>
            <a:chOff x="2784" y="547"/>
            <a:chExt cx="1584" cy="1182"/>
          </a:xfrm>
        </p:grpSpPr>
        <p:sp>
          <p:nvSpPr>
            <p:cNvPr id="60476" name="Text Box 12"/>
            <p:cNvSpPr txBox="1">
              <a:spLocks noChangeArrowheads="1"/>
            </p:cNvSpPr>
            <p:nvPr/>
          </p:nvSpPr>
          <p:spPr bwMode="auto">
            <a:xfrm>
              <a:off x="2784" y="547"/>
              <a:ext cx="200" cy="218"/>
            </a:xfrm>
            <a:prstGeom prst="rect">
              <a:avLst/>
            </a:prstGeom>
            <a:noFill/>
            <a:ln w="9525">
              <a:noFill/>
              <a:miter lim="800000"/>
              <a:headEnd/>
              <a:tailEnd/>
            </a:ln>
          </p:spPr>
          <p:txBody>
            <a:bodyPr>
              <a:prstTxWarp prst="textNoShape">
                <a:avLst/>
              </a:prstTxWarp>
              <a:spAutoFit/>
            </a:bodyPr>
            <a:lstStyle/>
            <a:p>
              <a:r>
                <a:rPr lang="en-US"/>
                <a:t>=</a:t>
              </a:r>
            </a:p>
          </p:txBody>
        </p:sp>
        <p:sp>
          <p:nvSpPr>
            <p:cNvPr id="60477" name="Text Box 15"/>
            <p:cNvSpPr txBox="1">
              <a:spLocks noChangeArrowheads="1"/>
            </p:cNvSpPr>
            <p:nvPr/>
          </p:nvSpPr>
          <p:spPr bwMode="auto">
            <a:xfrm>
              <a:off x="2980" y="547"/>
              <a:ext cx="1340" cy="218"/>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r>
                <a:rPr lang="en-US">
                  <a:solidFill>
                    <a:srgbClr val="0000FF"/>
                  </a:solidFill>
                  <a:latin typeface="Engravers MT" charset="0"/>
                </a:rPr>
                <a:t>$</a:t>
              </a:r>
              <a:endParaRPr lang="en-US">
                <a:solidFill>
                  <a:srgbClr val="0000FF"/>
                </a:solidFill>
              </a:endParaRPr>
            </a:p>
          </p:txBody>
        </p:sp>
        <p:grpSp>
          <p:nvGrpSpPr>
            <p:cNvPr id="60478" name="Group 58"/>
            <p:cNvGrpSpPr>
              <a:grpSpLocks/>
            </p:cNvGrpSpPr>
            <p:nvPr/>
          </p:nvGrpSpPr>
          <p:grpSpPr bwMode="auto">
            <a:xfrm>
              <a:off x="2784" y="890"/>
              <a:ext cx="1584" cy="839"/>
              <a:chOff x="2784" y="890"/>
              <a:chExt cx="1584" cy="839"/>
            </a:xfrm>
          </p:grpSpPr>
          <p:pic>
            <p:nvPicPr>
              <p:cNvPr id="60479"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14" y="890"/>
                <a:ext cx="672" cy="645"/>
              </a:xfrm>
              <a:prstGeom prst="rect">
                <a:avLst/>
              </a:prstGeom>
              <a:noFill/>
              <a:ln w="9525">
                <a:noFill/>
                <a:miter lim="800000"/>
                <a:headEnd/>
                <a:tailEnd/>
              </a:ln>
            </p:spPr>
          </p:pic>
          <p:sp>
            <p:nvSpPr>
              <p:cNvPr id="60480" name="Text Box 20"/>
              <p:cNvSpPr txBox="1">
                <a:spLocks noChangeArrowheads="1"/>
              </p:cNvSpPr>
              <p:nvPr/>
            </p:nvSpPr>
            <p:spPr bwMode="auto">
              <a:xfrm>
                <a:off x="2784" y="1565"/>
                <a:ext cx="1584" cy="16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1,942.00</a:t>
                </a:r>
                <a:endParaRPr lang="en-US" sz="1000">
                  <a:solidFill>
                    <a:srgbClr val="FF6600"/>
                  </a:solidFill>
                </a:endParaRPr>
              </a:p>
            </p:txBody>
          </p:sp>
          <p:sp>
            <p:nvSpPr>
              <p:cNvPr id="60481" name="Text Box 23"/>
              <p:cNvSpPr txBox="1">
                <a:spLocks noChangeArrowheads="1"/>
              </p:cNvSpPr>
              <p:nvPr/>
            </p:nvSpPr>
            <p:spPr bwMode="auto">
              <a:xfrm>
                <a:off x="2784" y="1223"/>
                <a:ext cx="200" cy="218"/>
              </a:xfrm>
              <a:prstGeom prst="rect">
                <a:avLst/>
              </a:prstGeom>
              <a:noFill/>
              <a:ln w="9525">
                <a:noFill/>
                <a:miter lim="800000"/>
                <a:headEnd/>
                <a:tailEnd/>
              </a:ln>
            </p:spPr>
            <p:txBody>
              <a:bodyPr>
                <a:prstTxWarp prst="textNoShape">
                  <a:avLst/>
                </a:prstTxWarp>
                <a:spAutoFit/>
              </a:bodyPr>
              <a:lstStyle/>
              <a:p>
                <a:r>
                  <a:rPr lang="en-US"/>
                  <a:t>=</a:t>
                </a:r>
              </a:p>
            </p:txBody>
          </p:sp>
        </p:grpSp>
      </p:grpSp>
      <p:grpSp>
        <p:nvGrpSpPr>
          <p:cNvPr id="4" name="Group 68"/>
          <p:cNvGrpSpPr>
            <a:grpSpLocks/>
          </p:cNvGrpSpPr>
          <p:nvPr/>
        </p:nvGrpSpPr>
        <p:grpSpPr bwMode="auto">
          <a:xfrm>
            <a:off x="2362200" y="868363"/>
            <a:ext cx="2032000" cy="2179637"/>
            <a:chOff x="1488" y="547"/>
            <a:chExt cx="1280" cy="1373"/>
          </a:xfrm>
        </p:grpSpPr>
        <p:sp>
          <p:nvSpPr>
            <p:cNvPr id="60470" name="Text Box 11"/>
            <p:cNvSpPr txBox="1">
              <a:spLocks noChangeArrowheads="1"/>
            </p:cNvSpPr>
            <p:nvPr/>
          </p:nvSpPr>
          <p:spPr bwMode="auto">
            <a:xfrm>
              <a:off x="1488"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0471" name="Text Box 14"/>
            <p:cNvSpPr txBox="1">
              <a:spLocks noChangeArrowheads="1"/>
            </p:cNvSpPr>
            <p:nvPr/>
          </p:nvSpPr>
          <p:spPr bwMode="auto">
            <a:xfrm>
              <a:off x="1732" y="547"/>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br>
                <a:rPr lang="en-US"/>
              </a:br>
              <a:r>
                <a:rPr lang="en-US" sz="1000"/>
                <a:t>(Brown Eggs)</a:t>
              </a:r>
            </a:p>
          </p:txBody>
        </p:sp>
        <p:grpSp>
          <p:nvGrpSpPr>
            <p:cNvPr id="60472" name="Group 60"/>
            <p:cNvGrpSpPr>
              <a:grpSpLocks/>
            </p:cNvGrpSpPr>
            <p:nvPr/>
          </p:nvGrpSpPr>
          <p:grpSpPr bwMode="auto">
            <a:xfrm>
              <a:off x="1488" y="1015"/>
              <a:ext cx="1194" cy="905"/>
              <a:chOff x="1488" y="1015"/>
              <a:chExt cx="1194" cy="905"/>
            </a:xfrm>
          </p:grpSpPr>
          <p:sp>
            <p:nvSpPr>
              <p:cNvPr id="60473" name="Text Box 6"/>
              <p:cNvSpPr txBox="1">
                <a:spLocks noChangeArrowheads="1"/>
              </p:cNvSpPr>
              <p:nvPr/>
            </p:nvSpPr>
            <p:spPr bwMode="auto">
              <a:xfrm>
                <a:off x="1488" y="122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0474" name="Text Box 32"/>
              <p:cNvSpPr txBox="1">
                <a:spLocks noChangeArrowheads="1"/>
              </p:cNvSpPr>
              <p:nvPr/>
            </p:nvSpPr>
            <p:spPr bwMode="auto">
              <a:xfrm>
                <a:off x="1971" y="1747"/>
                <a:ext cx="558" cy="173"/>
              </a:xfrm>
              <a:prstGeom prst="rect">
                <a:avLst/>
              </a:prstGeom>
              <a:noFill/>
              <a:ln w="9525">
                <a:noFill/>
                <a:miter lim="800000"/>
                <a:headEnd/>
                <a:tailEnd/>
              </a:ln>
            </p:spPr>
            <p:txBody>
              <a:bodyPr>
                <a:prstTxWarp prst="textNoShape">
                  <a:avLst/>
                </a:prstTxWarp>
                <a:spAutoFit/>
              </a:bodyPr>
              <a:lstStyle/>
              <a:p>
                <a:pPr algn="ctr"/>
                <a:r>
                  <a:rPr lang="en-US" sz="1200"/>
                  <a:t>~5,424</a:t>
                </a:r>
              </a:p>
            </p:txBody>
          </p:sp>
          <p:pic>
            <p:nvPicPr>
              <p:cNvPr id="60475" name="Picture 39" descr="208303341_12da2510d9"/>
              <p:cNvPicPr>
                <a:picLocks noChangeAspect="1" noChangeArrowheads="1"/>
              </p:cNvPicPr>
              <p:nvPr/>
            </p:nvPicPr>
            <p:blipFill>
              <a:blip r:embed="rId5"/>
              <a:srcRect/>
              <a:stretch>
                <a:fillRect/>
              </a:stretch>
            </p:blipFill>
            <p:spPr bwMode="auto">
              <a:xfrm>
                <a:off x="1818" y="1015"/>
                <a:ext cx="864" cy="648"/>
              </a:xfrm>
              <a:prstGeom prst="rect">
                <a:avLst/>
              </a:prstGeom>
              <a:noFill/>
              <a:ln w="9525">
                <a:noFill/>
                <a:miter lim="800000"/>
                <a:headEnd/>
                <a:tailEnd/>
              </a:ln>
            </p:spPr>
          </p:pic>
        </p:grpSp>
      </p:grpSp>
      <p:grpSp>
        <p:nvGrpSpPr>
          <p:cNvPr id="6" name="Group 70"/>
          <p:cNvGrpSpPr>
            <a:grpSpLocks/>
          </p:cNvGrpSpPr>
          <p:nvPr/>
        </p:nvGrpSpPr>
        <p:grpSpPr bwMode="auto">
          <a:xfrm>
            <a:off x="6629400" y="868363"/>
            <a:ext cx="2362200" cy="1998662"/>
            <a:chOff x="4176" y="547"/>
            <a:chExt cx="1488" cy="1259"/>
          </a:xfrm>
        </p:grpSpPr>
        <p:sp>
          <p:nvSpPr>
            <p:cNvPr id="60463" name="Text Box 16"/>
            <p:cNvSpPr txBox="1">
              <a:spLocks noChangeArrowheads="1"/>
            </p:cNvSpPr>
            <p:nvPr/>
          </p:nvSpPr>
          <p:spPr bwMode="auto">
            <a:xfrm>
              <a:off x="4460" y="547"/>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grpSp>
          <p:nvGrpSpPr>
            <p:cNvPr id="60464" name="Group 59"/>
            <p:cNvGrpSpPr>
              <a:grpSpLocks/>
            </p:cNvGrpSpPr>
            <p:nvPr/>
          </p:nvGrpSpPr>
          <p:grpSpPr bwMode="auto">
            <a:xfrm>
              <a:off x="4176" y="960"/>
              <a:ext cx="1438" cy="846"/>
              <a:chOff x="4176" y="960"/>
              <a:chExt cx="1438" cy="846"/>
            </a:xfrm>
          </p:grpSpPr>
          <p:pic>
            <p:nvPicPr>
              <p:cNvPr id="60466" name="Picture 19" descr="1"/>
              <p:cNvPicPr>
                <a:picLocks noChangeAspect="1" noChangeArrowheads="1"/>
              </p:cNvPicPr>
              <p:nvPr/>
            </p:nvPicPr>
            <p:blipFill>
              <a:blip r:embed="rId6"/>
              <a:srcRect/>
              <a:stretch>
                <a:fillRect/>
              </a:stretch>
            </p:blipFill>
            <p:spPr bwMode="auto">
              <a:xfrm>
                <a:off x="4510" y="960"/>
                <a:ext cx="1104" cy="475"/>
              </a:xfrm>
              <a:prstGeom prst="rect">
                <a:avLst/>
              </a:prstGeom>
              <a:noFill/>
              <a:ln w="9525">
                <a:noFill/>
                <a:miter lim="800000"/>
                <a:headEnd/>
                <a:tailEnd/>
              </a:ln>
            </p:spPr>
          </p:pic>
          <p:sp>
            <p:nvSpPr>
              <p:cNvPr id="60467" name="Text Box 21"/>
              <p:cNvSpPr txBox="1">
                <a:spLocks noChangeArrowheads="1"/>
              </p:cNvSpPr>
              <p:nvPr/>
            </p:nvSpPr>
            <p:spPr bwMode="auto">
              <a:xfrm>
                <a:off x="4752" y="1632"/>
                <a:ext cx="575" cy="174"/>
              </a:xfrm>
              <a:prstGeom prst="rect">
                <a:avLst/>
              </a:prstGeom>
              <a:noFill/>
              <a:ln w="9525">
                <a:noFill/>
                <a:miter lim="800000"/>
                <a:headEnd/>
                <a:tailEnd/>
              </a:ln>
            </p:spPr>
            <p:txBody>
              <a:bodyPr>
                <a:prstTxWarp prst="textNoShape">
                  <a:avLst/>
                </a:prstTxWarp>
                <a:spAutoFit/>
              </a:bodyPr>
              <a:lstStyle/>
              <a:p>
                <a:pPr algn="ctr"/>
                <a:r>
                  <a:rPr lang="en-US" sz="1200"/>
                  <a:t>$1,942.00</a:t>
                </a:r>
              </a:p>
            </p:txBody>
          </p:sp>
          <p:sp>
            <p:nvSpPr>
              <p:cNvPr id="60468" name="Text Box 26"/>
              <p:cNvSpPr txBox="1">
                <a:spLocks noChangeArrowheads="1"/>
              </p:cNvSpPr>
              <p:nvPr/>
            </p:nvSpPr>
            <p:spPr bwMode="auto">
              <a:xfrm>
                <a:off x="4176"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0469" name="Text Box 42"/>
              <p:cNvSpPr txBox="1">
                <a:spLocks noChangeArrowheads="1"/>
              </p:cNvSpPr>
              <p:nvPr/>
            </p:nvSpPr>
            <p:spPr bwMode="auto">
              <a:xfrm>
                <a:off x="4510" y="1440"/>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grpSp>
        <p:sp>
          <p:nvSpPr>
            <p:cNvPr id="60465" name="Line 45"/>
            <p:cNvSpPr>
              <a:spLocks noChangeShapeType="1"/>
            </p:cNvSpPr>
            <p:nvPr/>
          </p:nvSpPr>
          <p:spPr bwMode="auto">
            <a:xfrm flipH="1">
              <a:off x="4320" y="547"/>
              <a:ext cx="96" cy="24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30737" name="Text Box 17"/>
          <p:cNvSpPr txBox="1">
            <a:spLocks noChangeArrowheads="1"/>
          </p:cNvSpPr>
          <p:nvPr/>
        </p:nvSpPr>
        <p:spPr bwMode="auto">
          <a:xfrm>
            <a:off x="4864100" y="3497263"/>
            <a:ext cx="1860550" cy="641350"/>
          </a:xfrm>
          <a:prstGeom prst="rect">
            <a:avLst/>
          </a:prstGeom>
          <a:noFill/>
          <a:ln w="9525">
            <a:noFill/>
            <a:miter lim="800000"/>
            <a:headEnd/>
            <a:tailEnd/>
          </a:ln>
        </p:spPr>
        <p:txBody>
          <a:bodyPr wrap="none">
            <a:prstTxWarp prst="textNoShape">
              <a:avLst/>
            </a:prstTxWarp>
            <a:spAutoFit/>
          </a:bodyPr>
          <a:lstStyle/>
          <a:p>
            <a:pPr algn="ctr"/>
            <a:r>
              <a:rPr lang="en-US">
                <a:solidFill>
                  <a:srgbClr val="FF3300"/>
                </a:solidFill>
              </a:rPr>
              <a:t>No Lawful</a:t>
            </a:r>
          </a:p>
          <a:p>
            <a:pPr algn="ctr"/>
            <a:r>
              <a:rPr lang="en-US">
                <a:solidFill>
                  <a:srgbClr val="FF3300"/>
                </a:solidFill>
              </a:rPr>
              <a:t>Money Available</a:t>
            </a:r>
          </a:p>
        </p:txBody>
      </p:sp>
      <p:grpSp>
        <p:nvGrpSpPr>
          <p:cNvPr id="8" name="Group 63"/>
          <p:cNvGrpSpPr>
            <a:grpSpLocks/>
          </p:cNvGrpSpPr>
          <p:nvPr/>
        </p:nvGrpSpPr>
        <p:grpSpPr bwMode="auto">
          <a:xfrm>
            <a:off x="2362200" y="3303588"/>
            <a:ext cx="1895475" cy="1436687"/>
            <a:chOff x="1488" y="2081"/>
            <a:chExt cx="1194" cy="905"/>
          </a:xfrm>
        </p:grpSpPr>
        <p:sp>
          <p:nvSpPr>
            <p:cNvPr id="60460" name="Text Box 24"/>
            <p:cNvSpPr txBox="1">
              <a:spLocks noChangeArrowheads="1"/>
            </p:cNvSpPr>
            <p:nvPr/>
          </p:nvSpPr>
          <p:spPr bwMode="auto">
            <a:xfrm>
              <a:off x="1488" y="2289"/>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60461" name="Text Box 37"/>
            <p:cNvSpPr txBox="1">
              <a:spLocks noChangeArrowheads="1"/>
            </p:cNvSpPr>
            <p:nvPr/>
          </p:nvSpPr>
          <p:spPr bwMode="auto">
            <a:xfrm>
              <a:off x="1986" y="2813"/>
              <a:ext cx="528" cy="173"/>
            </a:xfrm>
            <a:prstGeom prst="rect">
              <a:avLst/>
            </a:prstGeom>
            <a:noFill/>
            <a:ln w="9525">
              <a:noFill/>
              <a:miter lim="800000"/>
              <a:headEnd/>
              <a:tailEnd/>
            </a:ln>
          </p:spPr>
          <p:txBody>
            <a:bodyPr>
              <a:prstTxWarp prst="textNoShape">
                <a:avLst/>
              </a:prstTxWarp>
              <a:spAutoFit/>
            </a:bodyPr>
            <a:lstStyle/>
            <a:p>
              <a:pPr algn="ctr"/>
              <a:r>
                <a:rPr lang="en-US" sz="1200" smtClean="0"/>
                <a:t>~4,266</a:t>
              </a:r>
              <a:endParaRPr lang="en-US" sz="1200" dirty="0"/>
            </a:p>
          </p:txBody>
        </p:sp>
        <p:pic>
          <p:nvPicPr>
            <p:cNvPr id="60462" name="Picture 40" descr="208303341_12da2510d9"/>
            <p:cNvPicPr>
              <a:picLocks noChangeAspect="1" noChangeArrowheads="1"/>
            </p:cNvPicPr>
            <p:nvPr/>
          </p:nvPicPr>
          <p:blipFill>
            <a:blip r:embed="rId5"/>
            <a:srcRect/>
            <a:stretch>
              <a:fillRect/>
            </a:stretch>
          </p:blipFill>
          <p:spPr bwMode="auto">
            <a:xfrm>
              <a:off x="1818" y="2081"/>
              <a:ext cx="864" cy="648"/>
            </a:xfrm>
            <a:prstGeom prst="rect">
              <a:avLst/>
            </a:prstGeom>
            <a:noFill/>
            <a:ln w="9525">
              <a:noFill/>
              <a:miter lim="800000"/>
              <a:headEnd/>
              <a:tailEnd/>
            </a:ln>
          </p:spPr>
        </p:pic>
      </p:grpSp>
      <p:grpSp>
        <p:nvGrpSpPr>
          <p:cNvPr id="9" name="Group 62"/>
          <p:cNvGrpSpPr>
            <a:grpSpLocks/>
          </p:cNvGrpSpPr>
          <p:nvPr/>
        </p:nvGrpSpPr>
        <p:grpSpPr bwMode="auto">
          <a:xfrm>
            <a:off x="7159625" y="3460750"/>
            <a:ext cx="1752600" cy="1281113"/>
            <a:chOff x="4510" y="2180"/>
            <a:chExt cx="1104" cy="807"/>
          </a:xfrm>
        </p:grpSpPr>
        <p:pic>
          <p:nvPicPr>
            <p:cNvPr id="60457" name="Picture 8" descr="Obverse of the $1 bill">
              <a:hlinkClick r:id="rId7" tooltip="Obverse of the $1 bill"/>
            </p:cNvPr>
            <p:cNvPicPr>
              <a:picLocks noChangeAspect="1" noChangeArrowheads="1"/>
            </p:cNvPicPr>
            <p:nvPr/>
          </p:nvPicPr>
          <p:blipFill>
            <a:blip r:embed="rId8"/>
            <a:srcRect/>
            <a:stretch>
              <a:fillRect/>
            </a:stretch>
          </p:blipFill>
          <p:spPr bwMode="auto">
            <a:xfrm>
              <a:off x="4522" y="2180"/>
              <a:ext cx="1080" cy="450"/>
            </a:xfrm>
            <a:prstGeom prst="rect">
              <a:avLst/>
            </a:prstGeom>
            <a:noFill/>
            <a:ln w="9525">
              <a:noFill/>
              <a:miter lim="800000"/>
              <a:headEnd/>
              <a:tailEnd/>
            </a:ln>
          </p:spPr>
        </p:pic>
        <p:sp>
          <p:nvSpPr>
            <p:cNvPr id="60458" name="Text Box 31"/>
            <p:cNvSpPr txBox="1">
              <a:spLocks noChangeArrowheads="1"/>
            </p:cNvSpPr>
            <p:nvPr/>
          </p:nvSpPr>
          <p:spPr bwMode="auto">
            <a:xfrm>
              <a:off x="4752" y="2813"/>
              <a:ext cx="624" cy="174"/>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“$4,884”</a:t>
              </a:r>
            </a:p>
          </p:txBody>
        </p:sp>
        <p:sp>
          <p:nvSpPr>
            <p:cNvPr id="60459" name="Text Box 43"/>
            <p:cNvSpPr txBox="1">
              <a:spLocks noChangeArrowheads="1"/>
            </p:cNvSpPr>
            <p:nvPr/>
          </p:nvSpPr>
          <p:spPr bwMode="auto">
            <a:xfrm>
              <a:off x="4510" y="2592"/>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grpSp>
        <p:nvGrpSpPr>
          <p:cNvPr id="10" name="Group 66"/>
          <p:cNvGrpSpPr>
            <a:grpSpLocks/>
          </p:cNvGrpSpPr>
          <p:nvPr/>
        </p:nvGrpSpPr>
        <p:grpSpPr bwMode="auto">
          <a:xfrm>
            <a:off x="4419600" y="4876800"/>
            <a:ext cx="2022475" cy="1433513"/>
            <a:chOff x="2784" y="3111"/>
            <a:chExt cx="1274" cy="903"/>
          </a:xfrm>
        </p:grpSpPr>
        <p:pic>
          <p:nvPicPr>
            <p:cNvPr id="60454" name="Picture 18" descr="American Eagle Silver Uncirculated Coin">
              <a:hlinkClick r:id="rId9"/>
            </p:cNvPr>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3242" y="3111"/>
              <a:ext cx="816" cy="761"/>
            </a:xfrm>
            <a:prstGeom prst="rect">
              <a:avLst/>
            </a:prstGeom>
            <a:noFill/>
            <a:ln w="9525">
              <a:noFill/>
              <a:miter lim="800000"/>
              <a:headEnd/>
              <a:tailEnd/>
            </a:ln>
          </p:spPr>
        </p:pic>
        <p:sp>
          <p:nvSpPr>
            <p:cNvPr id="60455" name="Text Box 27"/>
            <p:cNvSpPr txBox="1">
              <a:spLocks noChangeArrowheads="1"/>
            </p:cNvSpPr>
            <p:nvPr/>
          </p:nvSpPr>
          <p:spPr bwMode="auto">
            <a:xfrm>
              <a:off x="2784" y="3376"/>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60456" name="Text Box 38"/>
            <p:cNvSpPr txBox="1">
              <a:spLocks noChangeArrowheads="1"/>
            </p:cNvSpPr>
            <p:nvPr/>
          </p:nvSpPr>
          <p:spPr bwMode="auto">
            <a:xfrm>
              <a:off x="3360" y="3840"/>
              <a:ext cx="554"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2,338.56</a:t>
              </a:r>
            </a:p>
          </p:txBody>
        </p:sp>
      </p:grpSp>
      <p:grpSp>
        <p:nvGrpSpPr>
          <p:cNvPr id="11" name="Group 65"/>
          <p:cNvGrpSpPr>
            <a:grpSpLocks/>
          </p:cNvGrpSpPr>
          <p:nvPr/>
        </p:nvGrpSpPr>
        <p:grpSpPr bwMode="auto">
          <a:xfrm>
            <a:off x="2362200" y="4965700"/>
            <a:ext cx="1895475" cy="1343025"/>
            <a:chOff x="1488" y="3167"/>
            <a:chExt cx="1194" cy="846"/>
          </a:xfrm>
        </p:grpSpPr>
        <p:sp>
          <p:nvSpPr>
            <p:cNvPr id="60451" name="Text Box 25"/>
            <p:cNvSpPr txBox="1">
              <a:spLocks noChangeArrowheads="1"/>
            </p:cNvSpPr>
            <p:nvPr/>
          </p:nvSpPr>
          <p:spPr bwMode="auto">
            <a:xfrm>
              <a:off x="1488" y="3376"/>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0452" name="Text Box 33"/>
            <p:cNvSpPr txBox="1">
              <a:spLocks noChangeArrowheads="1"/>
            </p:cNvSpPr>
            <p:nvPr/>
          </p:nvSpPr>
          <p:spPr bwMode="auto">
            <a:xfrm>
              <a:off x="1971" y="3840"/>
              <a:ext cx="558" cy="173"/>
            </a:xfrm>
            <a:prstGeom prst="rect">
              <a:avLst/>
            </a:prstGeom>
            <a:noFill/>
            <a:ln w="9525">
              <a:noFill/>
              <a:miter lim="800000"/>
              <a:headEnd/>
              <a:tailEnd/>
            </a:ln>
          </p:spPr>
          <p:txBody>
            <a:bodyPr>
              <a:prstTxWarp prst="textNoShape">
                <a:avLst/>
              </a:prstTxWarp>
              <a:spAutoFit/>
            </a:bodyPr>
            <a:lstStyle/>
            <a:p>
              <a:pPr algn="ctr"/>
              <a:r>
                <a:rPr lang="en-US" sz="1200"/>
                <a:t>~6,571</a:t>
              </a:r>
            </a:p>
          </p:txBody>
        </p:sp>
        <p:pic>
          <p:nvPicPr>
            <p:cNvPr id="60453" name="Picture 41" descr="208303341_12da2510d9"/>
            <p:cNvPicPr>
              <a:picLocks noChangeAspect="1" noChangeArrowheads="1"/>
            </p:cNvPicPr>
            <p:nvPr/>
          </p:nvPicPr>
          <p:blipFill>
            <a:blip r:embed="rId5"/>
            <a:srcRect/>
            <a:stretch>
              <a:fillRect/>
            </a:stretch>
          </p:blipFill>
          <p:spPr bwMode="auto">
            <a:xfrm>
              <a:off x="1818" y="3167"/>
              <a:ext cx="864" cy="648"/>
            </a:xfrm>
            <a:prstGeom prst="rect">
              <a:avLst/>
            </a:prstGeom>
            <a:noFill/>
            <a:ln w="9525">
              <a:noFill/>
              <a:miter lim="800000"/>
              <a:headEnd/>
              <a:tailEnd/>
            </a:ln>
          </p:spPr>
        </p:pic>
      </p:grpSp>
      <p:grpSp>
        <p:nvGrpSpPr>
          <p:cNvPr id="12" name="Group 67"/>
          <p:cNvGrpSpPr>
            <a:grpSpLocks/>
          </p:cNvGrpSpPr>
          <p:nvPr/>
        </p:nvGrpSpPr>
        <p:grpSpPr bwMode="auto">
          <a:xfrm>
            <a:off x="6629400" y="5122863"/>
            <a:ext cx="2282825" cy="1187450"/>
            <a:chOff x="4176" y="3266"/>
            <a:chExt cx="1438" cy="748"/>
          </a:xfrm>
        </p:grpSpPr>
        <p:pic>
          <p:nvPicPr>
            <p:cNvPr id="60445" name="Picture 9" descr="Obverse of the $1 bill">
              <a:hlinkClick r:id="rId7" tooltip="Obverse of the $1 bill"/>
            </p:cNvPr>
            <p:cNvPicPr>
              <a:picLocks noChangeAspect="1" noChangeArrowheads="1"/>
            </p:cNvPicPr>
            <p:nvPr/>
          </p:nvPicPr>
          <p:blipFill>
            <a:blip r:embed="rId8"/>
            <a:srcRect/>
            <a:stretch>
              <a:fillRect/>
            </a:stretch>
          </p:blipFill>
          <p:spPr bwMode="auto">
            <a:xfrm>
              <a:off x="4522" y="3266"/>
              <a:ext cx="1080" cy="450"/>
            </a:xfrm>
            <a:prstGeom prst="rect">
              <a:avLst/>
            </a:prstGeom>
            <a:noFill/>
            <a:ln w="9525">
              <a:noFill/>
              <a:miter lim="800000"/>
              <a:headEnd/>
              <a:tailEnd/>
            </a:ln>
          </p:spPr>
        </p:pic>
        <p:sp>
          <p:nvSpPr>
            <p:cNvPr id="60446" name="Text Box 22"/>
            <p:cNvSpPr txBox="1">
              <a:spLocks noChangeArrowheads="1"/>
            </p:cNvSpPr>
            <p:nvPr/>
          </p:nvSpPr>
          <p:spPr bwMode="auto">
            <a:xfrm>
              <a:off x="4704" y="3840"/>
              <a:ext cx="671" cy="174"/>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“$30,501.00”</a:t>
              </a:r>
            </a:p>
          </p:txBody>
        </p:sp>
        <p:sp>
          <p:nvSpPr>
            <p:cNvPr id="60447" name="Text Box 44"/>
            <p:cNvSpPr txBox="1">
              <a:spLocks noChangeArrowheads="1"/>
            </p:cNvSpPr>
            <p:nvPr/>
          </p:nvSpPr>
          <p:spPr bwMode="auto">
            <a:xfrm>
              <a:off x="4510" y="3696"/>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60448" name="Group 53"/>
            <p:cNvGrpSpPr>
              <a:grpSpLocks/>
            </p:cNvGrpSpPr>
            <p:nvPr/>
          </p:nvGrpSpPr>
          <p:grpSpPr bwMode="auto">
            <a:xfrm>
              <a:off x="4176" y="3375"/>
              <a:ext cx="200" cy="231"/>
              <a:chOff x="4176" y="3360"/>
              <a:chExt cx="200" cy="231"/>
            </a:xfrm>
          </p:grpSpPr>
          <p:sp>
            <p:nvSpPr>
              <p:cNvPr id="60449" name="Text Box 51"/>
              <p:cNvSpPr txBox="1">
                <a:spLocks noChangeArrowheads="1"/>
              </p:cNvSpPr>
              <p:nvPr/>
            </p:nvSpPr>
            <p:spPr bwMode="auto">
              <a:xfrm>
                <a:off x="4176" y="3360"/>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60450" name="Line 52"/>
              <p:cNvSpPr>
                <a:spLocks noChangeShapeType="1"/>
              </p:cNvSpPr>
              <p:nvPr/>
            </p:nvSpPr>
            <p:spPr bwMode="auto">
              <a:xfrm flipH="1">
                <a:off x="4261" y="3415"/>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60428" name="Rectangle 56"/>
          <p:cNvSpPr>
            <a:spLocks noGrp="1" noChangeArrowheads="1"/>
          </p:cNvSpPr>
          <p:nvPr>
            <p:ph type="title" idx="4294967295"/>
          </p:nvPr>
        </p:nvSpPr>
        <p:spPr>
          <a:xfrm>
            <a:off x="0" y="274638"/>
            <a:ext cx="8229600" cy="563562"/>
          </a:xfrm>
        </p:spPr>
        <p:txBody>
          <a:bodyPr/>
          <a:lstStyle/>
          <a:p>
            <a:pPr algn="ctr" eaLnBrk="1" hangingPunct="1"/>
            <a:r>
              <a:rPr lang="en-US" sz="2400" dirty="0">
                <a:solidFill>
                  <a:srgbClr val="FF3300"/>
                </a:solidFill>
                <a:ea typeface="ＭＳ Ｐゴシック" charset="-128"/>
                <a:cs typeface="ＭＳ Ｐゴシック" charset="-128"/>
              </a:rPr>
              <a:t>What is the </a:t>
            </a:r>
            <a:r>
              <a:rPr lang="en-US" sz="2400" dirty="0" smtClean="0">
                <a:solidFill>
                  <a:srgbClr val="FF3300"/>
                </a:solidFill>
                <a:ea typeface="ＭＳ Ｐゴシック" charset="-128"/>
                <a:cs typeface="ＭＳ Ｐゴシック" charset="-128"/>
              </a:rPr>
              <a:t>problem with fiat-currencies, like the FRN?</a:t>
            </a:r>
            <a:endParaRPr lang="en-US" sz="2400" dirty="0">
              <a:solidFill>
                <a:srgbClr val="FF3300"/>
              </a:solidFill>
              <a:ea typeface="ＭＳ Ｐゴシック" charset="-128"/>
              <a:cs typeface="ＭＳ Ｐゴシック" charset="-128"/>
            </a:endParaRPr>
          </a:p>
        </p:txBody>
      </p:sp>
      <p:grpSp>
        <p:nvGrpSpPr>
          <p:cNvPr id="60429" name="Group 62"/>
          <p:cNvGrpSpPr>
            <a:grpSpLocks/>
          </p:cNvGrpSpPr>
          <p:nvPr/>
        </p:nvGrpSpPr>
        <p:grpSpPr bwMode="auto">
          <a:xfrm>
            <a:off x="152400" y="1752600"/>
            <a:ext cx="2209800" cy="1189038"/>
            <a:chOff x="152400" y="1752600"/>
            <a:chExt cx="2209800" cy="1189040"/>
          </a:xfrm>
        </p:grpSpPr>
        <p:grpSp>
          <p:nvGrpSpPr>
            <p:cNvPr id="60441" name="Group 57"/>
            <p:cNvGrpSpPr>
              <a:grpSpLocks/>
            </p:cNvGrpSpPr>
            <p:nvPr/>
          </p:nvGrpSpPr>
          <p:grpSpPr bwMode="auto">
            <a:xfrm>
              <a:off x="152400" y="1943102"/>
              <a:ext cx="2209800" cy="998538"/>
              <a:chOff x="96" y="1224"/>
              <a:chExt cx="1392" cy="629"/>
            </a:xfrm>
          </p:grpSpPr>
          <p:sp>
            <p:nvSpPr>
              <p:cNvPr id="60443" name="Text Box 3"/>
              <p:cNvSpPr txBox="1">
                <a:spLocks noChangeArrowheads="1"/>
              </p:cNvSpPr>
              <p:nvPr/>
            </p:nvSpPr>
            <p:spPr bwMode="auto">
              <a:xfrm>
                <a:off x="96" y="1224"/>
                <a:ext cx="440" cy="233"/>
              </a:xfrm>
              <a:prstGeom prst="rect">
                <a:avLst/>
              </a:prstGeom>
              <a:noFill/>
              <a:ln w="9525">
                <a:noFill/>
                <a:miter lim="800000"/>
                <a:headEnd/>
                <a:tailEnd/>
              </a:ln>
            </p:spPr>
            <p:txBody>
              <a:bodyPr wrap="none">
                <a:prstTxWarp prst="textNoShape">
                  <a:avLst/>
                </a:prstTxWarp>
                <a:spAutoFit/>
              </a:bodyPr>
              <a:lstStyle/>
              <a:p>
                <a:r>
                  <a:rPr lang="en-US"/>
                  <a:t>1962</a:t>
                </a:r>
              </a:p>
            </p:txBody>
          </p:sp>
          <p:sp>
            <p:nvSpPr>
              <p:cNvPr id="60444" name="Text Box 34"/>
              <p:cNvSpPr txBox="1">
                <a:spLocks noChangeArrowheads="1"/>
              </p:cNvSpPr>
              <p:nvPr/>
            </p:nvSpPr>
            <p:spPr bwMode="auto">
              <a:xfrm>
                <a:off x="480" y="1680"/>
                <a:ext cx="1008" cy="173"/>
              </a:xfrm>
              <a:prstGeom prst="rect">
                <a:avLst/>
              </a:prstGeom>
              <a:noFill/>
              <a:ln w="9525">
                <a:noFill/>
                <a:miter lim="800000"/>
                <a:headEnd/>
                <a:tailEnd/>
              </a:ln>
            </p:spPr>
            <p:txBody>
              <a:bodyPr>
                <a:prstTxWarp prst="textNoShape">
                  <a:avLst/>
                </a:prstTxWarp>
                <a:spAutoFit/>
              </a:bodyPr>
              <a:lstStyle/>
              <a:p>
                <a:pPr algn="ctr"/>
                <a:r>
                  <a:rPr lang="en-US" sz="1200" dirty="0"/>
                  <a:t> 4 </a:t>
                </a:r>
                <a:r>
                  <a:rPr lang="en-US" sz="1200" dirty="0" smtClean="0"/>
                  <a:t>Shares </a:t>
                </a:r>
                <a:r>
                  <a:rPr lang="en-US" sz="1200" dirty="0"/>
                  <a:t>IBM Stock</a:t>
                </a:r>
              </a:p>
            </p:txBody>
          </p:sp>
        </p:grpSp>
        <p:pic>
          <p:nvPicPr>
            <p:cNvPr id="60442" name="Picture 61" descr="ibmstock.jpg"/>
            <p:cNvPicPr>
              <a:picLocks noChangeAspect="1"/>
            </p:cNvPicPr>
            <p:nvPr/>
          </p:nvPicPr>
          <p:blipFill>
            <a:blip r:embed="rId11"/>
            <a:srcRect/>
            <a:stretch>
              <a:fillRect/>
            </a:stretch>
          </p:blipFill>
          <p:spPr bwMode="auto">
            <a:xfrm>
              <a:off x="990600" y="1752600"/>
              <a:ext cx="1168663" cy="762000"/>
            </a:xfrm>
            <a:prstGeom prst="rect">
              <a:avLst/>
            </a:prstGeom>
            <a:noFill/>
            <a:ln w="9525">
              <a:noFill/>
              <a:miter lim="800000"/>
              <a:headEnd/>
              <a:tailEnd/>
            </a:ln>
          </p:spPr>
        </p:pic>
      </p:grpSp>
      <p:grpSp>
        <p:nvGrpSpPr>
          <p:cNvPr id="16" name="Group 66"/>
          <p:cNvGrpSpPr>
            <a:grpSpLocks/>
          </p:cNvGrpSpPr>
          <p:nvPr/>
        </p:nvGrpSpPr>
        <p:grpSpPr bwMode="auto">
          <a:xfrm>
            <a:off x="152400" y="3429000"/>
            <a:ext cx="2209800" cy="1300163"/>
            <a:chOff x="152400" y="3429000"/>
            <a:chExt cx="2209800" cy="1300159"/>
          </a:xfrm>
        </p:grpSpPr>
        <p:grpSp>
          <p:nvGrpSpPr>
            <p:cNvPr id="60437" name="Group 61"/>
            <p:cNvGrpSpPr>
              <a:grpSpLocks/>
            </p:cNvGrpSpPr>
            <p:nvPr/>
          </p:nvGrpSpPr>
          <p:grpSpPr bwMode="auto">
            <a:xfrm>
              <a:off x="152400" y="3635375"/>
              <a:ext cx="2209800" cy="1093784"/>
              <a:chOff x="96" y="2290"/>
              <a:chExt cx="1392" cy="689"/>
            </a:xfrm>
          </p:grpSpPr>
          <p:sp>
            <p:nvSpPr>
              <p:cNvPr id="60439" name="Text Box 4"/>
              <p:cNvSpPr txBox="1">
                <a:spLocks noChangeArrowheads="1"/>
              </p:cNvSpPr>
              <p:nvPr/>
            </p:nvSpPr>
            <p:spPr bwMode="auto">
              <a:xfrm>
                <a:off x="96" y="2290"/>
                <a:ext cx="436"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1982</a:t>
                </a:r>
              </a:p>
            </p:txBody>
          </p:sp>
          <p:sp>
            <p:nvSpPr>
              <p:cNvPr id="60440" name="Text Box 46"/>
              <p:cNvSpPr txBox="1">
                <a:spLocks noChangeArrowheads="1"/>
              </p:cNvSpPr>
              <p:nvPr/>
            </p:nvSpPr>
            <p:spPr bwMode="auto">
              <a:xfrm>
                <a:off x="288" y="2688"/>
                <a:ext cx="1200" cy="291"/>
              </a:xfrm>
              <a:prstGeom prst="rect">
                <a:avLst/>
              </a:prstGeom>
              <a:noFill/>
              <a:ln w="9525">
                <a:noFill/>
                <a:miter lim="800000"/>
                <a:headEnd/>
                <a:tailEnd/>
              </a:ln>
            </p:spPr>
            <p:txBody>
              <a:bodyPr>
                <a:prstTxWarp prst="textNoShape">
                  <a:avLst/>
                </a:prstTxWarp>
                <a:spAutoFit/>
              </a:bodyPr>
              <a:lstStyle/>
              <a:p>
                <a:pPr algn="ctr"/>
                <a:r>
                  <a:rPr lang="en-US" sz="1200"/>
                  <a:t>75 Shares IBM Stock after splits</a:t>
                </a:r>
              </a:p>
            </p:txBody>
          </p:sp>
        </p:grpSp>
        <p:pic>
          <p:nvPicPr>
            <p:cNvPr id="60438" name="Picture 63" descr="ibmstock.jpg"/>
            <p:cNvPicPr>
              <a:picLocks noChangeAspect="1"/>
            </p:cNvPicPr>
            <p:nvPr/>
          </p:nvPicPr>
          <p:blipFill>
            <a:blip r:embed="rId11"/>
            <a:srcRect/>
            <a:stretch>
              <a:fillRect/>
            </a:stretch>
          </p:blipFill>
          <p:spPr bwMode="auto">
            <a:xfrm>
              <a:off x="990600" y="3429000"/>
              <a:ext cx="1168663" cy="761998"/>
            </a:xfrm>
            <a:prstGeom prst="rect">
              <a:avLst/>
            </a:prstGeom>
            <a:noFill/>
            <a:ln w="9525">
              <a:noFill/>
              <a:miter lim="800000"/>
              <a:headEnd/>
              <a:tailEnd/>
            </a:ln>
          </p:spPr>
        </p:pic>
      </p:grpSp>
      <p:grpSp>
        <p:nvGrpSpPr>
          <p:cNvPr id="18" name="Group 65"/>
          <p:cNvGrpSpPr>
            <a:grpSpLocks/>
          </p:cNvGrpSpPr>
          <p:nvPr/>
        </p:nvGrpSpPr>
        <p:grpSpPr bwMode="auto">
          <a:xfrm>
            <a:off x="152400" y="5119688"/>
            <a:ext cx="2209800" cy="1300162"/>
            <a:chOff x="152400" y="5181600"/>
            <a:chExt cx="2209800" cy="1300166"/>
          </a:xfrm>
        </p:grpSpPr>
        <p:grpSp>
          <p:nvGrpSpPr>
            <p:cNvPr id="60433" name="Group 64"/>
            <p:cNvGrpSpPr>
              <a:grpSpLocks/>
            </p:cNvGrpSpPr>
            <p:nvPr/>
          </p:nvGrpSpPr>
          <p:grpSpPr bwMode="auto">
            <a:xfrm>
              <a:off x="152400" y="5359403"/>
              <a:ext cx="2209800" cy="1122363"/>
              <a:chOff x="96" y="3376"/>
              <a:chExt cx="1392" cy="707"/>
            </a:xfrm>
          </p:grpSpPr>
          <p:sp>
            <p:nvSpPr>
              <p:cNvPr id="60435" name="Text Box 5"/>
              <p:cNvSpPr txBox="1">
                <a:spLocks noChangeArrowheads="1"/>
              </p:cNvSpPr>
              <p:nvPr/>
            </p:nvSpPr>
            <p:spPr bwMode="auto">
              <a:xfrm>
                <a:off x="96" y="3376"/>
                <a:ext cx="436" cy="231"/>
              </a:xfrm>
              <a:prstGeom prst="rect">
                <a:avLst/>
              </a:prstGeom>
              <a:noFill/>
              <a:ln w="9525">
                <a:noFill/>
                <a:miter lim="800000"/>
                <a:headEnd/>
                <a:tailEnd/>
              </a:ln>
            </p:spPr>
            <p:txBody>
              <a:bodyPr wrap="none">
                <a:prstTxWarp prst="textNoShape">
                  <a:avLst/>
                </a:prstTxWarp>
                <a:spAutoFit/>
              </a:bodyPr>
              <a:lstStyle/>
              <a:p>
                <a:r>
                  <a:rPr lang="en-US"/>
                  <a:t>2007</a:t>
                </a:r>
              </a:p>
            </p:txBody>
          </p:sp>
          <p:sp>
            <p:nvSpPr>
              <p:cNvPr id="60436" name="Text Box 47"/>
              <p:cNvSpPr txBox="1">
                <a:spLocks noChangeArrowheads="1"/>
              </p:cNvSpPr>
              <p:nvPr/>
            </p:nvSpPr>
            <p:spPr bwMode="auto">
              <a:xfrm>
                <a:off x="336" y="3792"/>
                <a:ext cx="1152" cy="291"/>
              </a:xfrm>
              <a:prstGeom prst="rect">
                <a:avLst/>
              </a:prstGeom>
              <a:noFill/>
              <a:ln w="9525">
                <a:noFill/>
                <a:miter lim="800000"/>
                <a:headEnd/>
                <a:tailEnd/>
              </a:ln>
            </p:spPr>
            <p:txBody>
              <a:bodyPr>
                <a:prstTxWarp prst="textNoShape">
                  <a:avLst/>
                </a:prstTxWarp>
                <a:spAutoFit/>
              </a:bodyPr>
              <a:lstStyle/>
              <a:p>
                <a:pPr algn="ctr"/>
                <a:r>
                  <a:rPr lang="en-US" sz="1200"/>
                  <a:t>300 Shares IBM Stock after splits</a:t>
                </a:r>
              </a:p>
            </p:txBody>
          </p:sp>
        </p:grpSp>
        <p:pic>
          <p:nvPicPr>
            <p:cNvPr id="60434" name="Picture 64" descr="ibmstock.jpg"/>
            <p:cNvPicPr>
              <a:picLocks noChangeAspect="1"/>
            </p:cNvPicPr>
            <p:nvPr/>
          </p:nvPicPr>
          <p:blipFill>
            <a:blip r:embed="rId11"/>
            <a:srcRect/>
            <a:stretch>
              <a:fillRect/>
            </a:stretch>
          </p:blipFill>
          <p:spPr bwMode="auto">
            <a:xfrm>
              <a:off x="990600" y="5181600"/>
              <a:ext cx="1168663" cy="762000"/>
            </a:xfrm>
            <a:prstGeom prst="rect">
              <a:avLst/>
            </a:prstGeom>
            <a:noFill/>
            <a:ln w="9525">
              <a:noFill/>
              <a:miter lim="800000"/>
              <a:headEnd/>
              <a:tailEnd/>
            </a:ln>
          </p:spPr>
        </p:pic>
      </p:grpSp>
      <p:sp>
        <p:nvSpPr>
          <p:cNvPr id="60432" name="Rectangle 65"/>
          <p:cNvSpPr>
            <a:spLocks noChangeArrowheads="1"/>
          </p:cNvSpPr>
          <p:nvPr/>
        </p:nvSpPr>
        <p:spPr bwMode="auto">
          <a:xfrm>
            <a:off x="304800" y="6553200"/>
            <a:ext cx="8610600" cy="246063"/>
          </a:xfrm>
          <a:prstGeom prst="rect">
            <a:avLst/>
          </a:prstGeom>
          <a:noFill/>
          <a:ln w="9525">
            <a:noFill/>
            <a:miter lim="800000"/>
            <a:headEnd/>
            <a:tailEnd/>
          </a:ln>
        </p:spPr>
        <p:txBody>
          <a:bodyPr>
            <a:prstTxWarp prst="textNoShape">
              <a:avLst/>
            </a:prstTxWarp>
            <a:spAutoFit/>
          </a:bodyPr>
          <a:lstStyle/>
          <a:p>
            <a:r>
              <a:rPr lang="en-US" sz="1000"/>
              <a:t>IBM Stock Splits: </a:t>
            </a:r>
            <a:r>
              <a:rPr lang="en-US" sz="1000">
                <a:solidFill>
                  <a:srgbClr val="0A6F19"/>
                </a:solidFill>
              </a:rPr>
              <a:t>1964-05-18 [5:4], 1966-05-18 [3:2], 1968-04-23 [2:1], May 29, 1973 [5:4], Jun 1, 1979 [4:1]</a:t>
            </a:r>
            <a:r>
              <a:rPr lang="en-US" sz="1000"/>
              <a:t>, </a:t>
            </a:r>
            <a:r>
              <a:rPr lang="en-US" sz="1000">
                <a:solidFill>
                  <a:srgbClr val="FF6600"/>
                </a:solidFill>
              </a:rPr>
              <a:t>May 28, 1997 [2:1], May 27, 1999 [2:1]</a:t>
            </a:r>
          </a:p>
        </p:txBody>
      </p:sp>
    </p:spTree>
    <p:extLst>
      <p:ext uri="{BB962C8B-B14F-4D97-AF65-F5344CB8AC3E}">
        <p14:creationId xmlns:p14="http://schemas.microsoft.com/office/powerpoint/2010/main" val="19186384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0737"/>
                                        </p:tgtEl>
                                        <p:attrNameLst>
                                          <p:attrName>style.visibility</p:attrName>
                                        </p:attrNameLst>
                                      </p:cBhvr>
                                      <p:to>
                                        <p:strVal val="visible"/>
                                      </p:to>
                                    </p:set>
                                    <p:animEffect transition="in" filter="blinds(horizontal)">
                                      <p:cBhvr>
                                        <p:cTn id="26" dur="500"/>
                                        <p:tgtEl>
                                          <p:spTgt spid="3073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linds(horizont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3"/>
          <p:cNvSpPr txBox="1">
            <a:spLocks noChangeArrowheads="1"/>
          </p:cNvSpPr>
          <p:nvPr/>
        </p:nvSpPr>
        <p:spPr bwMode="auto">
          <a:xfrm>
            <a:off x="149225" y="1562100"/>
            <a:ext cx="698500" cy="646113"/>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1962</a:t>
            </a:r>
          </a:p>
        </p:txBody>
      </p:sp>
      <p:sp>
        <p:nvSpPr>
          <p:cNvPr id="62467" name="Text Box 5"/>
          <p:cNvSpPr txBox="1">
            <a:spLocks noChangeArrowheads="1"/>
          </p:cNvSpPr>
          <p:nvPr/>
        </p:nvSpPr>
        <p:spPr bwMode="auto">
          <a:xfrm>
            <a:off x="152400" y="3238500"/>
            <a:ext cx="692150" cy="641350"/>
          </a:xfrm>
          <a:prstGeom prst="rect">
            <a:avLst/>
          </a:prstGeom>
          <a:noFill/>
          <a:ln w="9525">
            <a:noFill/>
            <a:miter lim="800000"/>
            <a:headEnd/>
            <a:tailEnd/>
          </a:ln>
        </p:spPr>
        <p:txBody>
          <a:bodyPr wrap="none">
            <a:prstTxWarp prst="textNoShape">
              <a:avLst/>
            </a:prstTxWarp>
            <a:spAutoFit/>
          </a:bodyPr>
          <a:lstStyle/>
          <a:p>
            <a:pPr algn="ctr"/>
            <a:r>
              <a:rPr lang="en-US"/>
              <a:t>Sell</a:t>
            </a:r>
          </a:p>
          <a:p>
            <a:pPr algn="ctr"/>
            <a:r>
              <a:rPr lang="en-US"/>
              <a:t>2007</a:t>
            </a:r>
          </a:p>
        </p:txBody>
      </p:sp>
      <p:sp>
        <p:nvSpPr>
          <p:cNvPr id="62468" name="Text Box 34"/>
          <p:cNvSpPr txBox="1">
            <a:spLocks noChangeArrowheads="1"/>
          </p:cNvSpPr>
          <p:nvPr/>
        </p:nvSpPr>
        <p:spPr bwMode="auto">
          <a:xfrm>
            <a:off x="7620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a:t>IBM Stock</a:t>
            </a:r>
          </a:p>
        </p:txBody>
      </p:sp>
      <p:grpSp>
        <p:nvGrpSpPr>
          <p:cNvPr id="2" name="Group 94"/>
          <p:cNvGrpSpPr>
            <a:grpSpLocks/>
          </p:cNvGrpSpPr>
          <p:nvPr/>
        </p:nvGrpSpPr>
        <p:grpSpPr bwMode="auto">
          <a:xfrm>
            <a:off x="2535238" y="4449763"/>
            <a:ext cx="2174875" cy="703262"/>
            <a:chOff x="1649" y="2803"/>
            <a:chExt cx="1370" cy="443"/>
          </a:xfrm>
        </p:grpSpPr>
        <p:sp>
          <p:nvSpPr>
            <p:cNvPr id="62518" name="Text Box 42"/>
            <p:cNvSpPr txBox="1">
              <a:spLocks noChangeArrowheads="1"/>
            </p:cNvSpPr>
            <p:nvPr/>
          </p:nvSpPr>
          <p:spPr bwMode="auto">
            <a:xfrm>
              <a:off x="1649" y="2803"/>
              <a:ext cx="1350" cy="174"/>
            </a:xfrm>
            <a:prstGeom prst="rect">
              <a:avLst/>
            </a:prstGeom>
            <a:noFill/>
            <a:ln w="9525">
              <a:noFill/>
              <a:miter lim="800000"/>
              <a:headEnd/>
              <a:tailEnd/>
            </a:ln>
          </p:spPr>
          <p:txBody>
            <a:bodyPr wrap="none">
              <a:prstTxWarp prst="textNoShape">
                <a:avLst/>
              </a:prstTxWarp>
              <a:spAutoFit/>
            </a:bodyPr>
            <a:lstStyle/>
            <a:p>
              <a:r>
                <a:rPr lang="en-US" sz="1200" b="1"/>
                <a:t>17% Gain in Eggs Cartons</a:t>
              </a:r>
            </a:p>
          </p:txBody>
        </p:sp>
        <p:sp>
          <p:nvSpPr>
            <p:cNvPr id="62519" name="Text Box 45"/>
            <p:cNvSpPr txBox="1">
              <a:spLocks noChangeArrowheads="1"/>
            </p:cNvSpPr>
            <p:nvPr/>
          </p:nvSpPr>
          <p:spPr bwMode="auto">
            <a:xfrm>
              <a:off x="1684" y="3072"/>
              <a:ext cx="1335" cy="174"/>
            </a:xfrm>
            <a:prstGeom prst="rect">
              <a:avLst/>
            </a:prstGeom>
            <a:noFill/>
            <a:ln w="9525">
              <a:noFill/>
              <a:miter lim="800000"/>
              <a:headEnd/>
              <a:tailEnd/>
            </a:ln>
          </p:spPr>
          <p:txBody>
            <a:bodyPr wrap="none">
              <a:prstTxWarp prst="textNoShape">
                <a:avLst/>
              </a:prstTxWarp>
              <a:spAutoFit/>
            </a:bodyPr>
            <a:lstStyle/>
            <a:p>
              <a:pPr algn="ctr"/>
              <a:r>
                <a:rPr lang="en-US" sz="1200" b="1"/>
                <a:t>Tax Due ~172 Egg Cartons</a:t>
              </a:r>
            </a:p>
          </p:txBody>
        </p:sp>
      </p:grpSp>
      <p:grpSp>
        <p:nvGrpSpPr>
          <p:cNvPr id="3" name="Group 96"/>
          <p:cNvGrpSpPr>
            <a:grpSpLocks/>
          </p:cNvGrpSpPr>
          <p:nvPr/>
        </p:nvGrpSpPr>
        <p:grpSpPr bwMode="auto">
          <a:xfrm>
            <a:off x="4924425" y="4449763"/>
            <a:ext cx="1979613" cy="703262"/>
            <a:chOff x="3102" y="2803"/>
            <a:chExt cx="1247" cy="443"/>
          </a:xfrm>
        </p:grpSpPr>
        <p:sp>
          <p:nvSpPr>
            <p:cNvPr id="62516" name="Text Box 43"/>
            <p:cNvSpPr txBox="1">
              <a:spLocks noChangeArrowheads="1"/>
            </p:cNvSpPr>
            <p:nvPr/>
          </p:nvSpPr>
          <p:spPr bwMode="auto">
            <a:xfrm>
              <a:off x="3102" y="2803"/>
              <a:ext cx="1247" cy="174"/>
            </a:xfrm>
            <a:prstGeom prst="rect">
              <a:avLst/>
            </a:prstGeom>
            <a:noFill/>
            <a:ln w="9525">
              <a:noFill/>
              <a:miter lim="800000"/>
              <a:headEnd/>
              <a:tailEnd/>
            </a:ln>
          </p:spPr>
          <p:txBody>
            <a:bodyPr wrap="none">
              <a:prstTxWarp prst="textNoShape">
                <a:avLst/>
              </a:prstTxWarp>
              <a:spAutoFit/>
            </a:bodyPr>
            <a:lstStyle/>
            <a:p>
              <a:r>
                <a:rPr lang="en-US" sz="1200" b="1">
                  <a:solidFill>
                    <a:srgbClr val="0000FF"/>
                  </a:solidFill>
                </a:rPr>
                <a:t>17% Lawful Money Gain</a:t>
              </a:r>
            </a:p>
          </p:txBody>
        </p:sp>
        <p:sp>
          <p:nvSpPr>
            <p:cNvPr id="62517" name="Text Box 47"/>
            <p:cNvSpPr txBox="1">
              <a:spLocks noChangeArrowheads="1"/>
            </p:cNvSpPr>
            <p:nvPr/>
          </p:nvSpPr>
          <p:spPr bwMode="auto">
            <a:xfrm>
              <a:off x="3267" y="3072"/>
              <a:ext cx="818" cy="174"/>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0000FF"/>
                  </a:solidFill>
                </a:rPr>
                <a:t>Tax Due </a:t>
              </a:r>
              <a:r>
                <a:rPr lang="en-US" sz="1200">
                  <a:solidFill>
                    <a:srgbClr val="0000FF"/>
                  </a:solidFill>
                  <a:latin typeface="Engravers MT" charset="0"/>
                </a:rPr>
                <a:t>$</a:t>
              </a:r>
              <a:r>
                <a:rPr lang="en-US" sz="1200">
                  <a:solidFill>
                    <a:srgbClr val="0000FF"/>
                  </a:solidFill>
                </a:rPr>
                <a:t>59.48</a:t>
              </a:r>
            </a:p>
          </p:txBody>
        </p:sp>
      </p:grpSp>
      <p:grpSp>
        <p:nvGrpSpPr>
          <p:cNvPr id="4" name="Group 98"/>
          <p:cNvGrpSpPr>
            <a:grpSpLocks/>
          </p:cNvGrpSpPr>
          <p:nvPr/>
        </p:nvGrpSpPr>
        <p:grpSpPr bwMode="auto">
          <a:xfrm>
            <a:off x="7132638" y="4343400"/>
            <a:ext cx="1779587" cy="919163"/>
            <a:chOff x="4493" y="2736"/>
            <a:chExt cx="1121" cy="579"/>
          </a:xfrm>
        </p:grpSpPr>
        <p:sp>
          <p:nvSpPr>
            <p:cNvPr id="62514" name="Text Box 44"/>
            <p:cNvSpPr txBox="1">
              <a:spLocks noChangeArrowheads="1"/>
            </p:cNvSpPr>
            <p:nvPr/>
          </p:nvSpPr>
          <p:spPr bwMode="auto">
            <a:xfrm>
              <a:off x="4493" y="2736"/>
              <a:ext cx="1092" cy="291"/>
            </a:xfrm>
            <a:prstGeom prst="rect">
              <a:avLst/>
            </a:prstGeom>
            <a:noFill/>
            <a:ln w="9525">
              <a:noFill/>
              <a:miter lim="800000"/>
              <a:headEnd/>
              <a:tailEnd/>
            </a:ln>
          </p:spPr>
          <p:txBody>
            <a:bodyPr wrap="none">
              <a:prstTxWarp prst="textNoShape">
                <a:avLst/>
              </a:prstTxWarp>
              <a:spAutoFit/>
            </a:bodyPr>
            <a:lstStyle/>
            <a:p>
              <a:pPr algn="ctr"/>
              <a:r>
                <a:rPr lang="en-US" sz="1200"/>
                <a:t>Federal Reserve Note</a:t>
              </a:r>
            </a:p>
            <a:p>
              <a:pPr algn="ctr"/>
              <a:r>
                <a:rPr lang="en-US" sz="1200">
                  <a:solidFill>
                    <a:srgbClr val="FF3300"/>
                  </a:solidFill>
                </a:rPr>
                <a:t>“94% Gain”</a:t>
              </a:r>
              <a:r>
                <a:rPr lang="en-US" sz="1200"/>
                <a:t> of $28,559</a:t>
              </a:r>
            </a:p>
          </p:txBody>
        </p:sp>
        <p:sp>
          <p:nvSpPr>
            <p:cNvPr id="62515" name="Text Box 48"/>
            <p:cNvSpPr txBox="1">
              <a:spLocks noChangeArrowheads="1"/>
            </p:cNvSpPr>
            <p:nvPr/>
          </p:nvSpPr>
          <p:spPr bwMode="auto">
            <a:xfrm>
              <a:off x="4500" y="3024"/>
              <a:ext cx="1114" cy="291"/>
            </a:xfrm>
            <a:prstGeom prst="rect">
              <a:avLst/>
            </a:prstGeom>
            <a:noFill/>
            <a:ln w="9525">
              <a:noFill/>
              <a:miter lim="800000"/>
              <a:headEnd/>
              <a:tailEnd/>
            </a:ln>
          </p:spPr>
          <p:txBody>
            <a:bodyPr wrap="none">
              <a:prstTxWarp prst="textNoShape">
                <a:avLst/>
              </a:prstTxWarp>
              <a:spAutoFit/>
            </a:bodyPr>
            <a:lstStyle/>
            <a:p>
              <a:pPr algn="ctr"/>
              <a:r>
                <a:rPr lang="en-US" sz="1200">
                  <a:solidFill>
                    <a:srgbClr val="FF3300"/>
                  </a:solidFill>
                </a:rPr>
                <a:t>Alleged Tax Due (15%) </a:t>
              </a:r>
            </a:p>
            <a:p>
              <a:pPr algn="ctr"/>
              <a:r>
                <a:rPr lang="en-US" sz="1200">
                  <a:solidFill>
                    <a:srgbClr val="FF3300"/>
                  </a:solidFill>
                </a:rPr>
                <a:t>~FRN$4283.85</a:t>
              </a:r>
            </a:p>
          </p:txBody>
        </p:sp>
      </p:grpSp>
      <p:sp>
        <p:nvSpPr>
          <p:cNvPr id="62472" name="Line 49"/>
          <p:cNvSpPr>
            <a:spLocks noChangeShapeType="1"/>
          </p:cNvSpPr>
          <p:nvPr/>
        </p:nvSpPr>
        <p:spPr bwMode="auto">
          <a:xfrm>
            <a:off x="2362200" y="5257800"/>
            <a:ext cx="4800600" cy="0"/>
          </a:xfrm>
          <a:prstGeom prst="line">
            <a:avLst/>
          </a:prstGeom>
          <a:noFill/>
          <a:ln w="28575">
            <a:solidFill>
              <a:schemeClr val="tx1"/>
            </a:solidFill>
            <a:round/>
            <a:headEnd/>
            <a:tailEnd/>
          </a:ln>
        </p:spPr>
        <p:txBody>
          <a:bodyPr>
            <a:prstTxWarp prst="textNoShape">
              <a:avLst/>
            </a:prstTxWarp>
          </a:bodyPr>
          <a:lstStyle/>
          <a:p>
            <a:endParaRPr lang="en-US"/>
          </a:p>
        </p:txBody>
      </p:sp>
      <p:grpSp>
        <p:nvGrpSpPr>
          <p:cNvPr id="5" name="Group 99"/>
          <p:cNvGrpSpPr>
            <a:grpSpLocks/>
          </p:cNvGrpSpPr>
          <p:nvPr/>
        </p:nvGrpSpPr>
        <p:grpSpPr bwMode="auto">
          <a:xfrm>
            <a:off x="2443163" y="5257800"/>
            <a:ext cx="5938837" cy="768350"/>
            <a:chOff x="1539" y="3312"/>
            <a:chExt cx="3741" cy="484"/>
          </a:xfrm>
        </p:grpSpPr>
        <p:sp>
          <p:nvSpPr>
            <p:cNvPr id="62511" name="Text Box 52"/>
            <p:cNvSpPr txBox="1">
              <a:spLocks noChangeArrowheads="1"/>
            </p:cNvSpPr>
            <p:nvPr/>
          </p:nvSpPr>
          <p:spPr bwMode="auto">
            <a:xfrm>
              <a:off x="2981" y="3389"/>
              <a:ext cx="1483" cy="407"/>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FRN Inflation results in a</a:t>
              </a:r>
            </a:p>
            <a:p>
              <a:pPr algn="ctr"/>
              <a:r>
                <a:rPr lang="en-US" sz="1200" b="1">
                  <a:solidFill>
                    <a:srgbClr val="FF3300"/>
                  </a:solidFill>
                </a:rPr>
                <a:t>83% tax rate or </a:t>
              </a:r>
              <a:r>
                <a:rPr lang="en-US" sz="1200">
                  <a:solidFill>
                    <a:srgbClr val="FF0000"/>
                  </a:solidFill>
                  <a:latin typeface="Engravers MT" charset="0"/>
                </a:rPr>
                <a:t>$</a:t>
              </a:r>
              <a:r>
                <a:rPr lang="en-US" sz="1200" b="1">
                  <a:solidFill>
                    <a:srgbClr val="FF3300"/>
                  </a:solidFill>
                </a:rPr>
                <a:t>328.45 of the </a:t>
              </a:r>
            </a:p>
            <a:p>
              <a:pPr algn="ctr"/>
              <a:r>
                <a:rPr lang="en-US" sz="1200">
                  <a:solidFill>
                    <a:srgbClr val="FF0000"/>
                  </a:solidFill>
                  <a:latin typeface="Engravers MT" charset="0"/>
                </a:rPr>
                <a:t>$</a:t>
              </a:r>
              <a:r>
                <a:rPr lang="en-US" sz="1200" b="1">
                  <a:solidFill>
                    <a:srgbClr val="FF3300"/>
                  </a:solidFill>
                </a:rPr>
                <a:t>396.56 of the purported gain</a:t>
              </a:r>
            </a:p>
          </p:txBody>
        </p:sp>
        <p:sp>
          <p:nvSpPr>
            <p:cNvPr id="62512" name="Text Box 53"/>
            <p:cNvSpPr txBox="1">
              <a:spLocks noChangeArrowheads="1"/>
            </p:cNvSpPr>
            <p:nvPr/>
          </p:nvSpPr>
          <p:spPr bwMode="auto">
            <a:xfrm>
              <a:off x="1539" y="3389"/>
              <a:ext cx="1401" cy="407"/>
            </a:xfrm>
            <a:prstGeom prst="rect">
              <a:avLst/>
            </a:prstGeom>
            <a:noFill/>
            <a:ln w="9525">
              <a:noFill/>
              <a:miter lim="800000"/>
              <a:headEnd/>
              <a:tailEnd/>
            </a:ln>
          </p:spPr>
          <p:txBody>
            <a:bodyPr wrap="none">
              <a:prstTxWarp prst="textNoShape">
                <a:avLst/>
              </a:prstTxWarp>
              <a:spAutoFit/>
            </a:bodyPr>
            <a:lstStyle/>
            <a:p>
              <a:pPr algn="ctr"/>
              <a:r>
                <a:rPr lang="en-US" sz="1200" b="1" dirty="0">
                  <a:solidFill>
                    <a:srgbClr val="FF3300"/>
                  </a:solidFill>
                </a:rPr>
                <a:t>After FRN Tax results in a</a:t>
              </a:r>
            </a:p>
            <a:p>
              <a:pPr algn="ctr"/>
              <a:r>
                <a:rPr lang="en-US" sz="1200" b="1" dirty="0">
                  <a:solidFill>
                    <a:srgbClr val="FF3300"/>
                  </a:solidFill>
                </a:rPr>
                <a:t>Physical Egg Carton </a:t>
              </a:r>
              <a:r>
                <a:rPr lang="en-US" sz="1200" b="1" dirty="0" smtClean="0">
                  <a:solidFill>
                    <a:srgbClr val="FF3300"/>
                  </a:solidFill>
                </a:rPr>
                <a:t>Tax of</a:t>
              </a:r>
              <a:endParaRPr lang="en-US" sz="1200" b="1" dirty="0">
                <a:solidFill>
                  <a:srgbClr val="FF3300"/>
                </a:solidFill>
              </a:endParaRPr>
            </a:p>
            <a:p>
              <a:pPr algn="ctr"/>
              <a:r>
                <a:rPr lang="en-US" sz="1200" b="1" dirty="0">
                  <a:solidFill>
                    <a:srgbClr val="FF3300"/>
                  </a:solidFill>
                </a:rPr>
                <a:t>923 Cartons of Eggs</a:t>
              </a:r>
            </a:p>
          </p:txBody>
        </p:sp>
        <p:sp>
          <p:nvSpPr>
            <p:cNvPr id="62513" name="AutoShape 56"/>
            <p:cNvSpPr>
              <a:spLocks noChangeArrowheads="1"/>
            </p:cNvSpPr>
            <p:nvPr/>
          </p:nvSpPr>
          <p:spPr bwMode="auto">
            <a:xfrm rot="5400000" flipV="1">
              <a:off x="4656" y="3120"/>
              <a:ext cx="432" cy="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grpSp>
      <p:sp>
        <p:nvSpPr>
          <p:cNvPr id="62474" name="Text Box 57"/>
          <p:cNvSpPr txBox="1">
            <a:spLocks noChangeArrowheads="1"/>
          </p:cNvSpPr>
          <p:nvPr/>
        </p:nvSpPr>
        <p:spPr bwMode="auto">
          <a:xfrm>
            <a:off x="1219200" y="715963"/>
            <a:ext cx="762000" cy="369887"/>
          </a:xfrm>
          <a:prstGeom prst="rect">
            <a:avLst/>
          </a:prstGeom>
          <a:noFill/>
          <a:ln w="9525">
            <a:noFill/>
            <a:miter lim="800000"/>
            <a:headEnd/>
            <a:tailEnd/>
          </a:ln>
        </p:spPr>
        <p:txBody>
          <a:bodyPr wrap="none">
            <a:prstTxWarp prst="textNoShape">
              <a:avLst/>
            </a:prstTxWarp>
            <a:spAutoFit/>
          </a:bodyPr>
          <a:lstStyle/>
          <a:p>
            <a:r>
              <a:rPr lang="en-US"/>
              <a:t>Stock</a:t>
            </a:r>
          </a:p>
        </p:txBody>
      </p:sp>
      <p:grpSp>
        <p:nvGrpSpPr>
          <p:cNvPr id="6" name="Group 95"/>
          <p:cNvGrpSpPr>
            <a:grpSpLocks/>
          </p:cNvGrpSpPr>
          <p:nvPr/>
        </p:nvGrpSpPr>
        <p:grpSpPr bwMode="auto">
          <a:xfrm>
            <a:off x="4457700" y="715963"/>
            <a:ext cx="2390775" cy="3629025"/>
            <a:chOff x="2808" y="451"/>
            <a:chExt cx="1506" cy="2286"/>
          </a:xfrm>
        </p:grpSpPr>
        <p:pic>
          <p:nvPicPr>
            <p:cNvPr id="62503"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08" y="776"/>
              <a:ext cx="672" cy="645"/>
            </a:xfrm>
            <a:prstGeom prst="rect">
              <a:avLst/>
            </a:prstGeom>
            <a:noFill/>
            <a:ln w="9525">
              <a:noFill/>
              <a:miter lim="800000"/>
              <a:headEnd/>
              <a:tailEnd/>
            </a:ln>
          </p:spPr>
        </p:pic>
        <p:pic>
          <p:nvPicPr>
            <p:cNvPr id="62504" name="Picture 18" descr="American Eagle Silver Uncirculated Coin">
              <a:hlinkClick r:id="rId5"/>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236" y="1775"/>
              <a:ext cx="816" cy="761"/>
            </a:xfrm>
            <a:prstGeom prst="rect">
              <a:avLst/>
            </a:prstGeom>
            <a:noFill/>
            <a:ln w="9525">
              <a:noFill/>
              <a:miter lim="800000"/>
              <a:headEnd/>
              <a:tailEnd/>
            </a:ln>
          </p:spPr>
        </p:pic>
        <p:sp>
          <p:nvSpPr>
            <p:cNvPr id="62505" name="Text Box 20"/>
            <p:cNvSpPr txBox="1">
              <a:spLocks noChangeArrowheads="1"/>
            </p:cNvSpPr>
            <p:nvPr/>
          </p:nvSpPr>
          <p:spPr bwMode="auto">
            <a:xfrm>
              <a:off x="3340" y="1507"/>
              <a:ext cx="596"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1,942.00</a:t>
              </a:r>
            </a:p>
          </p:txBody>
        </p:sp>
        <p:sp>
          <p:nvSpPr>
            <p:cNvPr id="62506" name="Text Box 23"/>
            <p:cNvSpPr txBox="1">
              <a:spLocks noChangeArrowheads="1"/>
            </p:cNvSpPr>
            <p:nvPr/>
          </p:nvSpPr>
          <p:spPr bwMode="auto">
            <a:xfrm>
              <a:off x="2808"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507" name="Text Box 27"/>
            <p:cNvSpPr txBox="1">
              <a:spLocks noChangeArrowheads="1"/>
            </p:cNvSpPr>
            <p:nvPr/>
          </p:nvSpPr>
          <p:spPr bwMode="auto">
            <a:xfrm>
              <a:off x="2808" y="2040"/>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62508" name="Text Box 38"/>
            <p:cNvSpPr txBox="1">
              <a:spLocks noChangeArrowheads="1"/>
            </p:cNvSpPr>
            <p:nvPr/>
          </p:nvSpPr>
          <p:spPr bwMode="auto">
            <a:xfrm>
              <a:off x="3340" y="2563"/>
              <a:ext cx="596"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2,338.56</a:t>
              </a:r>
            </a:p>
          </p:txBody>
        </p:sp>
        <p:sp>
          <p:nvSpPr>
            <p:cNvPr id="62509" name="Text Box 59"/>
            <p:cNvSpPr txBox="1">
              <a:spLocks noChangeArrowheads="1"/>
            </p:cNvSpPr>
            <p:nvPr/>
          </p:nvSpPr>
          <p:spPr bwMode="auto">
            <a:xfrm>
              <a:off x="280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510" name="Text Box 62"/>
            <p:cNvSpPr txBox="1">
              <a:spLocks noChangeArrowheads="1"/>
            </p:cNvSpPr>
            <p:nvPr/>
          </p:nvSpPr>
          <p:spPr bwMode="auto">
            <a:xfrm>
              <a:off x="2974" y="451"/>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r>
                <a:rPr lang="en-US">
                  <a:solidFill>
                    <a:srgbClr val="0000FF"/>
                  </a:solidFill>
                  <a:latin typeface="Engravers MT" charset="0"/>
                </a:rPr>
                <a:t>$</a:t>
              </a:r>
              <a:endParaRPr lang="en-US">
                <a:solidFill>
                  <a:srgbClr val="0000FF"/>
                </a:solidFill>
              </a:endParaRPr>
            </a:p>
          </p:txBody>
        </p:sp>
      </p:grpSp>
      <p:sp>
        <p:nvSpPr>
          <p:cNvPr id="5184" name="Text Box 64"/>
          <p:cNvSpPr txBox="1">
            <a:spLocks noChangeArrowheads="1"/>
          </p:cNvSpPr>
          <p:nvPr/>
        </p:nvSpPr>
        <p:spPr bwMode="auto">
          <a:xfrm>
            <a:off x="317500" y="6096000"/>
            <a:ext cx="8521700" cy="646113"/>
          </a:xfrm>
          <a:prstGeom prst="rect">
            <a:avLst/>
          </a:prstGeom>
          <a:noFill/>
          <a:ln w="9525">
            <a:noFill/>
            <a:miter lim="800000"/>
            <a:headEnd/>
            <a:tailEnd/>
          </a:ln>
        </p:spPr>
        <p:txBody>
          <a:bodyPr wrap="none">
            <a:prstTxWarp prst="textNoShape">
              <a:avLst/>
            </a:prstTxWarp>
            <a:spAutoFit/>
          </a:bodyPr>
          <a:lstStyle/>
          <a:p>
            <a:pPr algn="ctr"/>
            <a:r>
              <a:rPr lang="en-US" b="1"/>
              <a:t>The purported Federal Reserve Note “Gain” is actually a “quiet theft” in that</a:t>
            </a:r>
          </a:p>
          <a:p>
            <a:pPr algn="ctr"/>
            <a:r>
              <a:rPr lang="en-US" b="1"/>
              <a:t>it results in an 83% tax rate with the perception of 15% tax rate. </a:t>
            </a:r>
          </a:p>
        </p:txBody>
      </p:sp>
      <p:grpSp>
        <p:nvGrpSpPr>
          <p:cNvPr id="7" name="Group 93"/>
          <p:cNvGrpSpPr>
            <a:grpSpLocks/>
          </p:cNvGrpSpPr>
          <p:nvPr/>
        </p:nvGrpSpPr>
        <p:grpSpPr bwMode="auto">
          <a:xfrm>
            <a:off x="2362200" y="715963"/>
            <a:ext cx="2016125" cy="3627437"/>
            <a:chOff x="1488" y="451"/>
            <a:chExt cx="1270" cy="2285"/>
          </a:xfrm>
        </p:grpSpPr>
        <p:sp>
          <p:nvSpPr>
            <p:cNvPr id="62495" name="Text Box 6"/>
            <p:cNvSpPr txBox="1">
              <a:spLocks noChangeArrowheads="1"/>
            </p:cNvSpPr>
            <p:nvPr/>
          </p:nvSpPr>
          <p:spPr bwMode="auto">
            <a:xfrm>
              <a:off x="1488"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496" name="Text Box 25"/>
            <p:cNvSpPr txBox="1">
              <a:spLocks noChangeArrowheads="1"/>
            </p:cNvSpPr>
            <p:nvPr/>
          </p:nvSpPr>
          <p:spPr bwMode="auto">
            <a:xfrm>
              <a:off x="1488" y="2040"/>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497"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~5,424</a:t>
              </a:r>
            </a:p>
          </p:txBody>
        </p:sp>
        <p:sp>
          <p:nvSpPr>
            <p:cNvPr id="62498"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a:t>~6,571</a:t>
              </a:r>
            </a:p>
          </p:txBody>
        </p:sp>
        <p:pic>
          <p:nvPicPr>
            <p:cNvPr id="62499" name="Picture 39" descr="208303341_12da2510d9"/>
            <p:cNvPicPr>
              <a:picLocks noChangeAspect="1" noChangeArrowheads="1"/>
            </p:cNvPicPr>
            <p:nvPr/>
          </p:nvPicPr>
          <p:blipFill>
            <a:blip r:embed="rId7"/>
            <a:srcRect/>
            <a:stretch>
              <a:fillRect/>
            </a:stretch>
          </p:blipFill>
          <p:spPr bwMode="auto">
            <a:xfrm>
              <a:off x="1807" y="811"/>
              <a:ext cx="864" cy="648"/>
            </a:xfrm>
            <a:prstGeom prst="rect">
              <a:avLst/>
            </a:prstGeom>
            <a:noFill/>
            <a:ln w="9525">
              <a:noFill/>
              <a:miter lim="800000"/>
              <a:headEnd/>
              <a:tailEnd/>
            </a:ln>
          </p:spPr>
        </p:pic>
        <p:pic>
          <p:nvPicPr>
            <p:cNvPr id="62500" name="Picture 41" descr="208303341_12da2510d9"/>
            <p:cNvPicPr>
              <a:picLocks noChangeAspect="1" noChangeArrowheads="1"/>
            </p:cNvPicPr>
            <p:nvPr/>
          </p:nvPicPr>
          <p:blipFill>
            <a:blip r:embed="rId7"/>
            <a:srcRect/>
            <a:stretch>
              <a:fillRect/>
            </a:stretch>
          </p:blipFill>
          <p:spPr bwMode="auto">
            <a:xfrm>
              <a:off x="1807" y="1831"/>
              <a:ext cx="864" cy="648"/>
            </a:xfrm>
            <a:prstGeom prst="rect">
              <a:avLst/>
            </a:prstGeom>
            <a:noFill/>
            <a:ln w="9525">
              <a:noFill/>
              <a:miter lim="800000"/>
              <a:headEnd/>
              <a:tailEnd/>
            </a:ln>
          </p:spPr>
        </p:pic>
        <p:sp>
          <p:nvSpPr>
            <p:cNvPr id="62501" name="Text Box 58"/>
            <p:cNvSpPr txBox="1">
              <a:spLocks noChangeArrowheads="1"/>
            </p:cNvSpPr>
            <p:nvPr/>
          </p:nvSpPr>
          <p:spPr bwMode="auto">
            <a:xfrm>
              <a:off x="148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502"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62478" name="Text Box 85"/>
          <p:cNvSpPr txBox="1">
            <a:spLocks noChangeArrowheads="1"/>
          </p:cNvSpPr>
          <p:nvPr/>
        </p:nvSpPr>
        <p:spPr bwMode="auto">
          <a:xfrm>
            <a:off x="762000" y="4068763"/>
            <a:ext cx="1600200" cy="274637"/>
          </a:xfrm>
          <a:prstGeom prst="rect">
            <a:avLst/>
          </a:prstGeom>
          <a:noFill/>
          <a:ln w="9525">
            <a:noFill/>
            <a:miter lim="800000"/>
            <a:headEnd/>
            <a:tailEnd/>
          </a:ln>
        </p:spPr>
        <p:txBody>
          <a:bodyPr>
            <a:prstTxWarp prst="textNoShape">
              <a:avLst/>
            </a:prstTxWarp>
            <a:spAutoFit/>
          </a:bodyPr>
          <a:lstStyle/>
          <a:p>
            <a:pPr algn="ctr"/>
            <a:r>
              <a:rPr lang="en-US" sz="1200"/>
              <a:t>IBM Stock</a:t>
            </a:r>
          </a:p>
        </p:txBody>
      </p:sp>
      <p:grpSp>
        <p:nvGrpSpPr>
          <p:cNvPr id="8" name="Group 97"/>
          <p:cNvGrpSpPr>
            <a:grpSpLocks/>
          </p:cNvGrpSpPr>
          <p:nvPr/>
        </p:nvGrpSpPr>
        <p:grpSpPr bwMode="auto">
          <a:xfrm>
            <a:off x="6629400" y="715963"/>
            <a:ext cx="2362200" cy="3629025"/>
            <a:chOff x="4176" y="451"/>
            <a:chExt cx="1488" cy="2286"/>
          </a:xfrm>
        </p:grpSpPr>
        <p:pic>
          <p:nvPicPr>
            <p:cNvPr id="62483" name="Picture 9" descr="Obverse of the $1 bill">
              <a:hlinkClick r:id="rId8" tooltip="Obverse of the $1 bill"/>
            </p:cNvPr>
            <p:cNvPicPr>
              <a:picLocks noChangeAspect="1" noChangeArrowheads="1"/>
            </p:cNvPicPr>
            <p:nvPr/>
          </p:nvPicPr>
          <p:blipFill>
            <a:blip r:embed="rId9"/>
            <a:srcRect/>
            <a:stretch>
              <a:fillRect/>
            </a:stretch>
          </p:blipFill>
          <p:spPr bwMode="auto">
            <a:xfrm>
              <a:off x="4522" y="1939"/>
              <a:ext cx="1080" cy="450"/>
            </a:xfrm>
            <a:prstGeom prst="rect">
              <a:avLst/>
            </a:prstGeom>
            <a:noFill/>
            <a:ln w="9525">
              <a:noFill/>
              <a:miter lim="800000"/>
              <a:headEnd/>
              <a:tailEnd/>
            </a:ln>
          </p:spPr>
        </p:pic>
        <p:pic>
          <p:nvPicPr>
            <p:cNvPr id="62484" name="Picture 19" descr="1"/>
            <p:cNvPicPr>
              <a:picLocks noChangeAspect="1" noChangeArrowheads="1"/>
            </p:cNvPicPr>
            <p:nvPr/>
          </p:nvPicPr>
          <p:blipFill>
            <a:blip r:embed="rId10"/>
            <a:srcRect/>
            <a:stretch>
              <a:fillRect/>
            </a:stretch>
          </p:blipFill>
          <p:spPr bwMode="auto">
            <a:xfrm>
              <a:off x="4510" y="861"/>
              <a:ext cx="1104" cy="475"/>
            </a:xfrm>
            <a:prstGeom prst="rect">
              <a:avLst/>
            </a:prstGeom>
            <a:noFill/>
            <a:ln w="9525">
              <a:noFill/>
              <a:miter lim="800000"/>
              <a:headEnd/>
              <a:tailEnd/>
            </a:ln>
          </p:spPr>
        </p:pic>
        <p:sp>
          <p:nvSpPr>
            <p:cNvPr id="62485" name="Text Box 21"/>
            <p:cNvSpPr txBox="1">
              <a:spLocks noChangeArrowheads="1"/>
            </p:cNvSpPr>
            <p:nvPr/>
          </p:nvSpPr>
          <p:spPr bwMode="auto">
            <a:xfrm>
              <a:off x="4801" y="1507"/>
              <a:ext cx="575"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$1,942.00</a:t>
              </a:r>
            </a:p>
          </p:txBody>
        </p:sp>
        <p:sp>
          <p:nvSpPr>
            <p:cNvPr id="62486" name="Text Box 22"/>
            <p:cNvSpPr txBox="1">
              <a:spLocks noChangeArrowheads="1"/>
            </p:cNvSpPr>
            <p:nvPr/>
          </p:nvSpPr>
          <p:spPr bwMode="auto">
            <a:xfrm>
              <a:off x="4752" y="2563"/>
              <a:ext cx="672" cy="174"/>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“$30,501.00”</a:t>
              </a:r>
            </a:p>
          </p:txBody>
        </p:sp>
        <p:sp>
          <p:nvSpPr>
            <p:cNvPr id="62487" name="Text Box 26"/>
            <p:cNvSpPr txBox="1">
              <a:spLocks noChangeArrowheads="1"/>
            </p:cNvSpPr>
            <p:nvPr/>
          </p:nvSpPr>
          <p:spPr bwMode="auto">
            <a:xfrm>
              <a:off x="4176"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488" name="Text Box 63"/>
            <p:cNvSpPr txBox="1">
              <a:spLocks noChangeArrowheads="1"/>
            </p:cNvSpPr>
            <p:nvPr/>
          </p:nvSpPr>
          <p:spPr bwMode="auto">
            <a:xfrm>
              <a:off x="4460" y="451"/>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sp>
          <p:nvSpPr>
            <p:cNvPr id="62489" name="Line 67"/>
            <p:cNvSpPr>
              <a:spLocks noChangeShapeType="1"/>
            </p:cNvSpPr>
            <p:nvPr/>
          </p:nvSpPr>
          <p:spPr bwMode="auto">
            <a:xfrm flipH="1">
              <a:off x="4320" y="451"/>
              <a:ext cx="96" cy="240"/>
            </a:xfrm>
            <a:prstGeom prst="line">
              <a:avLst/>
            </a:prstGeom>
            <a:noFill/>
            <a:ln w="9525">
              <a:solidFill>
                <a:schemeClr val="tx1"/>
              </a:solidFill>
              <a:round/>
              <a:headEnd/>
              <a:tailEnd/>
            </a:ln>
          </p:spPr>
          <p:txBody>
            <a:bodyPr>
              <a:prstTxWarp prst="textNoShape">
                <a:avLst/>
              </a:prstTxWarp>
            </a:bodyPr>
            <a:lstStyle/>
            <a:p>
              <a:endParaRPr lang="en-US"/>
            </a:p>
          </p:txBody>
        </p:sp>
        <p:sp>
          <p:nvSpPr>
            <p:cNvPr id="62490" name="Text Box 68"/>
            <p:cNvSpPr txBox="1">
              <a:spLocks noChangeArrowheads="1"/>
            </p:cNvSpPr>
            <p:nvPr/>
          </p:nvSpPr>
          <p:spPr bwMode="auto">
            <a:xfrm>
              <a:off x="4510" y="131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sp>
          <p:nvSpPr>
            <p:cNvPr id="62491" name="Text Box 69"/>
            <p:cNvSpPr txBox="1">
              <a:spLocks noChangeArrowheads="1"/>
            </p:cNvSpPr>
            <p:nvPr/>
          </p:nvSpPr>
          <p:spPr bwMode="auto">
            <a:xfrm>
              <a:off x="4510" y="2371"/>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62492" name="Group 90"/>
            <p:cNvGrpSpPr>
              <a:grpSpLocks/>
            </p:cNvGrpSpPr>
            <p:nvPr/>
          </p:nvGrpSpPr>
          <p:grpSpPr bwMode="auto">
            <a:xfrm>
              <a:off x="4176" y="2035"/>
              <a:ext cx="200" cy="231"/>
              <a:chOff x="480" y="3168"/>
              <a:chExt cx="200" cy="231"/>
            </a:xfrm>
          </p:grpSpPr>
          <p:sp>
            <p:nvSpPr>
              <p:cNvPr id="62493" name="Text Box 88"/>
              <p:cNvSpPr txBox="1">
                <a:spLocks noChangeArrowheads="1"/>
              </p:cNvSpPr>
              <p:nvPr/>
            </p:nvSpPr>
            <p:spPr bwMode="auto">
              <a:xfrm>
                <a:off x="480" y="3168"/>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62494" name="Line 89"/>
              <p:cNvSpPr>
                <a:spLocks noChangeShapeType="1"/>
              </p:cNvSpPr>
              <p:nvPr/>
            </p:nvSpPr>
            <p:spPr bwMode="auto">
              <a:xfrm flipH="1">
                <a:off x="565" y="3223"/>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212" name="Rectangle 92"/>
          <p:cNvSpPr>
            <a:spLocks noGrp="1" noChangeArrowheads="1"/>
          </p:cNvSpPr>
          <p:nvPr>
            <p:ph type="title" idx="4294967295"/>
          </p:nvPr>
        </p:nvSpPr>
        <p:spPr>
          <a:xfrm>
            <a:off x="0" y="228600"/>
            <a:ext cx="8229600" cy="563563"/>
          </a:xfrm>
        </p:spPr>
        <p:txBody>
          <a:bodyPr/>
          <a:lstStyle/>
          <a:p>
            <a:pPr algn="ctr" eaLnBrk="1" hangingPunct="1"/>
            <a:r>
              <a:rPr lang="en-US" sz="2400" b="1" dirty="0">
                <a:solidFill>
                  <a:srgbClr val="FF3300"/>
                </a:solidFill>
                <a:ea typeface="ＭＳ Ｐゴシック" charset="-128"/>
                <a:cs typeface="ＭＳ Ｐゴシック" charset="-128"/>
              </a:rPr>
              <a:t>Quiet Theft!</a:t>
            </a:r>
          </a:p>
        </p:txBody>
      </p:sp>
      <p:pic>
        <p:nvPicPr>
          <p:cNvPr id="62481" name="Picture 55" descr="ibmstock.jpg"/>
          <p:cNvPicPr>
            <a:picLocks noChangeAspect="1"/>
          </p:cNvPicPr>
          <p:nvPr/>
        </p:nvPicPr>
        <p:blipFill>
          <a:blip r:embed="rId11"/>
          <a:srcRect/>
          <a:stretch>
            <a:fillRect/>
          </a:stretch>
        </p:blipFill>
        <p:spPr bwMode="auto">
          <a:xfrm>
            <a:off x="990600" y="1371600"/>
            <a:ext cx="1168400" cy="762000"/>
          </a:xfrm>
          <a:prstGeom prst="rect">
            <a:avLst/>
          </a:prstGeom>
          <a:noFill/>
          <a:ln w="9525">
            <a:noFill/>
            <a:miter lim="800000"/>
            <a:headEnd/>
            <a:tailEnd/>
          </a:ln>
        </p:spPr>
      </p:pic>
      <p:pic>
        <p:nvPicPr>
          <p:cNvPr id="62482" name="Picture 56" descr="ibmstock.jpg"/>
          <p:cNvPicPr>
            <a:picLocks noChangeAspect="1"/>
          </p:cNvPicPr>
          <p:nvPr/>
        </p:nvPicPr>
        <p:blipFill>
          <a:blip r:embed="rId11"/>
          <a:srcRect/>
          <a:stretch>
            <a:fillRect/>
          </a:stretch>
        </p:blipFill>
        <p:spPr bwMode="auto">
          <a:xfrm>
            <a:off x="990600" y="3048000"/>
            <a:ext cx="1168400" cy="762000"/>
          </a:xfrm>
          <a:prstGeom prst="rect">
            <a:avLst/>
          </a:prstGeom>
          <a:noFill/>
          <a:ln w="9525">
            <a:noFill/>
            <a:miter lim="800000"/>
            <a:headEnd/>
            <a:tailEnd/>
          </a:ln>
        </p:spPr>
      </p:pic>
    </p:spTree>
    <p:extLst>
      <p:ext uri="{BB962C8B-B14F-4D97-AF65-F5344CB8AC3E}">
        <p14:creationId xmlns:p14="http://schemas.microsoft.com/office/powerpoint/2010/main" val="1643137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84"/>
                                        </p:tgtEl>
                                        <p:attrNameLst>
                                          <p:attrName>style.visibility</p:attrName>
                                        </p:attrNameLst>
                                      </p:cBhvr>
                                      <p:to>
                                        <p:strVal val="visible"/>
                                      </p:to>
                                    </p:set>
                                    <p:animEffect transition="in" filter="blinds(horizontal)">
                                      <p:cBhvr>
                                        <p:cTn id="42" dur="500"/>
                                        <p:tgtEl>
                                          <p:spTgt spid="518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212"/>
                                        </p:tgtEl>
                                        <p:attrNameLst>
                                          <p:attrName>style.visibility</p:attrName>
                                        </p:attrNameLst>
                                      </p:cBhvr>
                                      <p:to>
                                        <p:strVal val="visible"/>
                                      </p:to>
                                    </p:set>
                                    <p:animEffect transition="in" filter="blinds(horizontal)">
                                      <p:cBhvr>
                                        <p:cTn id="45"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4" grpId="0"/>
      <p:bldP spid="52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0"/>
          <p:cNvSpPr txBox="1">
            <a:spLocks noChangeArrowheads="1"/>
          </p:cNvSpPr>
          <p:nvPr/>
        </p:nvSpPr>
        <p:spPr bwMode="auto">
          <a:xfrm>
            <a:off x="1009650" y="8683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2" name="Group 69"/>
          <p:cNvGrpSpPr>
            <a:grpSpLocks/>
          </p:cNvGrpSpPr>
          <p:nvPr/>
        </p:nvGrpSpPr>
        <p:grpSpPr bwMode="auto">
          <a:xfrm>
            <a:off x="4419600" y="868363"/>
            <a:ext cx="2438400" cy="2179637"/>
            <a:chOff x="2784" y="547"/>
            <a:chExt cx="1536" cy="1373"/>
          </a:xfrm>
        </p:grpSpPr>
        <p:sp>
          <p:nvSpPr>
            <p:cNvPr id="56376" name="Text Box 12"/>
            <p:cNvSpPr txBox="1">
              <a:spLocks noChangeArrowheads="1"/>
            </p:cNvSpPr>
            <p:nvPr/>
          </p:nvSpPr>
          <p:spPr bwMode="auto">
            <a:xfrm>
              <a:off x="2784"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77" name="Text Box 15"/>
            <p:cNvSpPr txBox="1">
              <a:spLocks noChangeArrowheads="1"/>
            </p:cNvSpPr>
            <p:nvPr/>
          </p:nvSpPr>
          <p:spPr bwMode="auto">
            <a:xfrm>
              <a:off x="2980" y="547"/>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p>
          </p:txBody>
        </p:sp>
        <p:grpSp>
          <p:nvGrpSpPr>
            <p:cNvPr id="56378" name="Group 58"/>
            <p:cNvGrpSpPr>
              <a:grpSpLocks/>
            </p:cNvGrpSpPr>
            <p:nvPr/>
          </p:nvGrpSpPr>
          <p:grpSpPr bwMode="auto">
            <a:xfrm>
              <a:off x="2784" y="1016"/>
              <a:ext cx="1202" cy="904"/>
              <a:chOff x="2784" y="1016"/>
              <a:chExt cx="1202" cy="904"/>
            </a:xfrm>
          </p:grpSpPr>
          <p:pic>
            <p:nvPicPr>
              <p:cNvPr id="56379"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14" y="1016"/>
                <a:ext cx="672" cy="645"/>
              </a:xfrm>
              <a:prstGeom prst="rect">
                <a:avLst/>
              </a:prstGeom>
              <a:noFill/>
              <a:ln w="9525">
                <a:noFill/>
                <a:miter lim="800000"/>
                <a:headEnd/>
                <a:tailEnd/>
              </a:ln>
            </p:spPr>
          </p:pic>
          <p:sp>
            <p:nvSpPr>
              <p:cNvPr id="56380" name="Text Box 20"/>
              <p:cNvSpPr txBox="1">
                <a:spLocks noChangeArrowheads="1"/>
              </p:cNvSpPr>
              <p:nvPr/>
            </p:nvSpPr>
            <p:spPr bwMode="auto">
              <a:xfrm>
                <a:off x="3386" y="174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6381" name="Text Box 23"/>
              <p:cNvSpPr txBox="1">
                <a:spLocks noChangeArrowheads="1"/>
              </p:cNvSpPr>
              <p:nvPr/>
            </p:nvSpPr>
            <p:spPr bwMode="auto">
              <a:xfrm>
                <a:off x="2784"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grpSp>
      </p:grpSp>
      <p:grpSp>
        <p:nvGrpSpPr>
          <p:cNvPr id="56324" name="Group 57"/>
          <p:cNvGrpSpPr>
            <a:grpSpLocks/>
          </p:cNvGrpSpPr>
          <p:nvPr/>
        </p:nvGrpSpPr>
        <p:grpSpPr bwMode="auto">
          <a:xfrm>
            <a:off x="152400" y="1477963"/>
            <a:ext cx="2209800" cy="1570037"/>
            <a:chOff x="96" y="931"/>
            <a:chExt cx="1392" cy="989"/>
          </a:xfrm>
        </p:grpSpPr>
        <p:pic>
          <p:nvPicPr>
            <p:cNvPr id="56373" name="Picture 2" descr="MPj03996810000[1]"/>
            <p:cNvPicPr>
              <a:picLocks noChangeAspect="1" noChangeArrowheads="1"/>
            </p:cNvPicPr>
            <p:nvPr/>
          </p:nvPicPr>
          <p:blipFill>
            <a:blip r:embed="rId5"/>
            <a:srcRect/>
            <a:stretch>
              <a:fillRect/>
            </a:stretch>
          </p:blipFill>
          <p:spPr bwMode="auto">
            <a:xfrm>
              <a:off x="632" y="931"/>
              <a:ext cx="704" cy="816"/>
            </a:xfrm>
            <a:prstGeom prst="rect">
              <a:avLst/>
            </a:prstGeom>
            <a:noFill/>
            <a:ln w="9525">
              <a:noFill/>
              <a:miter lim="800000"/>
              <a:headEnd/>
              <a:tailEnd/>
            </a:ln>
          </p:spPr>
        </p:pic>
        <p:sp>
          <p:nvSpPr>
            <p:cNvPr id="56374" name="Text Box 3"/>
            <p:cNvSpPr txBox="1">
              <a:spLocks noChangeArrowheads="1"/>
            </p:cNvSpPr>
            <p:nvPr/>
          </p:nvSpPr>
          <p:spPr bwMode="auto">
            <a:xfrm>
              <a:off x="96" y="1224"/>
              <a:ext cx="436" cy="231"/>
            </a:xfrm>
            <a:prstGeom prst="rect">
              <a:avLst/>
            </a:prstGeom>
            <a:noFill/>
            <a:ln w="9525">
              <a:noFill/>
              <a:miter lim="800000"/>
              <a:headEnd/>
              <a:tailEnd/>
            </a:ln>
          </p:spPr>
          <p:txBody>
            <a:bodyPr wrap="none">
              <a:prstTxWarp prst="textNoShape">
                <a:avLst/>
              </a:prstTxWarp>
              <a:spAutoFit/>
            </a:bodyPr>
            <a:lstStyle/>
            <a:p>
              <a:r>
                <a:rPr lang="en-US"/>
                <a:t>1957</a:t>
              </a:r>
            </a:p>
          </p:txBody>
        </p:sp>
        <p:sp>
          <p:nvSpPr>
            <p:cNvPr id="56375" name="Text Box 34"/>
            <p:cNvSpPr txBox="1">
              <a:spLocks noChangeArrowheads="1"/>
            </p:cNvSpPr>
            <p:nvPr/>
          </p:nvSpPr>
          <p:spPr bwMode="auto">
            <a:xfrm>
              <a:off x="480" y="1747"/>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5" name="Group 68"/>
          <p:cNvGrpSpPr>
            <a:grpSpLocks/>
          </p:cNvGrpSpPr>
          <p:nvPr/>
        </p:nvGrpSpPr>
        <p:grpSpPr bwMode="auto">
          <a:xfrm>
            <a:off x="2362200" y="868363"/>
            <a:ext cx="2032000" cy="2179637"/>
            <a:chOff x="1488" y="547"/>
            <a:chExt cx="1280" cy="1373"/>
          </a:xfrm>
        </p:grpSpPr>
        <p:sp>
          <p:nvSpPr>
            <p:cNvPr id="56367" name="Text Box 11"/>
            <p:cNvSpPr txBox="1">
              <a:spLocks noChangeArrowheads="1"/>
            </p:cNvSpPr>
            <p:nvPr/>
          </p:nvSpPr>
          <p:spPr bwMode="auto">
            <a:xfrm>
              <a:off x="1488"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68" name="Text Box 14"/>
            <p:cNvSpPr txBox="1">
              <a:spLocks noChangeArrowheads="1"/>
            </p:cNvSpPr>
            <p:nvPr/>
          </p:nvSpPr>
          <p:spPr bwMode="auto">
            <a:xfrm>
              <a:off x="1732" y="547"/>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br>
                <a:rPr lang="en-US"/>
              </a:br>
              <a:r>
                <a:rPr lang="en-US" sz="1000"/>
                <a:t>(Brown Eggs)</a:t>
              </a:r>
            </a:p>
          </p:txBody>
        </p:sp>
        <p:grpSp>
          <p:nvGrpSpPr>
            <p:cNvPr id="56369" name="Group 60"/>
            <p:cNvGrpSpPr>
              <a:grpSpLocks/>
            </p:cNvGrpSpPr>
            <p:nvPr/>
          </p:nvGrpSpPr>
          <p:grpSpPr bwMode="auto">
            <a:xfrm>
              <a:off x="1488" y="1015"/>
              <a:ext cx="1194" cy="905"/>
              <a:chOff x="1488" y="1015"/>
              <a:chExt cx="1194" cy="905"/>
            </a:xfrm>
          </p:grpSpPr>
          <p:sp>
            <p:nvSpPr>
              <p:cNvPr id="56370" name="Text Box 6"/>
              <p:cNvSpPr txBox="1">
                <a:spLocks noChangeArrowheads="1"/>
              </p:cNvSpPr>
              <p:nvPr/>
            </p:nvSpPr>
            <p:spPr bwMode="auto">
              <a:xfrm>
                <a:off x="1488" y="122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71" name="Text Box 32"/>
              <p:cNvSpPr txBox="1">
                <a:spLocks noChangeArrowheads="1"/>
              </p:cNvSpPr>
              <p:nvPr/>
            </p:nvSpPr>
            <p:spPr bwMode="auto">
              <a:xfrm>
                <a:off x="1971" y="1747"/>
                <a:ext cx="55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6372" name="Picture 39" descr="208303341_12da2510d9"/>
              <p:cNvPicPr>
                <a:picLocks noChangeAspect="1" noChangeArrowheads="1"/>
              </p:cNvPicPr>
              <p:nvPr/>
            </p:nvPicPr>
            <p:blipFill>
              <a:blip r:embed="rId6"/>
              <a:srcRect/>
              <a:stretch>
                <a:fillRect/>
              </a:stretch>
            </p:blipFill>
            <p:spPr bwMode="auto">
              <a:xfrm>
                <a:off x="1818" y="1015"/>
                <a:ext cx="864" cy="648"/>
              </a:xfrm>
              <a:prstGeom prst="rect">
                <a:avLst/>
              </a:prstGeom>
              <a:noFill/>
              <a:ln w="9525">
                <a:noFill/>
                <a:miter lim="800000"/>
                <a:headEnd/>
                <a:tailEnd/>
              </a:ln>
            </p:spPr>
          </p:pic>
        </p:grpSp>
      </p:grpSp>
      <p:grpSp>
        <p:nvGrpSpPr>
          <p:cNvPr id="7" name="Group 70"/>
          <p:cNvGrpSpPr>
            <a:grpSpLocks/>
          </p:cNvGrpSpPr>
          <p:nvPr/>
        </p:nvGrpSpPr>
        <p:grpSpPr bwMode="auto">
          <a:xfrm>
            <a:off x="6629400" y="868363"/>
            <a:ext cx="2362200" cy="2179637"/>
            <a:chOff x="4176" y="547"/>
            <a:chExt cx="1488" cy="1373"/>
          </a:xfrm>
        </p:grpSpPr>
        <p:sp>
          <p:nvSpPr>
            <p:cNvPr id="56360" name="Text Box 16"/>
            <p:cNvSpPr txBox="1">
              <a:spLocks noChangeArrowheads="1"/>
            </p:cNvSpPr>
            <p:nvPr/>
          </p:nvSpPr>
          <p:spPr bwMode="auto">
            <a:xfrm>
              <a:off x="4460" y="547"/>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grpSp>
          <p:nvGrpSpPr>
            <p:cNvPr id="56361" name="Group 59"/>
            <p:cNvGrpSpPr>
              <a:grpSpLocks/>
            </p:cNvGrpSpPr>
            <p:nvPr/>
          </p:nvGrpSpPr>
          <p:grpSpPr bwMode="auto">
            <a:xfrm>
              <a:off x="4176" y="1101"/>
              <a:ext cx="1438" cy="819"/>
              <a:chOff x="4176" y="1101"/>
              <a:chExt cx="1438" cy="819"/>
            </a:xfrm>
          </p:grpSpPr>
          <p:pic>
            <p:nvPicPr>
              <p:cNvPr id="56363" name="Picture 19" descr="1"/>
              <p:cNvPicPr>
                <a:picLocks noChangeAspect="1" noChangeArrowheads="1"/>
              </p:cNvPicPr>
              <p:nvPr/>
            </p:nvPicPr>
            <p:blipFill>
              <a:blip r:embed="rId7"/>
              <a:srcRect/>
              <a:stretch>
                <a:fillRect/>
              </a:stretch>
            </p:blipFill>
            <p:spPr bwMode="auto">
              <a:xfrm>
                <a:off x="4510" y="1101"/>
                <a:ext cx="1104" cy="475"/>
              </a:xfrm>
              <a:prstGeom prst="rect">
                <a:avLst/>
              </a:prstGeom>
              <a:noFill/>
              <a:ln w="9525">
                <a:noFill/>
                <a:miter lim="800000"/>
                <a:headEnd/>
                <a:tailEnd/>
              </a:ln>
            </p:spPr>
          </p:pic>
          <p:sp>
            <p:nvSpPr>
              <p:cNvPr id="56364" name="Text Box 21"/>
              <p:cNvSpPr txBox="1">
                <a:spLocks noChangeArrowheads="1"/>
              </p:cNvSpPr>
              <p:nvPr/>
            </p:nvSpPr>
            <p:spPr bwMode="auto">
              <a:xfrm>
                <a:off x="4797" y="1747"/>
                <a:ext cx="530" cy="173"/>
              </a:xfrm>
              <a:prstGeom prst="rect">
                <a:avLst/>
              </a:prstGeom>
              <a:noFill/>
              <a:ln w="9525">
                <a:noFill/>
                <a:miter lim="800000"/>
                <a:headEnd/>
                <a:tailEnd/>
              </a:ln>
            </p:spPr>
            <p:txBody>
              <a:bodyPr>
                <a:prstTxWarp prst="textNoShape">
                  <a:avLst/>
                </a:prstTxWarp>
                <a:spAutoFit/>
              </a:bodyPr>
              <a:lstStyle/>
              <a:p>
                <a:pPr algn="ctr"/>
                <a:r>
                  <a:rPr lang="en-US" sz="1200"/>
                  <a:t>$13,500</a:t>
                </a:r>
              </a:p>
            </p:txBody>
          </p:sp>
          <p:sp>
            <p:nvSpPr>
              <p:cNvPr id="56365" name="Text Box 26"/>
              <p:cNvSpPr txBox="1">
                <a:spLocks noChangeArrowheads="1"/>
              </p:cNvSpPr>
              <p:nvPr/>
            </p:nvSpPr>
            <p:spPr bwMode="auto">
              <a:xfrm>
                <a:off x="4176"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66" name="Text Box 42"/>
              <p:cNvSpPr txBox="1">
                <a:spLocks noChangeArrowheads="1"/>
              </p:cNvSpPr>
              <p:nvPr/>
            </p:nvSpPr>
            <p:spPr bwMode="auto">
              <a:xfrm>
                <a:off x="4510" y="155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grpSp>
        <p:sp>
          <p:nvSpPr>
            <p:cNvPr id="56362" name="Line 45"/>
            <p:cNvSpPr>
              <a:spLocks noChangeShapeType="1"/>
            </p:cNvSpPr>
            <p:nvPr/>
          </p:nvSpPr>
          <p:spPr bwMode="auto">
            <a:xfrm flipH="1">
              <a:off x="4320" y="547"/>
              <a:ext cx="96" cy="24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30737" name="Text Box 17"/>
          <p:cNvSpPr txBox="1">
            <a:spLocks noChangeArrowheads="1"/>
          </p:cNvSpPr>
          <p:nvPr/>
        </p:nvSpPr>
        <p:spPr bwMode="auto">
          <a:xfrm>
            <a:off x="4864100" y="3497263"/>
            <a:ext cx="1860550" cy="641350"/>
          </a:xfrm>
          <a:prstGeom prst="rect">
            <a:avLst/>
          </a:prstGeom>
          <a:noFill/>
          <a:ln w="9525">
            <a:noFill/>
            <a:miter lim="800000"/>
            <a:headEnd/>
            <a:tailEnd/>
          </a:ln>
        </p:spPr>
        <p:txBody>
          <a:bodyPr wrap="none">
            <a:prstTxWarp prst="textNoShape">
              <a:avLst/>
            </a:prstTxWarp>
            <a:spAutoFit/>
          </a:bodyPr>
          <a:lstStyle/>
          <a:p>
            <a:pPr algn="ctr"/>
            <a:r>
              <a:rPr lang="en-US">
                <a:solidFill>
                  <a:srgbClr val="FF3300"/>
                </a:solidFill>
              </a:rPr>
              <a:t>No Lawful</a:t>
            </a:r>
          </a:p>
          <a:p>
            <a:pPr algn="ctr"/>
            <a:r>
              <a:rPr lang="en-US">
                <a:solidFill>
                  <a:srgbClr val="FF3300"/>
                </a:solidFill>
              </a:rPr>
              <a:t>Money Available</a:t>
            </a:r>
          </a:p>
        </p:txBody>
      </p:sp>
      <p:grpSp>
        <p:nvGrpSpPr>
          <p:cNvPr id="9" name="Group 63"/>
          <p:cNvGrpSpPr>
            <a:grpSpLocks/>
          </p:cNvGrpSpPr>
          <p:nvPr/>
        </p:nvGrpSpPr>
        <p:grpSpPr bwMode="auto">
          <a:xfrm>
            <a:off x="2362200" y="3303588"/>
            <a:ext cx="1895475" cy="1436687"/>
            <a:chOff x="1488" y="2081"/>
            <a:chExt cx="1194" cy="905"/>
          </a:xfrm>
        </p:grpSpPr>
        <p:sp>
          <p:nvSpPr>
            <p:cNvPr id="56357" name="Text Box 24"/>
            <p:cNvSpPr txBox="1">
              <a:spLocks noChangeArrowheads="1"/>
            </p:cNvSpPr>
            <p:nvPr/>
          </p:nvSpPr>
          <p:spPr bwMode="auto">
            <a:xfrm>
              <a:off x="1488" y="2289"/>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6358" name="Text Box 37"/>
            <p:cNvSpPr txBox="1">
              <a:spLocks noChangeArrowheads="1"/>
            </p:cNvSpPr>
            <p:nvPr/>
          </p:nvSpPr>
          <p:spPr bwMode="auto">
            <a:xfrm>
              <a:off x="1986" y="2813"/>
              <a:ext cx="52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6359" name="Picture 40" descr="208303341_12da2510d9"/>
            <p:cNvPicPr>
              <a:picLocks noChangeAspect="1" noChangeArrowheads="1"/>
            </p:cNvPicPr>
            <p:nvPr/>
          </p:nvPicPr>
          <p:blipFill>
            <a:blip r:embed="rId6"/>
            <a:srcRect/>
            <a:stretch>
              <a:fillRect/>
            </a:stretch>
          </p:blipFill>
          <p:spPr bwMode="auto">
            <a:xfrm>
              <a:off x="1818" y="2081"/>
              <a:ext cx="864" cy="648"/>
            </a:xfrm>
            <a:prstGeom prst="rect">
              <a:avLst/>
            </a:prstGeom>
            <a:noFill/>
            <a:ln w="9525">
              <a:noFill/>
              <a:miter lim="800000"/>
              <a:headEnd/>
              <a:tailEnd/>
            </a:ln>
          </p:spPr>
        </p:pic>
      </p:grpSp>
      <p:grpSp>
        <p:nvGrpSpPr>
          <p:cNvPr id="10" name="Group 62"/>
          <p:cNvGrpSpPr>
            <a:grpSpLocks/>
          </p:cNvGrpSpPr>
          <p:nvPr/>
        </p:nvGrpSpPr>
        <p:grpSpPr bwMode="auto">
          <a:xfrm>
            <a:off x="7159625" y="3460750"/>
            <a:ext cx="1752600" cy="1279525"/>
            <a:chOff x="4510" y="2180"/>
            <a:chExt cx="1104" cy="806"/>
          </a:xfrm>
        </p:grpSpPr>
        <p:pic>
          <p:nvPicPr>
            <p:cNvPr id="56354" name="Picture 8" descr="Obverse of the $1 bill">
              <a:hlinkClick r:id="rId8" tooltip="Obverse of the $1 bill"/>
            </p:cNvPr>
            <p:cNvPicPr>
              <a:picLocks noChangeAspect="1" noChangeArrowheads="1"/>
            </p:cNvPicPr>
            <p:nvPr/>
          </p:nvPicPr>
          <p:blipFill>
            <a:blip r:embed="rId9"/>
            <a:srcRect/>
            <a:stretch>
              <a:fillRect/>
            </a:stretch>
          </p:blipFill>
          <p:spPr bwMode="auto">
            <a:xfrm>
              <a:off x="4522" y="2180"/>
              <a:ext cx="1080" cy="450"/>
            </a:xfrm>
            <a:prstGeom prst="rect">
              <a:avLst/>
            </a:prstGeom>
            <a:noFill/>
            <a:ln w="9525">
              <a:noFill/>
              <a:miter lim="800000"/>
              <a:headEnd/>
              <a:tailEnd/>
            </a:ln>
          </p:spPr>
        </p:pic>
        <p:sp>
          <p:nvSpPr>
            <p:cNvPr id="56355" name="Text Box 31"/>
            <p:cNvSpPr txBox="1">
              <a:spLocks noChangeArrowheads="1"/>
            </p:cNvSpPr>
            <p:nvPr/>
          </p:nvSpPr>
          <p:spPr bwMode="auto">
            <a:xfrm>
              <a:off x="4798" y="281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“$85,400”</a:t>
              </a:r>
            </a:p>
          </p:txBody>
        </p:sp>
        <p:sp>
          <p:nvSpPr>
            <p:cNvPr id="56356" name="Text Box 43"/>
            <p:cNvSpPr txBox="1">
              <a:spLocks noChangeArrowheads="1"/>
            </p:cNvSpPr>
            <p:nvPr/>
          </p:nvSpPr>
          <p:spPr bwMode="auto">
            <a:xfrm>
              <a:off x="4510" y="2592"/>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grpSp>
        <p:nvGrpSpPr>
          <p:cNvPr id="11" name="Group 61"/>
          <p:cNvGrpSpPr>
            <a:grpSpLocks/>
          </p:cNvGrpSpPr>
          <p:nvPr/>
        </p:nvGrpSpPr>
        <p:grpSpPr bwMode="auto">
          <a:xfrm>
            <a:off x="152400" y="3170238"/>
            <a:ext cx="2209800" cy="1570037"/>
            <a:chOff x="96" y="1997"/>
            <a:chExt cx="1392" cy="989"/>
          </a:xfrm>
        </p:grpSpPr>
        <p:sp>
          <p:nvSpPr>
            <p:cNvPr id="56351" name="Text Box 4"/>
            <p:cNvSpPr txBox="1">
              <a:spLocks noChangeArrowheads="1"/>
            </p:cNvSpPr>
            <p:nvPr/>
          </p:nvSpPr>
          <p:spPr bwMode="auto">
            <a:xfrm>
              <a:off x="96" y="2290"/>
              <a:ext cx="436"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1982</a:t>
              </a:r>
            </a:p>
          </p:txBody>
        </p:sp>
        <p:pic>
          <p:nvPicPr>
            <p:cNvPr id="56352" name="Picture 29" descr="MPj03996810000[1]"/>
            <p:cNvPicPr>
              <a:picLocks noChangeAspect="1" noChangeArrowheads="1"/>
            </p:cNvPicPr>
            <p:nvPr/>
          </p:nvPicPr>
          <p:blipFill>
            <a:blip r:embed="rId5"/>
            <a:srcRect/>
            <a:stretch>
              <a:fillRect/>
            </a:stretch>
          </p:blipFill>
          <p:spPr bwMode="auto">
            <a:xfrm>
              <a:off x="632" y="1997"/>
              <a:ext cx="704" cy="816"/>
            </a:xfrm>
            <a:prstGeom prst="rect">
              <a:avLst/>
            </a:prstGeom>
            <a:noFill/>
            <a:ln w="9525">
              <a:noFill/>
              <a:miter lim="800000"/>
              <a:headEnd/>
              <a:tailEnd/>
            </a:ln>
          </p:spPr>
        </p:pic>
        <p:sp>
          <p:nvSpPr>
            <p:cNvPr id="56353" name="Text Box 46"/>
            <p:cNvSpPr txBox="1">
              <a:spLocks noChangeArrowheads="1"/>
            </p:cNvSpPr>
            <p:nvPr/>
          </p:nvSpPr>
          <p:spPr bwMode="auto">
            <a:xfrm>
              <a:off x="480" y="2813"/>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12" name="Group 66"/>
          <p:cNvGrpSpPr>
            <a:grpSpLocks/>
          </p:cNvGrpSpPr>
          <p:nvPr/>
        </p:nvGrpSpPr>
        <p:grpSpPr bwMode="auto">
          <a:xfrm>
            <a:off x="4419600" y="4938713"/>
            <a:ext cx="2022475" cy="1584325"/>
            <a:chOff x="2784" y="3111"/>
            <a:chExt cx="1274" cy="998"/>
          </a:xfrm>
        </p:grpSpPr>
        <p:pic>
          <p:nvPicPr>
            <p:cNvPr id="56348" name="Picture 18" descr="American Eagle Silver Uncirculated Coin">
              <a:hlinkClick r:id="rId10"/>
            </p:cNvPr>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3242" y="3111"/>
              <a:ext cx="816" cy="761"/>
            </a:xfrm>
            <a:prstGeom prst="rect">
              <a:avLst/>
            </a:prstGeom>
            <a:noFill/>
            <a:ln w="9525">
              <a:noFill/>
              <a:miter lim="800000"/>
              <a:headEnd/>
              <a:tailEnd/>
            </a:ln>
          </p:spPr>
        </p:pic>
        <p:sp>
          <p:nvSpPr>
            <p:cNvPr id="56349" name="Text Box 27"/>
            <p:cNvSpPr txBox="1">
              <a:spLocks noChangeArrowheads="1"/>
            </p:cNvSpPr>
            <p:nvPr/>
          </p:nvSpPr>
          <p:spPr bwMode="auto">
            <a:xfrm>
              <a:off x="2784" y="3376"/>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56350" name="Text Box 38"/>
            <p:cNvSpPr txBox="1">
              <a:spLocks noChangeArrowheads="1"/>
            </p:cNvSpPr>
            <p:nvPr/>
          </p:nvSpPr>
          <p:spPr bwMode="auto">
            <a:xfrm>
              <a:off x="3386" y="3936"/>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grpSp>
      <p:grpSp>
        <p:nvGrpSpPr>
          <p:cNvPr id="13" name="Group 65"/>
          <p:cNvGrpSpPr>
            <a:grpSpLocks/>
          </p:cNvGrpSpPr>
          <p:nvPr/>
        </p:nvGrpSpPr>
        <p:grpSpPr bwMode="auto">
          <a:xfrm>
            <a:off x="2362200" y="5027613"/>
            <a:ext cx="1895475" cy="1495425"/>
            <a:chOff x="1488" y="3167"/>
            <a:chExt cx="1194" cy="942"/>
          </a:xfrm>
        </p:grpSpPr>
        <p:sp>
          <p:nvSpPr>
            <p:cNvPr id="56345" name="Text Box 25"/>
            <p:cNvSpPr txBox="1">
              <a:spLocks noChangeArrowheads="1"/>
            </p:cNvSpPr>
            <p:nvPr/>
          </p:nvSpPr>
          <p:spPr bwMode="auto">
            <a:xfrm>
              <a:off x="1488" y="3376"/>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46" name="Text Box 33"/>
            <p:cNvSpPr txBox="1">
              <a:spLocks noChangeArrowheads="1"/>
            </p:cNvSpPr>
            <p:nvPr/>
          </p:nvSpPr>
          <p:spPr bwMode="auto">
            <a:xfrm>
              <a:off x="1971" y="3936"/>
              <a:ext cx="55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6347" name="Picture 41" descr="208303341_12da2510d9"/>
            <p:cNvPicPr>
              <a:picLocks noChangeAspect="1" noChangeArrowheads="1"/>
            </p:cNvPicPr>
            <p:nvPr/>
          </p:nvPicPr>
          <p:blipFill>
            <a:blip r:embed="rId6"/>
            <a:srcRect/>
            <a:stretch>
              <a:fillRect/>
            </a:stretch>
          </p:blipFill>
          <p:spPr bwMode="auto">
            <a:xfrm>
              <a:off x="1818" y="3167"/>
              <a:ext cx="864" cy="648"/>
            </a:xfrm>
            <a:prstGeom prst="rect">
              <a:avLst/>
            </a:prstGeom>
            <a:noFill/>
            <a:ln w="9525">
              <a:noFill/>
              <a:miter lim="800000"/>
              <a:headEnd/>
              <a:tailEnd/>
            </a:ln>
          </p:spPr>
        </p:pic>
      </p:grpSp>
      <p:grpSp>
        <p:nvGrpSpPr>
          <p:cNvPr id="14" name="Group 64"/>
          <p:cNvGrpSpPr>
            <a:grpSpLocks/>
          </p:cNvGrpSpPr>
          <p:nvPr/>
        </p:nvGrpSpPr>
        <p:grpSpPr bwMode="auto">
          <a:xfrm>
            <a:off x="152400" y="4894263"/>
            <a:ext cx="2209800" cy="1552575"/>
            <a:chOff x="96" y="3083"/>
            <a:chExt cx="1392" cy="978"/>
          </a:xfrm>
        </p:grpSpPr>
        <p:sp>
          <p:nvSpPr>
            <p:cNvPr id="56342" name="Text Box 5"/>
            <p:cNvSpPr txBox="1">
              <a:spLocks noChangeArrowheads="1"/>
            </p:cNvSpPr>
            <p:nvPr/>
          </p:nvSpPr>
          <p:spPr bwMode="auto">
            <a:xfrm>
              <a:off x="96" y="3376"/>
              <a:ext cx="436" cy="231"/>
            </a:xfrm>
            <a:prstGeom prst="rect">
              <a:avLst/>
            </a:prstGeom>
            <a:noFill/>
            <a:ln w="9525">
              <a:noFill/>
              <a:miter lim="800000"/>
              <a:headEnd/>
              <a:tailEnd/>
            </a:ln>
          </p:spPr>
          <p:txBody>
            <a:bodyPr wrap="none">
              <a:prstTxWarp prst="textNoShape">
                <a:avLst/>
              </a:prstTxWarp>
              <a:spAutoFit/>
            </a:bodyPr>
            <a:lstStyle/>
            <a:p>
              <a:r>
                <a:rPr lang="en-US"/>
                <a:t>2007</a:t>
              </a:r>
            </a:p>
          </p:txBody>
        </p:sp>
        <p:pic>
          <p:nvPicPr>
            <p:cNvPr id="56343" name="Picture 30" descr="MPj03996810000[1]"/>
            <p:cNvPicPr>
              <a:picLocks noChangeAspect="1" noChangeArrowheads="1"/>
            </p:cNvPicPr>
            <p:nvPr/>
          </p:nvPicPr>
          <p:blipFill>
            <a:blip r:embed="rId5"/>
            <a:srcRect/>
            <a:stretch>
              <a:fillRect/>
            </a:stretch>
          </p:blipFill>
          <p:spPr bwMode="auto">
            <a:xfrm>
              <a:off x="632" y="3083"/>
              <a:ext cx="704" cy="816"/>
            </a:xfrm>
            <a:prstGeom prst="rect">
              <a:avLst/>
            </a:prstGeom>
            <a:noFill/>
            <a:ln w="9525">
              <a:noFill/>
              <a:miter lim="800000"/>
              <a:headEnd/>
              <a:tailEnd/>
            </a:ln>
          </p:spPr>
        </p:pic>
        <p:sp>
          <p:nvSpPr>
            <p:cNvPr id="56344" name="Text Box 47"/>
            <p:cNvSpPr txBox="1">
              <a:spLocks noChangeArrowheads="1"/>
            </p:cNvSpPr>
            <p:nvPr/>
          </p:nvSpPr>
          <p:spPr bwMode="auto">
            <a:xfrm>
              <a:off x="480" y="3888"/>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15" name="Group 67"/>
          <p:cNvGrpSpPr>
            <a:grpSpLocks/>
          </p:cNvGrpSpPr>
          <p:nvPr/>
        </p:nvGrpSpPr>
        <p:grpSpPr bwMode="auto">
          <a:xfrm>
            <a:off x="6629400" y="5184775"/>
            <a:ext cx="2282825" cy="1338263"/>
            <a:chOff x="4176" y="3266"/>
            <a:chExt cx="1438" cy="843"/>
          </a:xfrm>
        </p:grpSpPr>
        <p:pic>
          <p:nvPicPr>
            <p:cNvPr id="56336" name="Picture 9" descr="Obverse of the $1 bill">
              <a:hlinkClick r:id="rId8" tooltip="Obverse of the $1 bill"/>
            </p:cNvPr>
            <p:cNvPicPr>
              <a:picLocks noChangeAspect="1" noChangeArrowheads="1"/>
            </p:cNvPicPr>
            <p:nvPr/>
          </p:nvPicPr>
          <p:blipFill>
            <a:blip r:embed="rId9"/>
            <a:srcRect/>
            <a:stretch>
              <a:fillRect/>
            </a:stretch>
          </p:blipFill>
          <p:spPr bwMode="auto">
            <a:xfrm>
              <a:off x="4522" y="3266"/>
              <a:ext cx="1080" cy="450"/>
            </a:xfrm>
            <a:prstGeom prst="rect">
              <a:avLst/>
            </a:prstGeom>
            <a:noFill/>
            <a:ln w="9525">
              <a:noFill/>
              <a:miter lim="800000"/>
              <a:headEnd/>
              <a:tailEnd/>
            </a:ln>
          </p:spPr>
        </p:pic>
        <p:sp>
          <p:nvSpPr>
            <p:cNvPr id="56337" name="Text Box 22"/>
            <p:cNvSpPr txBox="1">
              <a:spLocks noChangeArrowheads="1"/>
            </p:cNvSpPr>
            <p:nvPr/>
          </p:nvSpPr>
          <p:spPr bwMode="auto">
            <a:xfrm>
              <a:off x="4749" y="3936"/>
              <a:ext cx="626"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“$175,000”</a:t>
              </a:r>
            </a:p>
          </p:txBody>
        </p:sp>
        <p:sp>
          <p:nvSpPr>
            <p:cNvPr id="56338" name="Text Box 44"/>
            <p:cNvSpPr txBox="1">
              <a:spLocks noChangeArrowheads="1"/>
            </p:cNvSpPr>
            <p:nvPr/>
          </p:nvSpPr>
          <p:spPr bwMode="auto">
            <a:xfrm>
              <a:off x="4510" y="3696"/>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56339" name="Group 53"/>
            <p:cNvGrpSpPr>
              <a:grpSpLocks/>
            </p:cNvGrpSpPr>
            <p:nvPr/>
          </p:nvGrpSpPr>
          <p:grpSpPr bwMode="auto">
            <a:xfrm>
              <a:off x="4176" y="3375"/>
              <a:ext cx="200" cy="231"/>
              <a:chOff x="4176" y="3360"/>
              <a:chExt cx="200" cy="231"/>
            </a:xfrm>
          </p:grpSpPr>
          <p:sp>
            <p:nvSpPr>
              <p:cNvPr id="56340" name="Text Box 51"/>
              <p:cNvSpPr txBox="1">
                <a:spLocks noChangeArrowheads="1"/>
              </p:cNvSpPr>
              <p:nvPr/>
            </p:nvSpPr>
            <p:spPr bwMode="auto">
              <a:xfrm>
                <a:off x="4176" y="3360"/>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6341" name="Line 52"/>
              <p:cNvSpPr>
                <a:spLocks noChangeShapeType="1"/>
              </p:cNvSpPr>
              <p:nvPr/>
            </p:nvSpPr>
            <p:spPr bwMode="auto">
              <a:xfrm flipH="1">
                <a:off x="4261" y="3415"/>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6335" name="Rectangle 56"/>
          <p:cNvSpPr>
            <a:spLocks noGrp="1" noChangeArrowheads="1"/>
          </p:cNvSpPr>
          <p:nvPr>
            <p:ph type="title" idx="4294967295"/>
          </p:nvPr>
        </p:nvSpPr>
        <p:spPr>
          <a:xfrm>
            <a:off x="122408" y="274638"/>
            <a:ext cx="8032796" cy="563562"/>
          </a:xfrm>
        </p:spPr>
        <p:txBody>
          <a:bodyPr/>
          <a:lstStyle/>
          <a:p>
            <a:pPr eaLnBrk="1" hangingPunct="1"/>
            <a:r>
              <a:rPr lang="en-US" sz="2400" dirty="0">
                <a:solidFill>
                  <a:srgbClr val="FF3300"/>
                </a:solidFill>
                <a:ea typeface="ＭＳ Ｐゴシック" charset="-128"/>
                <a:cs typeface="ＭＳ Ｐゴシック" charset="-128"/>
              </a:rPr>
              <a:t>What is the effect of using unconstitutional legal tender?</a:t>
            </a:r>
          </a:p>
        </p:txBody>
      </p:sp>
    </p:spTree>
    <p:extLst>
      <p:ext uri="{BB962C8B-B14F-4D97-AF65-F5344CB8AC3E}">
        <p14:creationId xmlns:p14="http://schemas.microsoft.com/office/powerpoint/2010/main" val="1087586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737"/>
                                        </p:tgtEl>
                                        <p:attrNameLst>
                                          <p:attrName>style.visibility</p:attrName>
                                        </p:attrNameLst>
                                      </p:cBhvr>
                                      <p:to>
                                        <p:strVal val="visible"/>
                                      </p:to>
                                    </p:set>
                                    <p:animEffect transition="in" filter="blinds(horizontal)">
                                      <p:cBhvr>
                                        <p:cTn id="27" dur="500"/>
                                        <p:tgtEl>
                                          <p:spTgt spid="307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MPj03996810000[1]"/>
          <p:cNvPicPr>
            <a:picLocks noChangeAspect="1" noChangeArrowheads="1"/>
          </p:cNvPicPr>
          <p:nvPr/>
        </p:nvPicPr>
        <p:blipFill>
          <a:blip r:embed="rId3"/>
          <a:srcRect/>
          <a:stretch>
            <a:fillRect/>
          </a:stretch>
        </p:blipFill>
        <p:spPr bwMode="auto">
          <a:xfrm>
            <a:off x="1003300" y="1096963"/>
            <a:ext cx="1117600" cy="1295400"/>
          </a:xfrm>
          <a:prstGeom prst="rect">
            <a:avLst/>
          </a:prstGeom>
          <a:noFill/>
          <a:ln w="9525">
            <a:noFill/>
            <a:miter lim="800000"/>
            <a:headEnd/>
            <a:tailEnd/>
          </a:ln>
        </p:spPr>
      </p:pic>
      <p:sp>
        <p:nvSpPr>
          <p:cNvPr id="58371" name="Text Box 3"/>
          <p:cNvSpPr txBox="1">
            <a:spLocks noChangeArrowheads="1"/>
          </p:cNvSpPr>
          <p:nvPr/>
        </p:nvSpPr>
        <p:spPr bwMode="auto">
          <a:xfrm>
            <a:off x="152400" y="1562100"/>
            <a:ext cx="692150" cy="641350"/>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1957</a:t>
            </a:r>
          </a:p>
        </p:txBody>
      </p:sp>
      <p:sp>
        <p:nvSpPr>
          <p:cNvPr id="58372" name="Text Box 5"/>
          <p:cNvSpPr txBox="1">
            <a:spLocks noChangeArrowheads="1"/>
          </p:cNvSpPr>
          <p:nvPr/>
        </p:nvSpPr>
        <p:spPr bwMode="auto">
          <a:xfrm>
            <a:off x="152400" y="3238500"/>
            <a:ext cx="692150" cy="641350"/>
          </a:xfrm>
          <a:prstGeom prst="rect">
            <a:avLst/>
          </a:prstGeom>
          <a:noFill/>
          <a:ln w="9525">
            <a:noFill/>
            <a:miter lim="800000"/>
            <a:headEnd/>
            <a:tailEnd/>
          </a:ln>
        </p:spPr>
        <p:txBody>
          <a:bodyPr wrap="none">
            <a:prstTxWarp prst="textNoShape">
              <a:avLst/>
            </a:prstTxWarp>
            <a:spAutoFit/>
          </a:bodyPr>
          <a:lstStyle/>
          <a:p>
            <a:pPr algn="ctr"/>
            <a:r>
              <a:rPr lang="en-US"/>
              <a:t>Sell</a:t>
            </a:r>
          </a:p>
          <a:p>
            <a:pPr algn="ctr"/>
            <a:r>
              <a:rPr lang="en-US"/>
              <a:t>2007</a:t>
            </a:r>
          </a:p>
        </p:txBody>
      </p:sp>
      <p:pic>
        <p:nvPicPr>
          <p:cNvPr id="58373" name="Picture 30" descr="MPj03996810000[1]"/>
          <p:cNvPicPr>
            <a:picLocks noChangeAspect="1" noChangeArrowheads="1"/>
          </p:cNvPicPr>
          <p:nvPr/>
        </p:nvPicPr>
        <p:blipFill>
          <a:blip r:embed="rId3"/>
          <a:srcRect/>
          <a:stretch>
            <a:fillRect/>
          </a:stretch>
        </p:blipFill>
        <p:spPr bwMode="auto">
          <a:xfrm>
            <a:off x="1003300" y="2773363"/>
            <a:ext cx="1117600" cy="1295400"/>
          </a:xfrm>
          <a:prstGeom prst="rect">
            <a:avLst/>
          </a:prstGeom>
          <a:noFill/>
          <a:ln w="9525">
            <a:noFill/>
            <a:miter lim="800000"/>
            <a:headEnd/>
            <a:tailEnd/>
          </a:ln>
        </p:spPr>
      </p:pic>
      <p:sp>
        <p:nvSpPr>
          <p:cNvPr id="58374" name="Text Box 34"/>
          <p:cNvSpPr txBox="1">
            <a:spLocks noChangeArrowheads="1"/>
          </p:cNvSpPr>
          <p:nvPr/>
        </p:nvSpPr>
        <p:spPr bwMode="auto">
          <a:xfrm>
            <a:off x="7620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2" name="Group 94"/>
          <p:cNvGrpSpPr>
            <a:grpSpLocks/>
          </p:cNvGrpSpPr>
          <p:nvPr/>
        </p:nvGrpSpPr>
        <p:grpSpPr bwMode="auto">
          <a:xfrm>
            <a:off x="2617788" y="4449763"/>
            <a:ext cx="1990725" cy="701675"/>
            <a:chOff x="1649" y="2803"/>
            <a:chExt cx="1254" cy="442"/>
          </a:xfrm>
        </p:grpSpPr>
        <p:sp>
          <p:nvSpPr>
            <p:cNvPr id="58422" name="Text Box 42"/>
            <p:cNvSpPr txBox="1">
              <a:spLocks noChangeArrowheads="1"/>
            </p:cNvSpPr>
            <p:nvPr/>
          </p:nvSpPr>
          <p:spPr bwMode="auto">
            <a:xfrm>
              <a:off x="1649" y="2803"/>
              <a:ext cx="1254" cy="173"/>
            </a:xfrm>
            <a:prstGeom prst="rect">
              <a:avLst/>
            </a:prstGeom>
            <a:noFill/>
            <a:ln w="9525">
              <a:noFill/>
              <a:miter lim="800000"/>
              <a:headEnd/>
              <a:tailEnd/>
            </a:ln>
          </p:spPr>
          <p:txBody>
            <a:bodyPr wrap="none">
              <a:prstTxWarp prst="textNoShape">
                <a:avLst/>
              </a:prstTxWarp>
              <a:spAutoFit/>
            </a:bodyPr>
            <a:lstStyle/>
            <a:p>
              <a:r>
                <a:rPr lang="en-US" sz="1200" b="1"/>
                <a:t>No Cartons of Eggs Gain</a:t>
              </a:r>
            </a:p>
          </p:txBody>
        </p:sp>
        <p:sp>
          <p:nvSpPr>
            <p:cNvPr id="58423" name="Text Box 45"/>
            <p:cNvSpPr txBox="1">
              <a:spLocks noChangeArrowheads="1"/>
            </p:cNvSpPr>
            <p:nvPr/>
          </p:nvSpPr>
          <p:spPr bwMode="auto">
            <a:xfrm>
              <a:off x="17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t>No Gain No Tax Due</a:t>
              </a:r>
            </a:p>
          </p:txBody>
        </p:sp>
      </p:grpSp>
      <p:grpSp>
        <p:nvGrpSpPr>
          <p:cNvPr id="3" name="Group 96"/>
          <p:cNvGrpSpPr>
            <a:grpSpLocks/>
          </p:cNvGrpSpPr>
          <p:nvPr/>
        </p:nvGrpSpPr>
        <p:grpSpPr bwMode="auto">
          <a:xfrm>
            <a:off x="4924425" y="4449763"/>
            <a:ext cx="1822450" cy="701675"/>
            <a:chOff x="3102" y="2803"/>
            <a:chExt cx="1148" cy="442"/>
          </a:xfrm>
        </p:grpSpPr>
        <p:sp>
          <p:nvSpPr>
            <p:cNvPr id="58420" name="Text Box 43"/>
            <p:cNvSpPr txBox="1">
              <a:spLocks noChangeArrowheads="1"/>
            </p:cNvSpPr>
            <p:nvPr/>
          </p:nvSpPr>
          <p:spPr bwMode="auto">
            <a:xfrm>
              <a:off x="3102" y="2803"/>
              <a:ext cx="1148" cy="173"/>
            </a:xfrm>
            <a:prstGeom prst="rect">
              <a:avLst/>
            </a:prstGeom>
            <a:noFill/>
            <a:ln w="9525">
              <a:noFill/>
              <a:miter lim="800000"/>
              <a:headEnd/>
              <a:tailEnd/>
            </a:ln>
          </p:spPr>
          <p:txBody>
            <a:bodyPr wrap="none">
              <a:prstTxWarp prst="textNoShape">
                <a:avLst/>
              </a:prstTxWarp>
              <a:spAutoFit/>
            </a:bodyPr>
            <a:lstStyle/>
            <a:p>
              <a:r>
                <a:rPr lang="en-US" sz="1200" b="1">
                  <a:solidFill>
                    <a:srgbClr val="0000FF"/>
                  </a:solidFill>
                </a:rPr>
                <a:t>No Lawful Money Gain</a:t>
              </a:r>
            </a:p>
          </p:txBody>
        </p:sp>
        <p:sp>
          <p:nvSpPr>
            <p:cNvPr id="58421" name="Text Box 47"/>
            <p:cNvSpPr txBox="1">
              <a:spLocks noChangeArrowheads="1"/>
            </p:cNvSpPr>
            <p:nvPr/>
          </p:nvSpPr>
          <p:spPr bwMode="auto">
            <a:xfrm>
              <a:off x="31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0000FF"/>
                  </a:solidFill>
                </a:rPr>
                <a:t>No Gain No Tax Due</a:t>
              </a:r>
            </a:p>
          </p:txBody>
        </p:sp>
      </p:grpSp>
      <p:grpSp>
        <p:nvGrpSpPr>
          <p:cNvPr id="4" name="Group 98"/>
          <p:cNvGrpSpPr>
            <a:grpSpLocks/>
          </p:cNvGrpSpPr>
          <p:nvPr/>
        </p:nvGrpSpPr>
        <p:grpSpPr bwMode="auto">
          <a:xfrm>
            <a:off x="7162800" y="4343400"/>
            <a:ext cx="1670050" cy="914400"/>
            <a:chOff x="4512" y="2736"/>
            <a:chExt cx="1052" cy="576"/>
          </a:xfrm>
        </p:grpSpPr>
        <p:sp>
          <p:nvSpPr>
            <p:cNvPr id="58418" name="Text Box 44"/>
            <p:cNvSpPr txBox="1">
              <a:spLocks noChangeArrowheads="1"/>
            </p:cNvSpPr>
            <p:nvPr/>
          </p:nvSpPr>
          <p:spPr bwMode="auto">
            <a:xfrm>
              <a:off x="4512" y="2736"/>
              <a:ext cx="1052" cy="288"/>
            </a:xfrm>
            <a:prstGeom prst="rect">
              <a:avLst/>
            </a:prstGeom>
            <a:noFill/>
            <a:ln w="9525">
              <a:noFill/>
              <a:miter lim="800000"/>
              <a:headEnd/>
              <a:tailEnd/>
            </a:ln>
          </p:spPr>
          <p:txBody>
            <a:bodyPr wrap="none">
              <a:prstTxWarp prst="textNoShape">
                <a:avLst/>
              </a:prstTxWarp>
              <a:spAutoFit/>
            </a:bodyPr>
            <a:lstStyle/>
            <a:p>
              <a:pPr algn="ctr"/>
              <a:r>
                <a:rPr lang="en-US" sz="1200"/>
                <a:t>Federal Reserve Note</a:t>
              </a:r>
            </a:p>
            <a:p>
              <a:pPr algn="ctr"/>
              <a:r>
                <a:rPr lang="en-US" sz="1200">
                  <a:solidFill>
                    <a:srgbClr val="FF3300"/>
                  </a:solidFill>
                </a:rPr>
                <a:t>“Gain”</a:t>
              </a:r>
              <a:r>
                <a:rPr lang="en-US" sz="1200"/>
                <a:t> of $161,500</a:t>
              </a:r>
            </a:p>
          </p:txBody>
        </p:sp>
        <p:sp>
          <p:nvSpPr>
            <p:cNvPr id="58419" name="Text Box 48"/>
            <p:cNvSpPr txBox="1">
              <a:spLocks noChangeArrowheads="1"/>
            </p:cNvSpPr>
            <p:nvPr/>
          </p:nvSpPr>
          <p:spPr bwMode="auto">
            <a:xfrm>
              <a:off x="4632" y="3024"/>
              <a:ext cx="850" cy="288"/>
            </a:xfrm>
            <a:prstGeom prst="rect">
              <a:avLst/>
            </a:prstGeom>
            <a:noFill/>
            <a:ln w="9525">
              <a:noFill/>
              <a:miter lim="800000"/>
              <a:headEnd/>
              <a:tailEnd/>
            </a:ln>
          </p:spPr>
          <p:txBody>
            <a:bodyPr wrap="none">
              <a:prstTxWarp prst="textNoShape">
                <a:avLst/>
              </a:prstTxWarp>
              <a:spAutoFit/>
            </a:bodyPr>
            <a:lstStyle/>
            <a:p>
              <a:pPr algn="ctr"/>
              <a:r>
                <a:rPr lang="en-US" sz="1200">
                  <a:solidFill>
                    <a:srgbClr val="FF3300"/>
                  </a:solidFill>
                </a:rPr>
                <a:t>Alleged Tax Due </a:t>
              </a:r>
            </a:p>
            <a:p>
              <a:pPr algn="ctr"/>
              <a:r>
                <a:rPr lang="en-US" sz="1200">
                  <a:solidFill>
                    <a:srgbClr val="FF3300"/>
                  </a:solidFill>
                </a:rPr>
                <a:t>~FRN$55,000</a:t>
              </a:r>
            </a:p>
          </p:txBody>
        </p:sp>
      </p:grpSp>
      <p:sp>
        <p:nvSpPr>
          <p:cNvPr id="58378" name="Line 49"/>
          <p:cNvSpPr>
            <a:spLocks noChangeShapeType="1"/>
          </p:cNvSpPr>
          <p:nvPr/>
        </p:nvSpPr>
        <p:spPr bwMode="auto">
          <a:xfrm>
            <a:off x="2362200" y="5257800"/>
            <a:ext cx="4800600" cy="0"/>
          </a:xfrm>
          <a:prstGeom prst="line">
            <a:avLst/>
          </a:prstGeom>
          <a:noFill/>
          <a:ln w="28575">
            <a:solidFill>
              <a:schemeClr val="tx1"/>
            </a:solidFill>
            <a:round/>
            <a:headEnd/>
            <a:tailEnd/>
          </a:ln>
        </p:spPr>
        <p:txBody>
          <a:bodyPr>
            <a:prstTxWarp prst="textNoShape">
              <a:avLst/>
            </a:prstTxWarp>
          </a:bodyPr>
          <a:lstStyle/>
          <a:p>
            <a:endParaRPr lang="en-US"/>
          </a:p>
        </p:txBody>
      </p:sp>
      <p:grpSp>
        <p:nvGrpSpPr>
          <p:cNvPr id="5" name="Group 99"/>
          <p:cNvGrpSpPr>
            <a:grpSpLocks/>
          </p:cNvGrpSpPr>
          <p:nvPr/>
        </p:nvGrpSpPr>
        <p:grpSpPr bwMode="auto">
          <a:xfrm>
            <a:off x="2428875" y="5257800"/>
            <a:ext cx="5792788" cy="762000"/>
            <a:chOff x="1530" y="3312"/>
            <a:chExt cx="3649" cy="480"/>
          </a:xfrm>
        </p:grpSpPr>
        <p:sp>
          <p:nvSpPr>
            <p:cNvPr id="58415" name="Text Box 52"/>
            <p:cNvSpPr txBox="1">
              <a:spLocks noChangeArrowheads="1"/>
            </p:cNvSpPr>
            <p:nvPr/>
          </p:nvSpPr>
          <p:spPr bwMode="auto">
            <a:xfrm>
              <a:off x="2999" y="3389"/>
              <a:ext cx="1289" cy="40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After FRN Tax results in a</a:t>
              </a:r>
            </a:p>
            <a:p>
              <a:pPr algn="ctr"/>
              <a:r>
                <a:rPr lang="en-US" sz="1200" b="1">
                  <a:solidFill>
                    <a:srgbClr val="FF3300"/>
                  </a:solidFill>
                </a:rPr>
                <a:t>Lawful Money Property </a:t>
              </a:r>
              <a:br>
                <a:rPr lang="en-US" sz="1200" b="1">
                  <a:solidFill>
                    <a:srgbClr val="FF3300"/>
                  </a:solidFill>
                </a:rPr>
              </a:br>
              <a:r>
                <a:rPr lang="en-US" sz="1200" b="1">
                  <a:solidFill>
                    <a:srgbClr val="FF3300"/>
                  </a:solidFill>
                </a:rPr>
                <a:t>Loss of ($)4,269</a:t>
              </a:r>
            </a:p>
          </p:txBody>
        </p:sp>
        <p:sp>
          <p:nvSpPr>
            <p:cNvPr id="58416" name="Text Box 53"/>
            <p:cNvSpPr txBox="1">
              <a:spLocks noChangeArrowheads="1"/>
            </p:cNvSpPr>
            <p:nvPr/>
          </p:nvSpPr>
          <p:spPr bwMode="auto">
            <a:xfrm>
              <a:off x="1530" y="3389"/>
              <a:ext cx="1419" cy="40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After FRN Tax results in a</a:t>
              </a:r>
            </a:p>
            <a:p>
              <a:pPr algn="ctr"/>
              <a:r>
                <a:rPr lang="en-US" sz="1200" b="1">
                  <a:solidFill>
                    <a:srgbClr val="FF3300"/>
                  </a:solidFill>
                </a:rPr>
                <a:t>Physical Egg Carton Loss of</a:t>
              </a:r>
            </a:p>
            <a:p>
              <a:pPr algn="ctr"/>
              <a:r>
                <a:rPr lang="en-US" sz="1200" b="1">
                  <a:solidFill>
                    <a:srgbClr val="FF3300"/>
                  </a:solidFill>
                </a:rPr>
                <a:t>11,922 Cartons of Eggs</a:t>
              </a:r>
            </a:p>
          </p:txBody>
        </p:sp>
        <p:sp>
          <p:nvSpPr>
            <p:cNvPr id="58417" name="AutoShape 56"/>
            <p:cNvSpPr>
              <a:spLocks noChangeArrowheads="1"/>
            </p:cNvSpPr>
            <p:nvPr/>
          </p:nvSpPr>
          <p:spPr bwMode="auto">
            <a:xfrm rot="5400000" flipV="1">
              <a:off x="4555" y="3120"/>
              <a:ext cx="432" cy="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grpSp>
      <p:sp>
        <p:nvSpPr>
          <p:cNvPr id="58380" name="Text Box 57"/>
          <p:cNvSpPr txBox="1">
            <a:spLocks noChangeArrowheads="1"/>
          </p:cNvSpPr>
          <p:nvPr/>
        </p:nvSpPr>
        <p:spPr bwMode="auto">
          <a:xfrm>
            <a:off x="1009650" y="7159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6" name="Group 95"/>
          <p:cNvGrpSpPr>
            <a:grpSpLocks/>
          </p:cNvGrpSpPr>
          <p:nvPr/>
        </p:nvGrpSpPr>
        <p:grpSpPr bwMode="auto">
          <a:xfrm>
            <a:off x="4457700" y="715963"/>
            <a:ext cx="2390775" cy="3627437"/>
            <a:chOff x="2808" y="451"/>
            <a:chExt cx="1506" cy="2285"/>
          </a:xfrm>
        </p:grpSpPr>
        <p:pic>
          <p:nvPicPr>
            <p:cNvPr id="58407" name="Picture 7" descr="The Morgan silver dollar">
              <a:hlinkClick r:id="rId4" tooltip="The Morgan silver dollar"/>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308" y="776"/>
              <a:ext cx="672" cy="645"/>
            </a:xfrm>
            <a:prstGeom prst="rect">
              <a:avLst/>
            </a:prstGeom>
            <a:noFill/>
            <a:ln w="9525">
              <a:noFill/>
              <a:miter lim="800000"/>
              <a:headEnd/>
              <a:tailEnd/>
            </a:ln>
          </p:spPr>
        </p:pic>
        <p:pic>
          <p:nvPicPr>
            <p:cNvPr id="58408" name="Picture 18" descr="American Eagle Silver Uncirculated Coin">
              <a:hlinkClick r:id="rId6"/>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236" y="1775"/>
              <a:ext cx="816" cy="761"/>
            </a:xfrm>
            <a:prstGeom prst="rect">
              <a:avLst/>
            </a:prstGeom>
            <a:noFill/>
            <a:ln w="9525">
              <a:noFill/>
              <a:miter lim="800000"/>
              <a:headEnd/>
              <a:tailEnd/>
            </a:ln>
          </p:spPr>
        </p:pic>
        <p:sp>
          <p:nvSpPr>
            <p:cNvPr id="58409" name="Text Box 20"/>
            <p:cNvSpPr txBox="1">
              <a:spLocks noChangeArrowheads="1"/>
            </p:cNvSpPr>
            <p:nvPr/>
          </p:nvSpPr>
          <p:spPr bwMode="auto">
            <a:xfrm>
              <a:off x="3380" y="150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8410" name="Text Box 23"/>
            <p:cNvSpPr txBox="1">
              <a:spLocks noChangeArrowheads="1"/>
            </p:cNvSpPr>
            <p:nvPr/>
          </p:nvSpPr>
          <p:spPr bwMode="auto">
            <a:xfrm>
              <a:off x="2808"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11" name="Text Box 27"/>
            <p:cNvSpPr txBox="1">
              <a:spLocks noChangeArrowheads="1"/>
            </p:cNvSpPr>
            <p:nvPr/>
          </p:nvSpPr>
          <p:spPr bwMode="auto">
            <a:xfrm>
              <a:off x="2808" y="2040"/>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58412" name="Text Box 38"/>
            <p:cNvSpPr txBox="1">
              <a:spLocks noChangeArrowheads="1"/>
            </p:cNvSpPr>
            <p:nvPr/>
          </p:nvSpPr>
          <p:spPr bwMode="auto">
            <a:xfrm>
              <a:off x="3380" y="256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8413" name="Text Box 59"/>
            <p:cNvSpPr txBox="1">
              <a:spLocks noChangeArrowheads="1"/>
            </p:cNvSpPr>
            <p:nvPr/>
          </p:nvSpPr>
          <p:spPr bwMode="auto">
            <a:xfrm>
              <a:off x="280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14" name="Text Box 62"/>
            <p:cNvSpPr txBox="1">
              <a:spLocks noChangeArrowheads="1"/>
            </p:cNvSpPr>
            <p:nvPr/>
          </p:nvSpPr>
          <p:spPr bwMode="auto">
            <a:xfrm>
              <a:off x="2974" y="451"/>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p>
          </p:txBody>
        </p:sp>
      </p:grpSp>
      <p:sp>
        <p:nvSpPr>
          <p:cNvPr id="5184" name="Text Box 64"/>
          <p:cNvSpPr txBox="1">
            <a:spLocks noChangeArrowheads="1"/>
          </p:cNvSpPr>
          <p:nvPr/>
        </p:nvSpPr>
        <p:spPr bwMode="auto">
          <a:xfrm>
            <a:off x="166588" y="6096000"/>
            <a:ext cx="8823524" cy="646331"/>
          </a:xfrm>
          <a:prstGeom prst="rect">
            <a:avLst/>
          </a:prstGeom>
          <a:noFill/>
          <a:ln w="9525">
            <a:noFill/>
            <a:miter lim="800000"/>
            <a:headEnd/>
            <a:tailEnd/>
          </a:ln>
        </p:spPr>
        <p:txBody>
          <a:bodyPr wrap="none">
            <a:prstTxWarp prst="textNoShape">
              <a:avLst/>
            </a:prstTxWarp>
            <a:spAutoFit/>
          </a:bodyPr>
          <a:lstStyle/>
          <a:p>
            <a:pPr algn="ctr"/>
            <a:r>
              <a:rPr lang="en-US" b="1" dirty="0"/>
              <a:t>The purported Federal Reserve Note “Gain” is actually a “quiet theft” in that</a:t>
            </a:r>
          </a:p>
          <a:p>
            <a:pPr algn="ctr"/>
            <a:r>
              <a:rPr lang="en-US" b="1" dirty="0"/>
              <a:t>it results in a </a:t>
            </a:r>
            <a:r>
              <a:rPr lang="en-US" b="1" dirty="0" smtClean="0"/>
              <a:t>real Capital loss </a:t>
            </a:r>
            <a:r>
              <a:rPr lang="en-US" b="1" dirty="0"/>
              <a:t>with the perception of an actual gain. </a:t>
            </a:r>
          </a:p>
        </p:txBody>
      </p:sp>
      <p:grpSp>
        <p:nvGrpSpPr>
          <p:cNvPr id="7" name="Group 93"/>
          <p:cNvGrpSpPr>
            <a:grpSpLocks/>
          </p:cNvGrpSpPr>
          <p:nvPr/>
        </p:nvGrpSpPr>
        <p:grpSpPr bwMode="auto">
          <a:xfrm>
            <a:off x="2362200" y="715963"/>
            <a:ext cx="2016125" cy="3627437"/>
            <a:chOff x="1488" y="451"/>
            <a:chExt cx="1270" cy="2285"/>
          </a:xfrm>
        </p:grpSpPr>
        <p:sp>
          <p:nvSpPr>
            <p:cNvPr id="58399" name="Text Box 6"/>
            <p:cNvSpPr txBox="1">
              <a:spLocks noChangeArrowheads="1"/>
            </p:cNvSpPr>
            <p:nvPr/>
          </p:nvSpPr>
          <p:spPr bwMode="auto">
            <a:xfrm>
              <a:off x="1488"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0" name="Text Box 25"/>
            <p:cNvSpPr txBox="1">
              <a:spLocks noChangeArrowheads="1"/>
            </p:cNvSpPr>
            <p:nvPr/>
          </p:nvSpPr>
          <p:spPr bwMode="auto">
            <a:xfrm>
              <a:off x="1488" y="2040"/>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1"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sp>
          <p:nvSpPr>
            <p:cNvPr id="58402"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8403" name="Picture 39" descr="208303341_12da2510d9"/>
            <p:cNvPicPr>
              <a:picLocks noChangeAspect="1" noChangeArrowheads="1"/>
            </p:cNvPicPr>
            <p:nvPr/>
          </p:nvPicPr>
          <p:blipFill>
            <a:blip r:embed="rId8"/>
            <a:srcRect/>
            <a:stretch>
              <a:fillRect/>
            </a:stretch>
          </p:blipFill>
          <p:spPr bwMode="auto">
            <a:xfrm>
              <a:off x="1807" y="811"/>
              <a:ext cx="864" cy="648"/>
            </a:xfrm>
            <a:prstGeom prst="rect">
              <a:avLst/>
            </a:prstGeom>
            <a:noFill/>
            <a:ln w="9525">
              <a:noFill/>
              <a:miter lim="800000"/>
              <a:headEnd/>
              <a:tailEnd/>
            </a:ln>
          </p:spPr>
        </p:pic>
        <p:pic>
          <p:nvPicPr>
            <p:cNvPr id="58404" name="Picture 41" descr="208303341_12da2510d9"/>
            <p:cNvPicPr>
              <a:picLocks noChangeAspect="1" noChangeArrowheads="1"/>
            </p:cNvPicPr>
            <p:nvPr/>
          </p:nvPicPr>
          <p:blipFill>
            <a:blip r:embed="rId8"/>
            <a:srcRect/>
            <a:stretch>
              <a:fillRect/>
            </a:stretch>
          </p:blipFill>
          <p:spPr bwMode="auto">
            <a:xfrm>
              <a:off x="1807" y="1831"/>
              <a:ext cx="864" cy="648"/>
            </a:xfrm>
            <a:prstGeom prst="rect">
              <a:avLst/>
            </a:prstGeom>
            <a:noFill/>
            <a:ln w="9525">
              <a:noFill/>
              <a:miter lim="800000"/>
              <a:headEnd/>
              <a:tailEnd/>
            </a:ln>
          </p:spPr>
        </p:pic>
        <p:sp>
          <p:nvSpPr>
            <p:cNvPr id="58405" name="Text Box 58"/>
            <p:cNvSpPr txBox="1">
              <a:spLocks noChangeArrowheads="1"/>
            </p:cNvSpPr>
            <p:nvPr/>
          </p:nvSpPr>
          <p:spPr bwMode="auto">
            <a:xfrm>
              <a:off x="148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6"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58384" name="Text Box 85"/>
          <p:cNvSpPr txBox="1">
            <a:spLocks noChangeArrowheads="1"/>
          </p:cNvSpPr>
          <p:nvPr/>
        </p:nvSpPr>
        <p:spPr bwMode="auto">
          <a:xfrm>
            <a:off x="762000" y="40687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8" name="Group 97"/>
          <p:cNvGrpSpPr>
            <a:grpSpLocks/>
          </p:cNvGrpSpPr>
          <p:nvPr/>
        </p:nvGrpSpPr>
        <p:grpSpPr bwMode="auto">
          <a:xfrm>
            <a:off x="6629400" y="715963"/>
            <a:ext cx="2362200" cy="3627437"/>
            <a:chOff x="4176" y="451"/>
            <a:chExt cx="1488" cy="2285"/>
          </a:xfrm>
        </p:grpSpPr>
        <p:pic>
          <p:nvPicPr>
            <p:cNvPr id="58387" name="Picture 9" descr="Obverse of the $1 bill">
              <a:hlinkClick r:id="rId9" tooltip="Obverse of the $1 bill"/>
            </p:cNvPr>
            <p:cNvPicPr>
              <a:picLocks noChangeAspect="1" noChangeArrowheads="1"/>
            </p:cNvPicPr>
            <p:nvPr/>
          </p:nvPicPr>
          <p:blipFill>
            <a:blip r:embed="rId10"/>
            <a:srcRect/>
            <a:stretch>
              <a:fillRect/>
            </a:stretch>
          </p:blipFill>
          <p:spPr bwMode="auto">
            <a:xfrm>
              <a:off x="4522" y="1939"/>
              <a:ext cx="1080" cy="450"/>
            </a:xfrm>
            <a:prstGeom prst="rect">
              <a:avLst/>
            </a:prstGeom>
            <a:noFill/>
            <a:ln w="9525">
              <a:noFill/>
              <a:miter lim="800000"/>
              <a:headEnd/>
              <a:tailEnd/>
            </a:ln>
          </p:spPr>
        </p:pic>
        <p:pic>
          <p:nvPicPr>
            <p:cNvPr id="58388" name="Picture 19" descr="1"/>
            <p:cNvPicPr>
              <a:picLocks noChangeAspect="1" noChangeArrowheads="1"/>
            </p:cNvPicPr>
            <p:nvPr/>
          </p:nvPicPr>
          <p:blipFill>
            <a:blip r:embed="rId11"/>
            <a:srcRect/>
            <a:stretch>
              <a:fillRect/>
            </a:stretch>
          </p:blipFill>
          <p:spPr bwMode="auto">
            <a:xfrm>
              <a:off x="4510" y="861"/>
              <a:ext cx="1104" cy="475"/>
            </a:xfrm>
            <a:prstGeom prst="rect">
              <a:avLst/>
            </a:prstGeom>
            <a:noFill/>
            <a:ln w="9525">
              <a:noFill/>
              <a:miter lim="800000"/>
              <a:headEnd/>
              <a:tailEnd/>
            </a:ln>
          </p:spPr>
        </p:pic>
        <p:sp>
          <p:nvSpPr>
            <p:cNvPr id="58389" name="Text Box 21"/>
            <p:cNvSpPr txBox="1">
              <a:spLocks noChangeArrowheads="1"/>
            </p:cNvSpPr>
            <p:nvPr/>
          </p:nvSpPr>
          <p:spPr bwMode="auto">
            <a:xfrm>
              <a:off x="4797" y="1507"/>
              <a:ext cx="530"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8390" name="Text Box 22"/>
            <p:cNvSpPr txBox="1">
              <a:spLocks noChangeArrowheads="1"/>
            </p:cNvSpPr>
            <p:nvPr/>
          </p:nvSpPr>
          <p:spPr bwMode="auto">
            <a:xfrm>
              <a:off x="4798" y="256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$175,000</a:t>
              </a:r>
            </a:p>
          </p:txBody>
        </p:sp>
        <p:sp>
          <p:nvSpPr>
            <p:cNvPr id="58391" name="Text Box 26"/>
            <p:cNvSpPr txBox="1">
              <a:spLocks noChangeArrowheads="1"/>
            </p:cNvSpPr>
            <p:nvPr/>
          </p:nvSpPr>
          <p:spPr bwMode="auto">
            <a:xfrm>
              <a:off x="4176"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392" name="Text Box 63"/>
            <p:cNvSpPr txBox="1">
              <a:spLocks noChangeArrowheads="1"/>
            </p:cNvSpPr>
            <p:nvPr/>
          </p:nvSpPr>
          <p:spPr bwMode="auto">
            <a:xfrm>
              <a:off x="4460" y="451"/>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sp>
          <p:nvSpPr>
            <p:cNvPr id="58393" name="Line 67"/>
            <p:cNvSpPr>
              <a:spLocks noChangeShapeType="1"/>
            </p:cNvSpPr>
            <p:nvPr/>
          </p:nvSpPr>
          <p:spPr bwMode="auto">
            <a:xfrm flipH="1">
              <a:off x="4320" y="451"/>
              <a:ext cx="96" cy="240"/>
            </a:xfrm>
            <a:prstGeom prst="line">
              <a:avLst/>
            </a:prstGeom>
            <a:noFill/>
            <a:ln w="9525">
              <a:solidFill>
                <a:schemeClr val="tx1"/>
              </a:solidFill>
              <a:round/>
              <a:headEnd/>
              <a:tailEnd/>
            </a:ln>
          </p:spPr>
          <p:txBody>
            <a:bodyPr>
              <a:prstTxWarp prst="textNoShape">
                <a:avLst/>
              </a:prstTxWarp>
            </a:bodyPr>
            <a:lstStyle/>
            <a:p>
              <a:endParaRPr lang="en-US"/>
            </a:p>
          </p:txBody>
        </p:sp>
        <p:sp>
          <p:nvSpPr>
            <p:cNvPr id="58394" name="Text Box 68"/>
            <p:cNvSpPr txBox="1">
              <a:spLocks noChangeArrowheads="1"/>
            </p:cNvSpPr>
            <p:nvPr/>
          </p:nvSpPr>
          <p:spPr bwMode="auto">
            <a:xfrm>
              <a:off x="4510" y="131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sp>
          <p:nvSpPr>
            <p:cNvPr id="58395" name="Text Box 69"/>
            <p:cNvSpPr txBox="1">
              <a:spLocks noChangeArrowheads="1"/>
            </p:cNvSpPr>
            <p:nvPr/>
          </p:nvSpPr>
          <p:spPr bwMode="auto">
            <a:xfrm>
              <a:off x="4510" y="2371"/>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58396" name="Group 90"/>
            <p:cNvGrpSpPr>
              <a:grpSpLocks/>
            </p:cNvGrpSpPr>
            <p:nvPr/>
          </p:nvGrpSpPr>
          <p:grpSpPr bwMode="auto">
            <a:xfrm>
              <a:off x="4176" y="2035"/>
              <a:ext cx="200" cy="231"/>
              <a:chOff x="480" y="3168"/>
              <a:chExt cx="200" cy="231"/>
            </a:xfrm>
          </p:grpSpPr>
          <p:sp>
            <p:nvSpPr>
              <p:cNvPr id="58397" name="Text Box 88"/>
              <p:cNvSpPr txBox="1">
                <a:spLocks noChangeArrowheads="1"/>
              </p:cNvSpPr>
              <p:nvPr/>
            </p:nvSpPr>
            <p:spPr bwMode="auto">
              <a:xfrm>
                <a:off x="480" y="3168"/>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8398" name="Line 89"/>
              <p:cNvSpPr>
                <a:spLocks noChangeShapeType="1"/>
              </p:cNvSpPr>
              <p:nvPr/>
            </p:nvSpPr>
            <p:spPr bwMode="auto">
              <a:xfrm flipH="1">
                <a:off x="565" y="3223"/>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212" name="Rectangle 92"/>
          <p:cNvSpPr>
            <a:spLocks noGrp="1" noChangeArrowheads="1"/>
          </p:cNvSpPr>
          <p:nvPr>
            <p:ph type="title" idx="4294967295"/>
          </p:nvPr>
        </p:nvSpPr>
        <p:spPr>
          <a:xfrm>
            <a:off x="520218" y="228600"/>
            <a:ext cx="7709381" cy="563563"/>
          </a:xfrm>
        </p:spPr>
        <p:txBody>
          <a:bodyPr/>
          <a:lstStyle/>
          <a:p>
            <a:pPr algn="ctr" eaLnBrk="1" hangingPunct="1"/>
            <a:r>
              <a:rPr lang="en-US" sz="2400" b="1" dirty="0">
                <a:solidFill>
                  <a:srgbClr val="FF3300"/>
                </a:solidFill>
                <a:ea typeface="ＭＳ Ｐゴシック" charset="-128"/>
                <a:cs typeface="ＭＳ Ｐゴシック" charset="-128"/>
              </a:rPr>
              <a:t>Quiet Theft!</a:t>
            </a:r>
          </a:p>
        </p:txBody>
      </p:sp>
    </p:spTree>
    <p:extLst>
      <p:ext uri="{BB962C8B-B14F-4D97-AF65-F5344CB8AC3E}">
        <p14:creationId xmlns:p14="http://schemas.microsoft.com/office/powerpoint/2010/main" val="757199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84"/>
                                        </p:tgtEl>
                                        <p:attrNameLst>
                                          <p:attrName>style.visibility</p:attrName>
                                        </p:attrNameLst>
                                      </p:cBhvr>
                                      <p:to>
                                        <p:strVal val="visible"/>
                                      </p:to>
                                    </p:set>
                                    <p:animEffect transition="in" filter="blinds(horizontal)">
                                      <p:cBhvr>
                                        <p:cTn id="42" dur="500"/>
                                        <p:tgtEl>
                                          <p:spTgt spid="518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212"/>
                                        </p:tgtEl>
                                        <p:attrNameLst>
                                          <p:attrName>style.visibility</p:attrName>
                                        </p:attrNameLst>
                                      </p:cBhvr>
                                      <p:to>
                                        <p:strVal val="visible"/>
                                      </p:to>
                                    </p:set>
                                    <p:animEffect transition="in" filter="blinds(horizontal)">
                                      <p:cBhvr>
                                        <p:cTn id="45"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4" grpId="0"/>
      <p:bldP spid="52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our choices?</a:t>
            </a:r>
            <a:endParaRPr lang="en-US" dirty="0"/>
          </a:p>
        </p:txBody>
      </p:sp>
      <p:sp>
        <p:nvSpPr>
          <p:cNvPr id="3" name="Content Placeholder 2"/>
          <p:cNvSpPr>
            <a:spLocks noGrp="1"/>
          </p:cNvSpPr>
          <p:nvPr>
            <p:ph idx="1"/>
          </p:nvPr>
        </p:nvSpPr>
        <p:spPr>
          <a:xfrm>
            <a:off x="4168775" y="273050"/>
            <a:ext cx="4802826" cy="5853113"/>
          </a:xfrm>
        </p:spPr>
        <p:txBody>
          <a:bodyPr>
            <a:noAutofit/>
          </a:bodyPr>
          <a:lstStyle/>
          <a:p>
            <a:r>
              <a:rPr lang="en-US" sz="2200" b="1" dirty="0" smtClean="0">
                <a:solidFill>
                  <a:srgbClr val="FF0000"/>
                </a:solidFill>
              </a:rPr>
              <a:t>Do nothing </a:t>
            </a:r>
            <a:r>
              <a:rPr lang="en-US" sz="2200" dirty="0" smtClean="0"/>
              <a:t>and wait for the social and economic revolution that will ultimately result with the rise of the next Col. Juan Peron </a:t>
            </a:r>
            <a:r>
              <a:rPr lang="en-US" sz="2200" dirty="0"/>
              <a:t>or </a:t>
            </a:r>
            <a:r>
              <a:rPr lang="en-US" sz="2200" dirty="0" smtClean="0"/>
              <a:t>a Robert Mugabe of Zimbabwe.</a:t>
            </a:r>
            <a:endParaRPr lang="en-US" sz="2200" dirty="0" smtClean="0"/>
          </a:p>
          <a:p>
            <a:r>
              <a:rPr lang="en-US" sz="2200" b="1" dirty="0" smtClean="0">
                <a:solidFill>
                  <a:srgbClr val="FF0000"/>
                </a:solidFill>
              </a:rPr>
              <a:t>Have a Jubilee </a:t>
            </a:r>
            <a:r>
              <a:rPr lang="en-US" sz="2200" dirty="0" smtClean="0"/>
              <a:t>and wait for foreign bond holders to declare war in order to collect something for their bond purchases.</a:t>
            </a:r>
          </a:p>
          <a:p>
            <a:r>
              <a:rPr lang="en-US" sz="2200" b="1" dirty="0" smtClean="0">
                <a:solidFill>
                  <a:srgbClr val="FF0000"/>
                </a:solidFill>
              </a:rPr>
              <a:t>Restore constitutional currency </a:t>
            </a:r>
            <a:r>
              <a:rPr lang="en-US" sz="2200" dirty="0" smtClean="0"/>
              <a:t>by letting it co-exist with the fiat-system for a period of 2 – 3 years to establish market price </a:t>
            </a:r>
            <a:r>
              <a:rPr lang="en-US" sz="2200" dirty="0" smtClean="0"/>
              <a:t>stability.</a:t>
            </a:r>
            <a:endParaRPr lang="en-US" sz="2200" dirty="0"/>
          </a:p>
        </p:txBody>
      </p:sp>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1031671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To </a:t>
            </a:r>
            <a:r>
              <a:rPr lang="en-US" sz="2400" dirty="0"/>
              <a:t>r</a:t>
            </a:r>
            <a:r>
              <a:rPr lang="en-US" sz="2400" dirty="0" smtClean="0"/>
              <a:t>estore </a:t>
            </a:r>
            <a:r>
              <a:rPr lang="en-US" sz="2400" dirty="0"/>
              <a:t>constitutional currency </a:t>
            </a:r>
            <a:r>
              <a:rPr lang="en-US" sz="2400" dirty="0" smtClean="0"/>
              <a:t>and safely euthanize the FRN</a:t>
            </a:r>
            <a:endParaRPr lang="en-US" dirty="0"/>
          </a:p>
        </p:txBody>
      </p:sp>
      <p:sp>
        <p:nvSpPr>
          <p:cNvPr id="3" name="Content Placeholder 2"/>
          <p:cNvSpPr>
            <a:spLocks noGrp="1"/>
          </p:cNvSpPr>
          <p:nvPr>
            <p:ph idx="1"/>
          </p:nvPr>
        </p:nvSpPr>
        <p:spPr>
          <a:xfrm>
            <a:off x="4168775" y="273050"/>
            <a:ext cx="4812656" cy="5853113"/>
          </a:xfrm>
        </p:spPr>
        <p:txBody>
          <a:bodyPr>
            <a:normAutofit/>
          </a:bodyPr>
          <a:lstStyle/>
          <a:p>
            <a:pPr marL="0" indent="0">
              <a:buNone/>
            </a:pPr>
            <a:r>
              <a:rPr lang="en-US" sz="2000" dirty="0" smtClean="0"/>
              <a:t>The Government must acknowledge:</a:t>
            </a:r>
          </a:p>
          <a:p>
            <a:pPr marL="334963" lvl="1"/>
            <a:r>
              <a:rPr lang="en-US" dirty="0" smtClean="0">
                <a:solidFill>
                  <a:srgbClr val="000000"/>
                </a:solidFill>
              </a:rPr>
              <a:t>The present </a:t>
            </a:r>
            <a:r>
              <a:rPr lang="en-US" dirty="0">
                <a:solidFill>
                  <a:srgbClr val="000000"/>
                </a:solidFill>
              </a:rPr>
              <a:t>monetary arrangements of the United States </a:t>
            </a:r>
            <a:r>
              <a:rPr lang="en-US" dirty="0" smtClean="0">
                <a:solidFill>
                  <a:srgbClr val="000000"/>
                </a:solidFill>
              </a:rPr>
              <a:t>are unconstitutional </a:t>
            </a:r>
            <a:r>
              <a:rPr lang="en-US" dirty="0">
                <a:solidFill>
                  <a:srgbClr val="000000"/>
                </a:solidFill>
              </a:rPr>
              <a:t>-</a:t>
            </a:r>
            <a:r>
              <a:rPr lang="en-US" dirty="0" smtClean="0">
                <a:solidFill>
                  <a:srgbClr val="000000"/>
                </a:solidFill>
              </a:rPr>
              <a:t>- even </a:t>
            </a:r>
            <a:r>
              <a:rPr lang="en-US" dirty="0">
                <a:solidFill>
                  <a:srgbClr val="000000"/>
                </a:solidFill>
              </a:rPr>
              <a:t>anti-</a:t>
            </a:r>
            <a:r>
              <a:rPr lang="en-US" dirty="0" smtClean="0">
                <a:solidFill>
                  <a:srgbClr val="000000"/>
                </a:solidFill>
              </a:rPr>
              <a:t>constitutional -</a:t>
            </a:r>
            <a:r>
              <a:rPr lang="en-US" dirty="0">
                <a:solidFill>
                  <a:srgbClr val="000000"/>
                </a:solidFill>
              </a:rPr>
              <a:t>- from top to </a:t>
            </a:r>
            <a:r>
              <a:rPr lang="en-US" dirty="0" smtClean="0">
                <a:solidFill>
                  <a:srgbClr val="000000"/>
                </a:solidFill>
              </a:rPr>
              <a:t>bottom.</a:t>
            </a:r>
          </a:p>
          <a:p>
            <a:pPr marL="334963" lvl="1"/>
            <a:r>
              <a:rPr lang="en-US" dirty="0" smtClean="0">
                <a:solidFill>
                  <a:schemeClr val="tx1"/>
                </a:solidFill>
              </a:rPr>
              <a:t>The </a:t>
            </a:r>
            <a:r>
              <a:rPr lang="en-US" dirty="0">
                <a:solidFill>
                  <a:schemeClr val="tx1"/>
                </a:solidFill>
              </a:rPr>
              <a:t>current monetary </a:t>
            </a:r>
            <a:r>
              <a:rPr lang="en-US" dirty="0" smtClean="0">
                <a:solidFill>
                  <a:schemeClr val="tx1"/>
                </a:solidFill>
              </a:rPr>
              <a:t>system, although unconstitutional, will be replaced with a Constitutional system within three years by:</a:t>
            </a:r>
          </a:p>
          <a:p>
            <a:pPr marL="566738" lvl="2" indent="-231775">
              <a:buFont typeface="+mj-lt"/>
              <a:buAutoNum type="arabicPeriod"/>
            </a:pPr>
            <a:r>
              <a:rPr lang="en-US" dirty="0" smtClean="0">
                <a:solidFill>
                  <a:schemeClr val="tx1"/>
                </a:solidFill>
              </a:rPr>
              <a:t>Requiring all goods and services to be priced in both the FRN and a Constitutional Commodity Unit (CCU).</a:t>
            </a:r>
          </a:p>
          <a:p>
            <a:pPr marL="566738" lvl="2" indent="-231775">
              <a:buFont typeface="+mj-lt"/>
              <a:buAutoNum type="arabicPeriod"/>
            </a:pPr>
            <a:r>
              <a:rPr lang="en-US" dirty="0" smtClean="0">
                <a:solidFill>
                  <a:schemeClr val="tx1"/>
                </a:solidFill>
              </a:rPr>
              <a:t>Requiring that (using an increasing percentage scale over time) a portion of all taxes collected are to paid in the CCU.</a:t>
            </a:r>
          </a:p>
          <a:p>
            <a:pPr marL="566738" lvl="2" indent="-231775">
              <a:buFont typeface="+mj-lt"/>
              <a:buAutoNum type="arabicPeriod"/>
            </a:pPr>
            <a:r>
              <a:rPr lang="en-US" dirty="0" smtClean="0">
                <a:solidFill>
                  <a:schemeClr val="tx1"/>
                </a:solidFill>
              </a:rPr>
              <a:t>Setting a dated certain (henceforth three years) when the FRN will no longer be a legal tender.</a:t>
            </a:r>
          </a:p>
        </p:txBody>
      </p:sp>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9833795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1264</TotalTime>
  <Words>1528</Words>
  <Application>Microsoft Macintosh PowerPoint</Application>
  <PresentationFormat>On-screen Show (4:3)</PresentationFormat>
  <Paragraphs>232</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Advantage</vt:lpstr>
      <vt:lpstr>CMRE - 2013</vt:lpstr>
      <vt:lpstr>Fiat Currency is the Constitutional Elephant  in the Room</vt:lpstr>
      <vt:lpstr>The Constitution Prohibits Bills of Credit  (Fiat-Currency)</vt:lpstr>
      <vt:lpstr>What is the problem with fiat-currencies, like the FRN?</vt:lpstr>
      <vt:lpstr>Quiet Theft!</vt:lpstr>
      <vt:lpstr>What is the effect of using unconstitutional legal tender?</vt:lpstr>
      <vt:lpstr>Quiet Theft!</vt:lpstr>
      <vt:lpstr>What are our choices?</vt:lpstr>
      <vt:lpstr>To restore constitutional currency and safely euthanize the FRN</vt:lpstr>
      <vt:lpstr>History shows us the solution!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Selgas</dc:creator>
  <cp:lastModifiedBy>Thomas Selgas</cp:lastModifiedBy>
  <cp:revision>98</cp:revision>
  <dcterms:created xsi:type="dcterms:W3CDTF">2013-04-10T13:17:11Z</dcterms:created>
  <dcterms:modified xsi:type="dcterms:W3CDTF">2013-10-24T12:03:39Z</dcterms:modified>
</cp:coreProperties>
</file>