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 id="2147483666" r:id="rId3"/>
  </p:sldMasterIdLst>
  <p:notesMasterIdLst>
    <p:notesMasterId r:id="rId16"/>
  </p:notesMasterIdLst>
  <p:handoutMasterIdLst>
    <p:handoutMasterId r:id="rId17"/>
  </p:handoutMasterIdLst>
  <p:sldIdLst>
    <p:sldId id="318" r:id="rId4"/>
    <p:sldId id="360" r:id="rId5"/>
    <p:sldId id="361" r:id="rId6"/>
    <p:sldId id="349" r:id="rId7"/>
    <p:sldId id="346" r:id="rId8"/>
    <p:sldId id="348" r:id="rId9"/>
    <p:sldId id="350" r:id="rId10"/>
    <p:sldId id="352" r:id="rId11"/>
    <p:sldId id="355" r:id="rId12"/>
    <p:sldId id="356" r:id="rId13"/>
    <p:sldId id="357" r:id="rId14"/>
    <p:sldId id="359" r:id="rId15"/>
  </p:sldIdLst>
  <p:sldSz cx="9144000" cy="6858000" type="screen4x3"/>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orient="horz" pos="4030">
          <p15:clr>
            <a:srgbClr val="A4A3A4"/>
          </p15:clr>
        </p15:guide>
        <p15:guide id="3" orient="horz" pos="1152">
          <p15:clr>
            <a:srgbClr val="A4A3A4"/>
          </p15:clr>
        </p15:guide>
        <p15:guide id="4" orient="horz" pos="1018">
          <p15:clr>
            <a:srgbClr val="A4A3A4"/>
          </p15:clr>
        </p15:guide>
        <p15:guide id="5" orient="horz" pos="3886">
          <p15:clr>
            <a:srgbClr val="A4A3A4"/>
          </p15:clr>
        </p15:guide>
        <p15:guide id="6" orient="horz" pos="2928">
          <p15:clr>
            <a:srgbClr val="A4A3A4"/>
          </p15:clr>
        </p15:guide>
        <p15:guide id="7" orient="horz" pos="3072">
          <p15:clr>
            <a:srgbClr val="A4A3A4"/>
          </p15:clr>
        </p15:guide>
        <p15:guide id="8" orient="horz" pos="407">
          <p15:clr>
            <a:srgbClr val="A4A3A4"/>
          </p15:clr>
        </p15:guide>
        <p15:guide id="9" pos="3839">
          <p15:clr>
            <a:srgbClr val="A4A3A4"/>
          </p15:clr>
        </p15:guide>
        <p15:guide id="10" pos="959">
          <p15:clr>
            <a:srgbClr val="A4A3A4"/>
          </p15:clr>
        </p15:guide>
        <p15:guide id="11" pos="7151">
          <p15:clr>
            <a:srgbClr val="A4A3A4"/>
          </p15:clr>
        </p15:guide>
        <p15:guide id="12" pos="671">
          <p15:clr>
            <a:srgbClr val="A4A3A4"/>
          </p15:clr>
        </p15:guide>
        <p15:guide id="13" pos="4991">
          <p15:clr>
            <a:srgbClr val="A4A3A4"/>
          </p15:clr>
        </p15:guide>
        <p15:guide id="14" pos="7007">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8282"/>
    <a:srgbClr val="6E90FE"/>
    <a:srgbClr val="8086FC"/>
    <a:srgbClr val="6D6DFB"/>
    <a:srgbClr val="4E78F0"/>
    <a:srgbClr val="F0932C"/>
    <a:srgbClr val="92C610"/>
    <a:srgbClr val="9FD812"/>
    <a:srgbClr val="E05F2C"/>
    <a:srgbClr val="0ABE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17" autoAdjust="0"/>
    <p:restoredTop sz="85276" autoAdjust="0"/>
  </p:normalViewPr>
  <p:slideViewPr>
    <p:cSldViewPr showGuides="1">
      <p:cViewPr varScale="1">
        <p:scale>
          <a:sx n="46" d="100"/>
          <a:sy n="46" d="100"/>
        </p:scale>
        <p:origin x="-1320" y="-112"/>
      </p:cViewPr>
      <p:guideLst>
        <p:guide orient="horz" pos="2160"/>
        <p:guide orient="horz" pos="4030"/>
        <p:guide orient="horz" pos="1152"/>
        <p:guide orient="horz" pos="1018"/>
        <p:guide orient="horz" pos="3886"/>
        <p:guide orient="horz" pos="2928"/>
        <p:guide orient="horz" pos="3072"/>
        <p:guide orient="horz" pos="407"/>
        <p:guide pos="2880"/>
        <p:guide pos="719"/>
        <p:guide pos="5365"/>
        <p:guide pos="503"/>
        <p:guide pos="3744"/>
        <p:guide pos="5257"/>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6" d="100"/>
          <a:sy n="66" d="100"/>
        </p:scale>
        <p:origin x="2850" y="96"/>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tags" Target="tags/tag1.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MBP_Lion:Users:thomasselgas:Documents:CMRE:CMRE_2014:Busting_the_Myths_of_Money.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BP_Lion:Users:thomasselgas:Documents:CMRE:CMRE_2014:Busting_the_Myths_of_Mone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areaChart>
        <c:grouping val="standard"/>
        <c:varyColors val="0"/>
        <c:ser>
          <c:idx val="1"/>
          <c:order val="0"/>
          <c:tx>
            <c:strRef>
              <c:f>Sheet1!$D$1</c:f>
              <c:strCache>
                <c:ptCount val="1"/>
                <c:pt idx="0">
                  <c:v>Inflation adj 3.2%</c:v>
                </c:pt>
              </c:strCache>
            </c:strRef>
          </c:tx>
          <c:spPr>
            <a:noFill/>
          </c:spPr>
          <c:val>
            <c:numRef>
              <c:f>Sheet1!$D$2:$D$62</c:f>
              <c:numCache>
                <c:formatCode>General</c:formatCode>
                <c:ptCount val="61"/>
                <c:pt idx="0">
                  <c:v>10.0</c:v>
                </c:pt>
                <c:pt idx="1">
                  <c:v>9.647879095129097</c:v>
                </c:pt>
                <c:pt idx="2">
                  <c:v>9.673606772716107</c:v>
                </c:pt>
                <c:pt idx="3">
                  <c:v>9.69940305744335</c:v>
                </c:pt>
                <c:pt idx="4">
                  <c:v>9.725268132263187</c:v>
                </c:pt>
                <c:pt idx="5">
                  <c:v>9.751202180615889</c:v>
                </c:pt>
                <c:pt idx="6">
                  <c:v>9.777205386430856</c:v>
                </c:pt>
                <c:pt idx="7">
                  <c:v>9.803277934128026</c:v>
                </c:pt>
                <c:pt idx="8">
                  <c:v>9.829420008619036</c:v>
                </c:pt>
                <c:pt idx="9">
                  <c:v>9.85563179530868</c:v>
                </c:pt>
                <c:pt idx="10">
                  <c:v>9.881913480096152</c:v>
                </c:pt>
                <c:pt idx="11">
                  <c:v>9.908265249376431</c:v>
                </c:pt>
                <c:pt idx="12">
                  <c:v>9.934687290041434</c:v>
                </c:pt>
                <c:pt idx="13">
                  <c:v>9.961179789481545</c:v>
                </c:pt>
                <c:pt idx="14">
                  <c:v>9.98774293558683</c:v>
                </c:pt>
                <c:pt idx="15">
                  <c:v>10.0143769167484</c:v>
                </c:pt>
                <c:pt idx="16">
                  <c:v>10.04108192185972</c:v>
                </c:pt>
                <c:pt idx="17">
                  <c:v>10.06785814031802</c:v>
                </c:pt>
                <c:pt idx="18">
                  <c:v>10.09470576202553</c:v>
                </c:pt>
                <c:pt idx="19">
                  <c:v>10.12162497739093</c:v>
                </c:pt>
                <c:pt idx="20">
                  <c:v>10.14861597733064</c:v>
                </c:pt>
                <c:pt idx="21">
                  <c:v>10.17567895327019</c:v>
                </c:pt>
                <c:pt idx="22">
                  <c:v>10.20281409714558</c:v>
                </c:pt>
                <c:pt idx="23">
                  <c:v>10.23002160140463</c:v>
                </c:pt>
                <c:pt idx="24">
                  <c:v>10.25730165900838</c:v>
                </c:pt>
                <c:pt idx="25">
                  <c:v>10.2846544634324</c:v>
                </c:pt>
                <c:pt idx="26">
                  <c:v>10.31208020866822</c:v>
                </c:pt>
                <c:pt idx="27">
                  <c:v>10.33957908922467</c:v>
                </c:pt>
                <c:pt idx="28">
                  <c:v>10.36715130012927</c:v>
                </c:pt>
                <c:pt idx="29">
                  <c:v>10.39479703692961</c:v>
                </c:pt>
                <c:pt idx="30">
                  <c:v>10.42251649569476</c:v>
                </c:pt>
                <c:pt idx="31">
                  <c:v>10.45030987301661</c:v>
                </c:pt>
                <c:pt idx="32">
                  <c:v>10.47817736601132</c:v>
                </c:pt>
                <c:pt idx="33">
                  <c:v>10.5061191723207</c:v>
                </c:pt>
                <c:pt idx="34">
                  <c:v>10.53413549011354</c:v>
                </c:pt>
                <c:pt idx="35">
                  <c:v>10.56222651808718</c:v>
                </c:pt>
                <c:pt idx="36">
                  <c:v>10.59039245546874</c:v>
                </c:pt>
                <c:pt idx="37">
                  <c:v>10.61863350201666</c:v>
                </c:pt>
                <c:pt idx="38">
                  <c:v>10.64694985802204</c:v>
                </c:pt>
                <c:pt idx="39">
                  <c:v>10.6753417243101</c:v>
                </c:pt>
                <c:pt idx="40">
                  <c:v>10.70380930224159</c:v>
                </c:pt>
                <c:pt idx="41">
                  <c:v>10.73235279371423</c:v>
                </c:pt>
                <c:pt idx="42">
                  <c:v>10.76097240116414</c:v>
                </c:pt>
                <c:pt idx="43">
                  <c:v>10.78966832756724</c:v>
                </c:pt>
                <c:pt idx="44">
                  <c:v>10.81844077644076</c:v>
                </c:pt>
                <c:pt idx="45">
                  <c:v>10.8472899518446</c:v>
                </c:pt>
                <c:pt idx="46">
                  <c:v>10.87621605838285</c:v>
                </c:pt>
                <c:pt idx="47">
                  <c:v>10.9052193012052</c:v>
                </c:pt>
                <c:pt idx="48">
                  <c:v>10.93429988600842</c:v>
                </c:pt>
                <c:pt idx="49">
                  <c:v>10.96345801903777</c:v>
                </c:pt>
                <c:pt idx="50">
                  <c:v>10.99269390708854</c:v>
                </c:pt>
                <c:pt idx="51">
                  <c:v>11.02200775750744</c:v>
                </c:pt>
                <c:pt idx="52">
                  <c:v>11.05139977819413</c:v>
                </c:pt>
                <c:pt idx="53">
                  <c:v>11.08087017760265</c:v>
                </c:pt>
                <c:pt idx="54">
                  <c:v>11.11041916474292</c:v>
                </c:pt>
                <c:pt idx="55">
                  <c:v>11.14004694918223</c:v>
                </c:pt>
                <c:pt idx="56">
                  <c:v>11.16975374104672</c:v>
                </c:pt>
                <c:pt idx="57">
                  <c:v>11.19953975102285</c:v>
                </c:pt>
                <c:pt idx="58">
                  <c:v>11.22940519035891</c:v>
                </c:pt>
                <c:pt idx="59">
                  <c:v>11.25935027086653</c:v>
                </c:pt>
                <c:pt idx="60">
                  <c:v>11.28937520492217</c:v>
                </c:pt>
              </c:numCache>
            </c:numRef>
          </c:val>
        </c:ser>
        <c:ser>
          <c:idx val="0"/>
          <c:order val="1"/>
          <c:tx>
            <c:strRef>
              <c:f>Sheet1!$C$1</c:f>
              <c:strCache>
                <c:ptCount val="1"/>
                <c:pt idx="0">
                  <c:v>cost/unit</c:v>
                </c:pt>
              </c:strCache>
            </c:strRef>
          </c:tx>
          <c:val>
            <c:numRef>
              <c:f>Sheet1!$C$2:$C$62</c:f>
              <c:numCache>
                <c:formatCode>General</c:formatCode>
                <c:ptCount val="61"/>
                <c:pt idx="0">
                  <c:v>10.0</c:v>
                </c:pt>
                <c:pt idx="1">
                  <c:v>9.622219842216518</c:v>
                </c:pt>
                <c:pt idx="2">
                  <c:v>9.258711469194505</c:v>
                </c:pt>
                <c:pt idx="3">
                  <c:v>8.908935721224118</c:v>
                </c:pt>
                <c:pt idx="4">
                  <c:v>8.572373806979437</c:v>
                </c:pt>
                <c:pt idx="5">
                  <c:v>8.248526534041471</c:v>
                </c:pt>
                <c:pt idx="6">
                  <c:v>7.93691356849033</c:v>
                </c:pt>
                <c:pt idx="7">
                  <c:v>7.637072722468518</c:v>
                </c:pt>
                <c:pt idx="8">
                  <c:v>7.348559268658703</c:v>
                </c:pt>
                <c:pt idx="9">
                  <c:v>7.070945280659197</c:v>
                </c:pt>
                <c:pt idx="10">
                  <c:v>6.803818998278619</c:v>
                </c:pt>
                <c:pt idx="11">
                  <c:v>6.546784216808626</c:v>
                </c:pt>
                <c:pt idx="12">
                  <c:v>6.29945969936859</c:v>
                </c:pt>
                <c:pt idx="13">
                  <c:v>6.061478611450775</c:v>
                </c:pt>
                <c:pt idx="14">
                  <c:v>5.832487976827261</c:v>
                </c:pt>
                <c:pt idx="15">
                  <c:v>5.612148154011665</c:v>
                </c:pt>
                <c:pt idx="16">
                  <c:v>5.400132332498986</c:v>
                </c:pt>
                <c:pt idx="17">
                  <c:v>5.196126048036668</c:v>
                </c:pt>
                <c:pt idx="18">
                  <c:v>4.999826716207657</c:v>
                </c:pt>
                <c:pt idx="19">
                  <c:v>4.810943183633758</c:v>
                </c:pt>
                <c:pt idx="20">
                  <c:v>4.629195296133699</c:v>
                </c:pt>
                <c:pt idx="21">
                  <c:v>4.454313483195313</c:v>
                </c:pt>
                <c:pt idx="22">
                  <c:v>4.286038358145445</c:v>
                </c:pt>
                <c:pt idx="23">
                  <c:v>4.124120333424829</c:v>
                </c:pt>
                <c:pt idx="24">
                  <c:v>3.9683192503969</c:v>
                </c:pt>
                <c:pt idx="25">
                  <c:v>3.818404023141877</c:v>
                </c:pt>
                <c:pt idx="26">
                  <c:v>3.674152295707522</c:v>
                </c:pt>
                <c:pt idx="27">
                  <c:v>3.53535011230823</c:v>
                </c:pt>
                <c:pt idx="28">
                  <c:v>3.401791599983465</c:v>
                </c:pt>
                <c:pt idx="29">
                  <c:v>3.273278663244638</c:v>
                </c:pt>
                <c:pt idx="30">
                  <c:v>3.149620690257652</c:v>
                </c:pt>
                <c:pt idx="31">
                  <c:v>3.030634270125288</c:v>
                </c:pt>
                <c:pt idx="32">
                  <c:v>2.916142920850085</c:v>
                </c:pt>
                <c:pt idx="33">
                  <c:v>2.8059768275743</c:v>
                </c:pt>
                <c:pt idx="34">
                  <c:v>2.699972590708519</c:v>
                </c:pt>
                <c:pt idx="35">
                  <c:v>2.597972983575624</c:v>
                </c:pt>
                <c:pt idx="36">
                  <c:v>2.499826719210383</c:v>
                </c:pt>
                <c:pt idx="37">
                  <c:v>2.405388225968918</c:v>
                </c:pt>
                <c:pt idx="38">
                  <c:v>2.314517431615211</c:v>
                </c:pt>
                <c:pt idx="39">
                  <c:v>2.22707955556439</c:v>
                </c:pt>
                <c:pt idx="40">
                  <c:v>2.142944908974643</c:v>
                </c:pt>
                <c:pt idx="41">
                  <c:v>2.061988702391268</c:v>
                </c:pt>
                <c:pt idx="42">
                  <c:v>1.984090860657556</c:v>
                </c:pt>
                <c:pt idx="43">
                  <c:v>1.909135844817958</c:v>
                </c:pt>
                <c:pt idx="44">
                  <c:v>1.837012480749416</c:v>
                </c:pt>
                <c:pt idx="45">
                  <c:v>1.767613794266642</c:v>
                </c:pt>
                <c:pt idx="46">
                  <c:v>1.700836852456812</c:v>
                </c:pt>
                <c:pt idx="47">
                  <c:v>1.636582611008302</c:v>
                </c:pt>
                <c:pt idx="48">
                  <c:v>1.574755767307061</c:v>
                </c:pt>
                <c:pt idx="49">
                  <c:v>1.515264619082689</c:v>
                </c:pt>
                <c:pt idx="50">
                  <c:v>1.458020928394612</c:v>
                </c:pt>
                <c:pt idx="51">
                  <c:v>1.402939790756559</c:v>
                </c:pt>
                <c:pt idx="52">
                  <c:v>1.349939509205285</c:v>
                </c:pt>
                <c:pt idx="53">
                  <c:v>1.298941473126713</c:v>
                </c:pt>
                <c:pt idx="54">
                  <c:v>1.249870041659781</c:v>
                </c:pt>
                <c:pt idx="55">
                  <c:v>1.202652431505073</c:v>
                </c:pt>
                <c:pt idx="56">
                  <c:v>1.157218608971806</c:v>
                </c:pt>
                <c:pt idx="57">
                  <c:v>1.113501186103071</c:v>
                </c:pt>
                <c:pt idx="58">
                  <c:v>1.07143532072526</c:v>
                </c:pt>
                <c:pt idx="59">
                  <c:v>1.030958620273422</c:v>
                </c:pt>
                <c:pt idx="60">
                  <c:v>0.992011049249909</c:v>
                </c:pt>
              </c:numCache>
            </c:numRef>
          </c:val>
        </c:ser>
        <c:dLbls>
          <c:showLegendKey val="0"/>
          <c:showVal val="0"/>
          <c:showCatName val="0"/>
          <c:showSerName val="0"/>
          <c:showPercent val="0"/>
          <c:showBubbleSize val="0"/>
        </c:dLbls>
        <c:axId val="-2115589320"/>
        <c:axId val="-2115586344"/>
      </c:areaChart>
      <c:catAx>
        <c:axId val="-2115589320"/>
        <c:scaling>
          <c:orientation val="minMax"/>
        </c:scaling>
        <c:delete val="0"/>
        <c:axPos val="b"/>
        <c:majorTickMark val="out"/>
        <c:minorTickMark val="none"/>
        <c:tickLblPos val="nextTo"/>
        <c:crossAx val="-2115586344"/>
        <c:crosses val="autoZero"/>
        <c:auto val="1"/>
        <c:lblAlgn val="ctr"/>
        <c:lblOffset val="100"/>
        <c:noMultiLvlLbl val="0"/>
      </c:catAx>
      <c:valAx>
        <c:axId val="-2115586344"/>
        <c:scaling>
          <c:orientation val="minMax"/>
        </c:scaling>
        <c:delete val="0"/>
        <c:axPos val="l"/>
        <c:majorGridlines/>
        <c:numFmt formatCode="General" sourceLinked="1"/>
        <c:majorTickMark val="out"/>
        <c:minorTickMark val="none"/>
        <c:tickLblPos val="nextTo"/>
        <c:crossAx val="-2115589320"/>
        <c:crosses val="autoZero"/>
        <c:crossBetween val="midCat"/>
      </c:valAx>
    </c:plotArea>
    <c:legend>
      <c:legendPos val="r"/>
      <c:layout/>
      <c:overlay val="0"/>
    </c:legend>
    <c:plotVisOnly val="1"/>
    <c:dispBlanksAs val="zero"/>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areaChart>
        <c:grouping val="standard"/>
        <c:varyColors val="0"/>
        <c:ser>
          <c:idx val="1"/>
          <c:order val="0"/>
          <c:tx>
            <c:strRef>
              <c:f>Sheet1!$D$1</c:f>
              <c:strCache>
                <c:ptCount val="1"/>
                <c:pt idx="0">
                  <c:v>Inflation adj 3.2%</c:v>
                </c:pt>
              </c:strCache>
            </c:strRef>
          </c:tx>
          <c:val>
            <c:numRef>
              <c:f>Sheet1!$D$2:$D$62</c:f>
              <c:numCache>
                <c:formatCode>General</c:formatCode>
                <c:ptCount val="61"/>
                <c:pt idx="0">
                  <c:v>10.0</c:v>
                </c:pt>
                <c:pt idx="1">
                  <c:v>9.647879095129097</c:v>
                </c:pt>
                <c:pt idx="2">
                  <c:v>9.673606772716107</c:v>
                </c:pt>
                <c:pt idx="3">
                  <c:v>9.69940305744335</c:v>
                </c:pt>
                <c:pt idx="4">
                  <c:v>9.725268132263187</c:v>
                </c:pt>
                <c:pt idx="5">
                  <c:v>9.751202180615889</c:v>
                </c:pt>
                <c:pt idx="6">
                  <c:v>9.777205386430856</c:v>
                </c:pt>
                <c:pt idx="7">
                  <c:v>9.803277934128026</c:v>
                </c:pt>
                <c:pt idx="8">
                  <c:v>9.829420008619036</c:v>
                </c:pt>
                <c:pt idx="9">
                  <c:v>9.85563179530868</c:v>
                </c:pt>
                <c:pt idx="10">
                  <c:v>9.881913480096152</c:v>
                </c:pt>
                <c:pt idx="11">
                  <c:v>9.908265249376431</c:v>
                </c:pt>
                <c:pt idx="12">
                  <c:v>9.934687290041434</c:v>
                </c:pt>
                <c:pt idx="13">
                  <c:v>9.961179789481545</c:v>
                </c:pt>
                <c:pt idx="14">
                  <c:v>9.98774293558683</c:v>
                </c:pt>
                <c:pt idx="15">
                  <c:v>10.0143769167484</c:v>
                </c:pt>
                <c:pt idx="16">
                  <c:v>10.04108192185972</c:v>
                </c:pt>
                <c:pt idx="17">
                  <c:v>10.06785814031802</c:v>
                </c:pt>
                <c:pt idx="18">
                  <c:v>10.09470576202553</c:v>
                </c:pt>
                <c:pt idx="19">
                  <c:v>10.12162497739093</c:v>
                </c:pt>
                <c:pt idx="20">
                  <c:v>10.14861597733064</c:v>
                </c:pt>
                <c:pt idx="21">
                  <c:v>10.17567895327019</c:v>
                </c:pt>
                <c:pt idx="22">
                  <c:v>10.20281409714558</c:v>
                </c:pt>
                <c:pt idx="23">
                  <c:v>10.23002160140463</c:v>
                </c:pt>
                <c:pt idx="24">
                  <c:v>10.25730165900838</c:v>
                </c:pt>
                <c:pt idx="25">
                  <c:v>10.2846544634324</c:v>
                </c:pt>
                <c:pt idx="26">
                  <c:v>10.31208020866822</c:v>
                </c:pt>
                <c:pt idx="27">
                  <c:v>10.33957908922467</c:v>
                </c:pt>
                <c:pt idx="28">
                  <c:v>10.36715130012927</c:v>
                </c:pt>
                <c:pt idx="29">
                  <c:v>10.39479703692961</c:v>
                </c:pt>
                <c:pt idx="30">
                  <c:v>10.42251649569476</c:v>
                </c:pt>
                <c:pt idx="31">
                  <c:v>10.45030987301661</c:v>
                </c:pt>
                <c:pt idx="32">
                  <c:v>10.47817736601132</c:v>
                </c:pt>
                <c:pt idx="33">
                  <c:v>10.5061191723207</c:v>
                </c:pt>
                <c:pt idx="34">
                  <c:v>10.53413549011354</c:v>
                </c:pt>
                <c:pt idx="35">
                  <c:v>10.56222651808718</c:v>
                </c:pt>
                <c:pt idx="36">
                  <c:v>10.59039245546874</c:v>
                </c:pt>
                <c:pt idx="37">
                  <c:v>10.61863350201666</c:v>
                </c:pt>
                <c:pt idx="38">
                  <c:v>10.64694985802204</c:v>
                </c:pt>
                <c:pt idx="39">
                  <c:v>10.6753417243101</c:v>
                </c:pt>
                <c:pt idx="40">
                  <c:v>10.70380930224159</c:v>
                </c:pt>
                <c:pt idx="41">
                  <c:v>10.73235279371423</c:v>
                </c:pt>
                <c:pt idx="42">
                  <c:v>10.76097240116414</c:v>
                </c:pt>
                <c:pt idx="43">
                  <c:v>10.78966832756724</c:v>
                </c:pt>
                <c:pt idx="44">
                  <c:v>10.81844077644076</c:v>
                </c:pt>
                <c:pt idx="45">
                  <c:v>10.8472899518446</c:v>
                </c:pt>
                <c:pt idx="46">
                  <c:v>10.87621605838285</c:v>
                </c:pt>
                <c:pt idx="47">
                  <c:v>10.9052193012052</c:v>
                </c:pt>
                <c:pt idx="48">
                  <c:v>10.93429988600842</c:v>
                </c:pt>
                <c:pt idx="49">
                  <c:v>10.96345801903777</c:v>
                </c:pt>
                <c:pt idx="50">
                  <c:v>10.99269390708854</c:v>
                </c:pt>
                <c:pt idx="51">
                  <c:v>11.02200775750744</c:v>
                </c:pt>
                <c:pt idx="52">
                  <c:v>11.05139977819413</c:v>
                </c:pt>
                <c:pt idx="53">
                  <c:v>11.08087017760265</c:v>
                </c:pt>
                <c:pt idx="54">
                  <c:v>11.11041916474292</c:v>
                </c:pt>
                <c:pt idx="55">
                  <c:v>11.14004694918223</c:v>
                </c:pt>
                <c:pt idx="56">
                  <c:v>11.16975374104672</c:v>
                </c:pt>
                <c:pt idx="57">
                  <c:v>11.19953975102285</c:v>
                </c:pt>
                <c:pt idx="58">
                  <c:v>11.22940519035891</c:v>
                </c:pt>
                <c:pt idx="59">
                  <c:v>11.25935027086653</c:v>
                </c:pt>
                <c:pt idx="60">
                  <c:v>11.28937520492217</c:v>
                </c:pt>
              </c:numCache>
            </c:numRef>
          </c:val>
        </c:ser>
        <c:ser>
          <c:idx val="0"/>
          <c:order val="1"/>
          <c:tx>
            <c:strRef>
              <c:f>Sheet1!$C$1</c:f>
              <c:strCache>
                <c:ptCount val="1"/>
                <c:pt idx="0">
                  <c:v>cost/unit</c:v>
                </c:pt>
              </c:strCache>
            </c:strRef>
          </c:tx>
          <c:val>
            <c:numRef>
              <c:f>Sheet1!$C$2:$C$62</c:f>
              <c:numCache>
                <c:formatCode>General</c:formatCode>
                <c:ptCount val="61"/>
                <c:pt idx="0">
                  <c:v>10.0</c:v>
                </c:pt>
                <c:pt idx="1">
                  <c:v>9.622219842216518</c:v>
                </c:pt>
                <c:pt idx="2">
                  <c:v>9.258711469194505</c:v>
                </c:pt>
                <c:pt idx="3">
                  <c:v>8.908935721224118</c:v>
                </c:pt>
                <c:pt idx="4">
                  <c:v>8.572373806979437</c:v>
                </c:pt>
                <c:pt idx="5">
                  <c:v>8.248526534041471</c:v>
                </c:pt>
                <c:pt idx="6">
                  <c:v>7.93691356849033</c:v>
                </c:pt>
                <c:pt idx="7">
                  <c:v>7.637072722468518</c:v>
                </c:pt>
                <c:pt idx="8">
                  <c:v>7.348559268658703</c:v>
                </c:pt>
                <c:pt idx="9">
                  <c:v>7.070945280659197</c:v>
                </c:pt>
                <c:pt idx="10">
                  <c:v>6.803818998278619</c:v>
                </c:pt>
                <c:pt idx="11">
                  <c:v>6.546784216808626</c:v>
                </c:pt>
                <c:pt idx="12">
                  <c:v>6.29945969936859</c:v>
                </c:pt>
                <c:pt idx="13">
                  <c:v>6.061478611450775</c:v>
                </c:pt>
                <c:pt idx="14">
                  <c:v>5.832487976827261</c:v>
                </c:pt>
                <c:pt idx="15">
                  <c:v>5.612148154011665</c:v>
                </c:pt>
                <c:pt idx="16">
                  <c:v>5.400132332498986</c:v>
                </c:pt>
                <c:pt idx="17">
                  <c:v>5.196126048036668</c:v>
                </c:pt>
                <c:pt idx="18">
                  <c:v>4.999826716207657</c:v>
                </c:pt>
                <c:pt idx="19">
                  <c:v>4.810943183633758</c:v>
                </c:pt>
                <c:pt idx="20">
                  <c:v>4.629195296133699</c:v>
                </c:pt>
                <c:pt idx="21">
                  <c:v>4.454313483195313</c:v>
                </c:pt>
                <c:pt idx="22">
                  <c:v>4.286038358145445</c:v>
                </c:pt>
                <c:pt idx="23">
                  <c:v>4.124120333424829</c:v>
                </c:pt>
                <c:pt idx="24">
                  <c:v>3.9683192503969</c:v>
                </c:pt>
                <c:pt idx="25">
                  <c:v>3.818404023141877</c:v>
                </c:pt>
                <c:pt idx="26">
                  <c:v>3.674152295707522</c:v>
                </c:pt>
                <c:pt idx="27">
                  <c:v>3.53535011230823</c:v>
                </c:pt>
                <c:pt idx="28">
                  <c:v>3.401791599983465</c:v>
                </c:pt>
                <c:pt idx="29">
                  <c:v>3.273278663244638</c:v>
                </c:pt>
                <c:pt idx="30">
                  <c:v>3.149620690257652</c:v>
                </c:pt>
                <c:pt idx="31">
                  <c:v>3.030634270125288</c:v>
                </c:pt>
                <c:pt idx="32">
                  <c:v>2.916142920850085</c:v>
                </c:pt>
                <c:pt idx="33">
                  <c:v>2.8059768275743</c:v>
                </c:pt>
                <c:pt idx="34">
                  <c:v>2.699972590708519</c:v>
                </c:pt>
                <c:pt idx="35">
                  <c:v>2.597972983575624</c:v>
                </c:pt>
                <c:pt idx="36">
                  <c:v>2.499826719210383</c:v>
                </c:pt>
                <c:pt idx="37">
                  <c:v>2.405388225968918</c:v>
                </c:pt>
                <c:pt idx="38">
                  <c:v>2.314517431615211</c:v>
                </c:pt>
                <c:pt idx="39">
                  <c:v>2.22707955556439</c:v>
                </c:pt>
                <c:pt idx="40">
                  <c:v>2.142944908974643</c:v>
                </c:pt>
                <c:pt idx="41">
                  <c:v>2.061988702391268</c:v>
                </c:pt>
                <c:pt idx="42">
                  <c:v>1.984090860657556</c:v>
                </c:pt>
                <c:pt idx="43">
                  <c:v>1.909135844817958</c:v>
                </c:pt>
                <c:pt idx="44">
                  <c:v>1.837012480749416</c:v>
                </c:pt>
                <c:pt idx="45">
                  <c:v>1.767613794266642</c:v>
                </c:pt>
                <c:pt idx="46">
                  <c:v>1.700836852456812</c:v>
                </c:pt>
                <c:pt idx="47">
                  <c:v>1.636582611008302</c:v>
                </c:pt>
                <c:pt idx="48">
                  <c:v>1.574755767307061</c:v>
                </c:pt>
                <c:pt idx="49">
                  <c:v>1.515264619082689</c:v>
                </c:pt>
                <c:pt idx="50">
                  <c:v>1.458020928394612</c:v>
                </c:pt>
                <c:pt idx="51">
                  <c:v>1.402939790756559</c:v>
                </c:pt>
                <c:pt idx="52">
                  <c:v>1.349939509205285</c:v>
                </c:pt>
                <c:pt idx="53">
                  <c:v>1.298941473126713</c:v>
                </c:pt>
                <c:pt idx="54">
                  <c:v>1.249870041659781</c:v>
                </c:pt>
                <c:pt idx="55">
                  <c:v>1.202652431505073</c:v>
                </c:pt>
                <c:pt idx="56">
                  <c:v>1.157218608971806</c:v>
                </c:pt>
                <c:pt idx="57">
                  <c:v>1.113501186103071</c:v>
                </c:pt>
                <c:pt idx="58">
                  <c:v>1.07143532072526</c:v>
                </c:pt>
                <c:pt idx="59">
                  <c:v>1.030958620273422</c:v>
                </c:pt>
                <c:pt idx="60">
                  <c:v>0.992011049249909</c:v>
                </c:pt>
              </c:numCache>
            </c:numRef>
          </c:val>
        </c:ser>
        <c:dLbls>
          <c:showLegendKey val="0"/>
          <c:showVal val="0"/>
          <c:showCatName val="0"/>
          <c:showSerName val="0"/>
          <c:showPercent val="0"/>
          <c:showBubbleSize val="0"/>
        </c:dLbls>
        <c:axId val="2104370488"/>
        <c:axId val="2062270424"/>
      </c:areaChart>
      <c:catAx>
        <c:axId val="2104370488"/>
        <c:scaling>
          <c:orientation val="minMax"/>
        </c:scaling>
        <c:delete val="0"/>
        <c:axPos val="b"/>
        <c:majorTickMark val="out"/>
        <c:minorTickMark val="none"/>
        <c:tickLblPos val="nextTo"/>
        <c:crossAx val="2062270424"/>
        <c:crosses val="autoZero"/>
        <c:auto val="1"/>
        <c:lblAlgn val="ctr"/>
        <c:lblOffset val="100"/>
        <c:noMultiLvlLbl val="0"/>
      </c:catAx>
      <c:valAx>
        <c:axId val="2062270424"/>
        <c:scaling>
          <c:orientation val="minMax"/>
        </c:scaling>
        <c:delete val="0"/>
        <c:axPos val="l"/>
        <c:majorGridlines/>
        <c:numFmt formatCode="General" sourceLinked="1"/>
        <c:majorTickMark val="out"/>
        <c:minorTickMark val="none"/>
        <c:tickLblPos val="nextTo"/>
        <c:crossAx val="2104370488"/>
        <c:crosses val="autoZero"/>
        <c:crossBetween val="midCat"/>
      </c:valAx>
    </c:plotArea>
    <c:legend>
      <c:legendPos val="r"/>
      <c:layout/>
      <c:overlay val="0"/>
    </c:legend>
    <c:plotVisOnly val="1"/>
    <c:dispBlanksAs val="zero"/>
    <c:showDLblsOverMax val="0"/>
  </c:chart>
  <c:spPr>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69AFDC-7658-4951-B0FF-52DFF2A93C0A}" type="datetimeFigureOut">
              <a:rPr lang="en-US" smtClean="0"/>
              <a:t>5/22/14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8ED99B-9732-49FC-9C16-B56FEB1B1092}" type="slidenum">
              <a:rPr lang="en-US" smtClean="0"/>
              <a:t>‹#›</a:t>
            </a:fld>
            <a:endParaRPr lang="en-US"/>
          </a:p>
        </p:txBody>
      </p:sp>
    </p:spTree>
    <p:extLst>
      <p:ext uri="{BB962C8B-B14F-4D97-AF65-F5344CB8AC3E}">
        <p14:creationId xmlns:p14="http://schemas.microsoft.com/office/powerpoint/2010/main" val="131466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smtClean="0"/>
              <a:t>5/22/14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lang="en-US" smtClean="0"/>
              <a:t>‹#›</a:t>
            </a:fld>
            <a:endParaRPr lang="en-US"/>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Think about it</a:t>
            </a:r>
            <a:r>
              <a:rPr lang="en-US" dirty="0" smtClean="0"/>
              <a:t>: Can Congress declare a year to be ten revolutions of the earth around the sun’s axis (e.g. ~3,650 days per year) or declare a mile to be the circumference of the earth at the equator?</a:t>
            </a:r>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2</a:t>
            </a:fld>
            <a:endParaRPr lang="en-US"/>
          </a:p>
        </p:txBody>
      </p:sp>
    </p:spTree>
    <p:extLst>
      <p:ext uri="{BB962C8B-B14F-4D97-AF65-F5344CB8AC3E}">
        <p14:creationId xmlns:p14="http://schemas.microsoft.com/office/powerpoint/2010/main" val="182588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r>
              <a:rPr lang="en-US">
                <a:latin typeface="Arial" charset="0"/>
                <a:ea typeface="ＭＳ Ｐゴシック" charset="-128"/>
                <a:cs typeface="ＭＳ Ｐゴシック" charset="-128"/>
              </a:rPr>
              <a:t>This legislative body should give serious consideration to passing legislation that would require all financial transactions within 36 month from the date of enactment to be made in constitutional lawful money of the United States (American Eagle coins) or in sound monetary units of silver, gold, gold and silver coin, or electronic gold currency.</a:t>
            </a:r>
          </a:p>
          <a:p>
            <a:r>
              <a:rPr lang="en-US">
                <a:latin typeface="Arial" charset="0"/>
                <a:ea typeface="ＭＳ Ｐゴシック" charset="-128"/>
                <a:cs typeface="ＭＳ Ｐゴシック" charset="-128"/>
              </a:rPr>
              <a:t>Further, for the period between the 90</a:t>
            </a:r>
            <a:r>
              <a:rPr lang="en-US" baseline="30000">
                <a:latin typeface="Arial" charset="0"/>
                <a:ea typeface="ＭＳ Ｐゴシック" charset="-128"/>
                <a:cs typeface="ＭＳ Ｐゴシック" charset="-128"/>
              </a:rPr>
              <a:t>th</a:t>
            </a:r>
            <a:r>
              <a:rPr lang="en-US">
                <a:latin typeface="Arial" charset="0"/>
                <a:ea typeface="ＭＳ Ｐゴシック" charset="-128"/>
                <a:cs typeface="ＭＳ Ｐゴシック" charset="-128"/>
              </a:rPr>
              <a:t> day after enactment to the end of the 36</a:t>
            </a:r>
            <a:r>
              <a:rPr lang="en-US" baseline="30000">
                <a:latin typeface="Arial" charset="0"/>
                <a:ea typeface="ＭＳ Ｐゴシック" charset="-128"/>
                <a:cs typeface="ＭＳ Ｐゴシック" charset="-128"/>
              </a:rPr>
              <a:t>th</a:t>
            </a:r>
            <a:r>
              <a:rPr lang="en-US">
                <a:latin typeface="Arial" charset="0"/>
                <a:ea typeface="ＭＳ Ｐゴシック" charset="-128"/>
                <a:cs typeface="ＭＳ Ｐゴシック" charset="-128"/>
              </a:rPr>
              <a:t> month all financial transactions shall be indicated in both Federal Reserve Note units as well as the chosen sound money unit.</a:t>
            </a:r>
          </a:p>
          <a:p>
            <a:r>
              <a:rPr lang="en-US">
                <a:latin typeface="Arial" charset="0"/>
                <a:ea typeface="ＭＳ Ｐゴシック" charset="-128"/>
                <a:cs typeface="ＭＳ Ｐゴシック" charset="-128"/>
              </a:rPr>
              <a:t>Furthermore all financial transactions between the state and other persons involving certain taxes, fees, and charges on cigarettes and tobacco products be conducted in the chosen sound money unit; requiring the state treasurer to adopt rules for the administration of payment by and receipt by the state and political subdivisions in gold, gold and silver coin, or electronic gold currency.</a:t>
            </a:r>
          </a:p>
          <a:p>
            <a:endParaRPr lang="en-US">
              <a:latin typeface="Arial" charset="0"/>
              <a:ea typeface="ＭＳ Ｐゴシック" charset="-128"/>
              <a:cs typeface="ＭＳ Ｐゴシック" charset="-128"/>
            </a:endParaRPr>
          </a:p>
          <a:p>
            <a:r>
              <a:rPr lang="en-US" b="1">
                <a:latin typeface="Arial" charset="0"/>
                <a:ea typeface="ＭＳ Ｐゴシック" charset="-128"/>
                <a:cs typeface="ＭＳ Ｐゴシック" charset="-128"/>
              </a:rPr>
              <a:t>This can be done and done successfully!  </a:t>
            </a:r>
            <a:r>
              <a:rPr lang="en-US">
                <a:latin typeface="Arial" charset="0"/>
                <a:ea typeface="ＭＳ Ｐゴシック" charset="-128"/>
                <a:cs typeface="ＭＳ Ｐゴシック" charset="-128"/>
              </a:rPr>
              <a:t>Look at Europe; it went from 16 independent currencies to one currency in 36 months by implementing a dual pricing system to facilitate a smooth transition to the new monetary unit over a 36 month period.</a:t>
            </a:r>
          </a:p>
        </p:txBody>
      </p:sp>
      <p:sp>
        <p:nvSpPr>
          <p:cNvPr id="92164" name="Slide Number Placeholder 3"/>
          <p:cNvSpPr>
            <a:spLocks noGrp="1"/>
          </p:cNvSpPr>
          <p:nvPr>
            <p:ph type="sldNum" sz="quarter" idx="5"/>
          </p:nvPr>
        </p:nvSpPr>
        <p:spPr>
          <a:noFill/>
        </p:spPr>
        <p:txBody>
          <a:bodyPr/>
          <a:lstStyle/>
          <a:p>
            <a:fld id="{B97A7696-5B2C-2945-A474-94620350FA1C}" type="slidenum">
              <a:rPr lang="en-US"/>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B8778CF4-1507-264E-A6C7-890543524BAE}" type="slidenum">
              <a:rPr lang="en-US"/>
              <a:pPr/>
              <a:t>3</a:t>
            </a:fld>
            <a:endParaRPr lang="en-US"/>
          </a:p>
        </p:txBody>
      </p:sp>
      <p:sp>
        <p:nvSpPr>
          <p:cNvPr id="24579" name="Rectangle 2"/>
          <p:cNvSpPr>
            <a:spLocks noGrp="1" noRot="1" noChangeAspect="1" noChangeArrowheads="1" noTextEdit="1"/>
          </p:cNvSpPr>
          <p:nvPr>
            <p:ph type="sldImg"/>
          </p:nvPr>
        </p:nvSpPr>
        <p:spPr>
          <a:xfrm>
            <a:off x="1143000" y="685800"/>
            <a:ext cx="4572000" cy="3429000"/>
          </a:xfrm>
          <a:ln/>
        </p:spPr>
      </p:sp>
      <p:sp>
        <p:nvSpPr>
          <p:cNvPr id="24580" name="Rectangle 3"/>
          <p:cNvSpPr>
            <a:spLocks noGrp="1" noChangeArrowheads="1"/>
          </p:cNvSpPr>
          <p:nvPr>
            <p:ph type="body" idx="1"/>
          </p:nvPr>
        </p:nvSpPr>
        <p:spPr>
          <a:noFill/>
          <a:ln/>
        </p:spPr>
        <p:txBody>
          <a:bodyPr/>
          <a:lstStyle/>
          <a:p>
            <a:pPr>
              <a:spcBef>
                <a:spcPct val="0"/>
              </a:spcBef>
              <a:spcAft>
                <a:spcPts val="1135"/>
              </a:spcAft>
            </a:pPr>
            <a:r>
              <a:rPr lang="en-US">
                <a:latin typeface="Arial" charset="0"/>
                <a:ea typeface="ＭＳ Ｐゴシック" charset="-128"/>
                <a:cs typeface="ＭＳ Ｐゴシック" charset="-128"/>
              </a:rPr>
              <a:t>The word Dollar is in fact a standard unit of measurement of money; it is analogous to an “hour” for time, an “ounce” for weight, and an “inch” for length.</a:t>
            </a:r>
          </a:p>
          <a:p>
            <a:pPr>
              <a:spcBef>
                <a:spcPct val="0"/>
              </a:spcBef>
              <a:spcAft>
                <a:spcPts val="1135"/>
              </a:spcAft>
            </a:pPr>
            <a:r>
              <a:rPr lang="en-US">
                <a:latin typeface="Arial" charset="0"/>
                <a:ea typeface="ＭＳ Ｐゴシック" charset="-128"/>
                <a:cs typeface="ＭＳ Ｐゴシック" charset="-128"/>
              </a:rPr>
              <a:t>The Dollar is our Country’s standard unit of measurement for money.</a:t>
            </a:r>
          </a:p>
          <a:p>
            <a:pPr>
              <a:spcBef>
                <a:spcPct val="0"/>
              </a:spcBef>
              <a:spcAft>
                <a:spcPts val="1135"/>
              </a:spcAft>
              <a:buFontTx/>
              <a:buChar char="•"/>
            </a:pPr>
            <a:r>
              <a:rPr lang="en-US">
                <a:latin typeface="Arial" charset="0"/>
                <a:ea typeface="ＭＳ Ｐゴシック" charset="-128"/>
                <a:cs typeface="ＭＳ Ｐゴシック" charset="-128"/>
              </a:rPr>
              <a:t>How do you feel when you go to a gas station and pump “15 gallons of gas” into your 12 gallon tank?  </a:t>
            </a:r>
          </a:p>
          <a:p>
            <a:pPr>
              <a:spcBef>
                <a:spcPct val="0"/>
              </a:spcBef>
              <a:spcAft>
                <a:spcPts val="1135"/>
              </a:spcAft>
              <a:buFontTx/>
              <a:buChar char="•"/>
            </a:pPr>
            <a:r>
              <a:rPr lang="en-US">
                <a:latin typeface="Arial" charset="0"/>
                <a:ea typeface="ＭＳ Ｐゴシック" charset="-128"/>
                <a:cs typeface="ＭＳ Ｐゴシック" charset="-128"/>
              </a:rPr>
              <a:t>Or you went to the lumber yard and purchased an eight foot piece of lumber, and when you got home you discovered that it was actually only 7 ½ feet long?</a:t>
            </a:r>
          </a:p>
          <a:p>
            <a:pPr>
              <a:spcBef>
                <a:spcPct val="0"/>
              </a:spcBef>
              <a:spcAft>
                <a:spcPts val="1135"/>
              </a:spcAft>
              <a:buFontTx/>
              <a:buChar char="•"/>
            </a:pPr>
            <a:r>
              <a:rPr lang="en-US">
                <a:latin typeface="Arial" charset="0"/>
                <a:ea typeface="ＭＳ Ｐゴシック" charset="-128"/>
                <a:cs typeface="ＭＳ Ｐゴシック" charset="-128"/>
              </a:rPr>
              <a:t>How would you feel if you went to the grocery store and purchased what you believed were 2 lbs. of bananas, but when you got home you found out that you actually only purchased 1 ¾ of a pound of bananas?</a:t>
            </a:r>
          </a:p>
          <a:p>
            <a:pPr>
              <a:spcBef>
                <a:spcPct val="0"/>
              </a:spcBef>
              <a:spcAft>
                <a:spcPts val="1135"/>
              </a:spcAft>
            </a:pPr>
            <a:r>
              <a:rPr lang="en-US">
                <a:latin typeface="Arial" charset="0"/>
                <a:ea typeface="ＭＳ Ｐゴシック" charset="-128"/>
                <a:cs typeface="ＭＳ Ｐゴシック" charset="-128"/>
              </a:rPr>
              <a:t>I bet you would feel ripped off.</a:t>
            </a:r>
          </a:p>
          <a:p>
            <a:pPr>
              <a:spcBef>
                <a:spcPct val="0"/>
              </a:spcBef>
              <a:spcAft>
                <a:spcPts val="1135"/>
              </a:spcAft>
              <a:buFontTx/>
              <a:buChar char="•"/>
            </a:pPr>
            <a:r>
              <a:rPr lang="en-US">
                <a:latin typeface="Arial" charset="0"/>
                <a:ea typeface="ＭＳ Ｐゴシック" charset="-128"/>
                <a:cs typeface="ＭＳ Ｐゴシック" charset="-128"/>
              </a:rPr>
              <a:t>Now what if I told you that the green Federal Reserve Notes that you have in your pocket, which purports to be of some “dollar” value, are currently worth less than 1/20 the constitutionally guaranteed value in lawful money.  I bet you would be really ticked off. </a:t>
            </a:r>
          </a:p>
          <a:p>
            <a:pPr>
              <a:spcBef>
                <a:spcPct val="0"/>
              </a:spcBef>
              <a:spcAft>
                <a:spcPts val="1135"/>
              </a:spcAft>
            </a:pPr>
            <a:r>
              <a:rPr lang="en-US">
                <a:latin typeface="Arial" charset="0"/>
                <a:ea typeface="ＭＳ Ｐゴシック" charset="-128"/>
                <a:cs typeface="ＭＳ Ｐゴシック" charset="-128"/>
              </a:rPr>
              <a:t>Well folks, be prepared to be very ticked off.</a:t>
            </a:r>
          </a:p>
          <a:p>
            <a:pPr>
              <a:spcBef>
                <a:spcPct val="0"/>
              </a:spcBef>
              <a:spcAft>
                <a:spcPts val="1135"/>
              </a:spcAft>
            </a:pPr>
            <a:endParaRPr lang="en-US">
              <a:latin typeface="Arial" charset="0"/>
              <a:ea typeface="ＭＳ Ｐゴシック" charset="-128"/>
              <a:cs typeface="ＭＳ Ｐゴシック" charset="-128"/>
            </a:endParaRPr>
          </a:p>
          <a:p>
            <a:pPr eaLnBrk="1" hangingPunct="1"/>
            <a:endParaRPr lang="en-US" sz="900">
              <a:latin typeface="Arial" charset="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3F0FAD96-D93C-6141-8729-C7A9E375D6B9}" type="slidenum">
              <a:rPr lang="en-US"/>
              <a:pPr/>
              <a:t>5</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sz="1300" dirty="0">
                <a:latin typeface="Arial" charset="0"/>
                <a:ea typeface="ＭＳ Ｐゴシック" charset="-128"/>
                <a:cs typeface="ＭＳ Ｐゴシック" charset="-128"/>
              </a:rPr>
              <a:t>So now let’s look at an example.</a:t>
            </a:r>
          </a:p>
          <a:p>
            <a:pPr eaLnBrk="1" hangingPunct="1"/>
            <a:endParaRPr lang="en-US" sz="1300" dirty="0">
              <a:latin typeface="Arial" charset="0"/>
              <a:ea typeface="ＭＳ Ｐゴシック" charset="-128"/>
              <a:cs typeface="ＭＳ Ｐゴシック" charset="-128"/>
            </a:endParaRPr>
          </a:p>
          <a:p>
            <a:pPr eaLnBrk="1" hangingPunct="1"/>
            <a:r>
              <a:rPr lang="en-US" sz="1300" dirty="0">
                <a:latin typeface="Arial" charset="0"/>
                <a:ea typeface="ＭＳ Ｐゴシック" charset="-128"/>
                <a:cs typeface="ＭＳ Ｐゴシック" charset="-128"/>
              </a:rPr>
              <a:t>What are the effects of using unconstitutional legal tender notes?</a:t>
            </a:r>
          </a:p>
          <a:p>
            <a:pPr marL="648698" lvl="1" indent="-216233">
              <a:buFontTx/>
              <a:buAutoNum type="arabicPeriod"/>
            </a:pPr>
            <a:r>
              <a:rPr lang="en-US" sz="1300" dirty="0">
                <a:latin typeface="Arial" charset="0"/>
              </a:rPr>
              <a:t>An unrealized loss of capital and property;</a:t>
            </a:r>
          </a:p>
          <a:p>
            <a:pPr marL="648698" lvl="1" indent="-216233">
              <a:buFontTx/>
              <a:buAutoNum type="arabicPeriod"/>
            </a:pPr>
            <a:r>
              <a:rPr lang="en-US" sz="1300" dirty="0">
                <a:latin typeface="Arial" charset="0"/>
              </a:rPr>
              <a:t>A loss of real value;</a:t>
            </a:r>
          </a:p>
          <a:p>
            <a:pPr marL="648698" lvl="1" indent="-216233">
              <a:buFontTx/>
              <a:buAutoNum type="arabicPeriod"/>
            </a:pPr>
            <a:r>
              <a:rPr lang="en-US" sz="1300" dirty="0">
                <a:latin typeface="Arial" charset="0"/>
              </a:rPr>
              <a:t>The loss of the full economic impact of automation.</a:t>
            </a:r>
          </a:p>
          <a:p>
            <a:pPr eaLnBrk="1" hangingPunct="1"/>
            <a:endParaRPr lang="en-US" sz="1300" b="1" dirty="0">
              <a:latin typeface="Arial" charset="0"/>
              <a:ea typeface="ＭＳ Ｐゴシック" charset="-128"/>
              <a:cs typeface="ＭＳ Ｐゴシック" charset="-128"/>
            </a:endParaRPr>
          </a:p>
          <a:p>
            <a:pPr eaLnBrk="1" hangingPunct="1"/>
            <a:r>
              <a:rPr lang="en-US" sz="1300" b="1" dirty="0">
                <a:latin typeface="Arial" charset="0"/>
                <a:ea typeface="ＭＳ Ｐゴシック" charset="-128"/>
                <a:cs typeface="ＭＳ Ｐゴシック" charset="-128"/>
              </a:rPr>
              <a:t>Brown Egg Data:</a:t>
            </a:r>
          </a:p>
          <a:p>
            <a:pPr eaLnBrk="1" hangingPunct="1"/>
            <a:r>
              <a:rPr lang="en-US" sz="1300" dirty="0">
                <a:latin typeface="Arial" charset="0"/>
                <a:ea typeface="ＭＳ Ｐゴシック" charset="-128"/>
                <a:cs typeface="ＭＳ Ｐゴシック" charset="-128"/>
              </a:rPr>
              <a:t>EGG ECONOMICS UPDATE reports by Donald Bell, Poultry Specialist (emeritus), University of California , Riverside, CA 92521</a:t>
            </a:r>
          </a:p>
          <a:p>
            <a:pPr eaLnBrk="1" hangingPunct="1"/>
            <a:r>
              <a:rPr lang="en-US" sz="900" dirty="0">
                <a:latin typeface="Arial" charset="0"/>
                <a:ea typeface="ＭＳ Ｐゴシック" charset="-128"/>
                <a:cs typeface="ＭＳ Ｐゴシック" charset="-128"/>
              </a:rPr>
              <a:t>http://</a:t>
            </a:r>
            <a:r>
              <a:rPr lang="en-US" sz="900" dirty="0" err="1">
                <a:latin typeface="Arial" charset="0"/>
                <a:ea typeface="ＭＳ Ｐゴシック" charset="-128"/>
                <a:cs typeface="ＭＳ Ｐゴシック" charset="-128"/>
              </a:rPr>
              <a:t>www.ams.usda.gov</a:t>
            </a:r>
            <a:r>
              <a:rPr lang="en-US" sz="900" dirty="0">
                <a:latin typeface="Arial" charset="0"/>
                <a:ea typeface="ＭＳ Ｐゴシック" charset="-128"/>
                <a:cs typeface="ＭＳ Ｐゴシック" charset="-128"/>
              </a:rPr>
              <a:t>/poultry/</a:t>
            </a:r>
            <a:r>
              <a:rPr lang="en-US" sz="900" dirty="0" err="1">
                <a:latin typeface="Arial" charset="0"/>
                <a:ea typeface="ＭＳ Ｐゴシック" charset="-128"/>
                <a:cs typeface="ＭＳ Ｐゴシック" charset="-128"/>
              </a:rPr>
              <a:t>mncs</a:t>
            </a:r>
            <a:r>
              <a:rPr lang="en-US" sz="900" dirty="0">
                <a:latin typeface="Arial" charset="0"/>
                <a:ea typeface="ＭＳ Ｐゴシック" charset="-128"/>
                <a:cs typeface="ＭＳ Ｐゴシック" charset="-128"/>
              </a:rPr>
              <a:t>/</a:t>
            </a:r>
            <a:r>
              <a:rPr lang="en-US" sz="900" dirty="0" err="1">
                <a:latin typeface="Arial" charset="0"/>
                <a:ea typeface="ＭＳ Ｐゴシック" charset="-128"/>
                <a:cs typeface="ＭＳ Ｐゴシック" charset="-128"/>
              </a:rPr>
              <a:t>ShellEgg</a:t>
            </a:r>
            <a:r>
              <a:rPr lang="en-US" sz="900" dirty="0">
                <a:latin typeface="Arial" charset="0"/>
                <a:ea typeface="ＭＳ Ｐゴシック" charset="-128"/>
                <a:cs typeface="ＭＳ Ｐゴシック" charset="-128"/>
              </a:rPr>
              <a:t>/</a:t>
            </a:r>
            <a:r>
              <a:rPr lang="en-US" sz="900" dirty="0" err="1">
                <a:latin typeface="Arial" charset="0"/>
                <a:ea typeface="ＭＳ Ｐゴシック" charset="-128"/>
                <a:cs typeface="ＭＳ Ｐゴシック" charset="-128"/>
              </a:rPr>
              <a:t>USDAEGGMARKETNEWSREPORT.html</a:t>
            </a:r>
            <a:endParaRPr lang="en-US" sz="900" dirty="0">
              <a:latin typeface="Arial" charset="0"/>
              <a:ea typeface="ＭＳ Ｐゴシック" charset="-128"/>
              <a:cs typeface="ＭＳ Ｐゴシック" charset="-128"/>
            </a:endParaRPr>
          </a:p>
          <a:p>
            <a:pPr eaLnBrk="1" hangingPunct="1"/>
            <a:r>
              <a:rPr lang="en-US" sz="900" dirty="0">
                <a:latin typeface="Arial" charset="0"/>
                <a:ea typeface="ＭＳ Ｐゴシック" charset="-128"/>
                <a:cs typeface="ＭＳ Ｐゴシック" charset="-128"/>
              </a:rPr>
              <a:t>http://</a:t>
            </a:r>
            <a:r>
              <a:rPr lang="en-US" sz="900" dirty="0" err="1">
                <a:latin typeface="Arial" charset="0"/>
                <a:ea typeface="ＭＳ Ｐゴシック" charset="-128"/>
                <a:cs typeface="ＭＳ Ｐゴシック" charset="-128"/>
              </a:rPr>
              <a:t>www.pathtoinvesting.org</a:t>
            </a:r>
            <a:r>
              <a:rPr lang="en-US" sz="900" dirty="0">
                <a:latin typeface="Arial" charset="0"/>
                <a:ea typeface="ＭＳ Ｐゴシック" charset="-128"/>
                <a:cs typeface="ＭＳ Ｐゴシック" charset="-128"/>
              </a:rPr>
              <a:t>/interactive/inflation/</a:t>
            </a:r>
            <a:r>
              <a:rPr lang="en-US" sz="900" dirty="0" err="1">
                <a:latin typeface="Arial" charset="0"/>
                <a:ea typeface="ＭＳ Ｐゴシック" charset="-128"/>
                <a:cs typeface="ＭＳ Ｐゴシック" charset="-128"/>
              </a:rPr>
              <a:t>simulation_inflation.htm</a:t>
            </a:r>
            <a:endParaRPr lang="en-US" sz="900" dirty="0">
              <a:latin typeface="Arial" charset="0"/>
              <a:ea typeface="ＭＳ Ｐゴシック" charset="-128"/>
              <a:cs typeface="ＭＳ Ｐゴシック" charset="-128"/>
            </a:endParaRPr>
          </a:p>
          <a:p>
            <a:pPr eaLnBrk="1" hangingPunct="1"/>
            <a:endParaRPr lang="en-US" sz="900" dirty="0">
              <a:latin typeface="Arial" charset="0"/>
              <a:ea typeface="ＭＳ Ｐゴシック" charset="-128"/>
              <a:cs typeface="ＭＳ Ｐゴシック" charset="-128"/>
            </a:endParaRPr>
          </a:p>
          <a:p>
            <a:pPr eaLnBrk="1" hangingPunct="1"/>
            <a:endParaRPr lang="en-US" sz="1300" dirty="0">
              <a:latin typeface="Arial" charset="0"/>
              <a:ea typeface="ＭＳ Ｐゴシック" charset="-128"/>
              <a:cs typeface="ＭＳ Ｐゴシック" charset="-128"/>
            </a:endParaRPr>
          </a:p>
          <a:p>
            <a:pPr eaLnBrk="1" hangingPunct="1"/>
            <a:endParaRPr lang="en-US" sz="900" dirty="0">
              <a:latin typeface="Arial" charset="0"/>
              <a:ea typeface="ＭＳ Ｐゴシック" charset="-128"/>
              <a:cs typeface="ＭＳ Ｐゴシック" charset="-128"/>
            </a:endParaRPr>
          </a:p>
          <a:p>
            <a:pPr eaLnBrk="1" hangingPunct="1"/>
            <a:endParaRPr lang="en-US" sz="1300" dirty="0">
              <a:latin typeface="Arial" charset="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7365100C-74BF-4641-BC74-EC8AB055E0F6}" type="slidenum">
              <a:rPr lang="en-US"/>
              <a:pPr/>
              <a:t>6</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sz="1300" dirty="0">
                <a:latin typeface="Arial" charset="0"/>
                <a:ea typeface="ＭＳ Ｐゴシック" charset="-128"/>
                <a:cs typeface="ＭＳ Ｐゴシック" charset="-128"/>
              </a:rPr>
              <a:t>So now let’s look at an example.</a:t>
            </a:r>
          </a:p>
          <a:p>
            <a:pPr eaLnBrk="1" hangingPunct="1"/>
            <a:endParaRPr lang="en-US" sz="1300" dirty="0">
              <a:latin typeface="Arial" charset="0"/>
              <a:ea typeface="ＭＳ Ｐゴシック" charset="-128"/>
              <a:cs typeface="ＭＳ Ｐゴシック" charset="-128"/>
            </a:endParaRPr>
          </a:p>
          <a:p>
            <a:pPr eaLnBrk="1" hangingPunct="1"/>
            <a:r>
              <a:rPr lang="en-US" sz="1300" dirty="0">
                <a:latin typeface="Arial" charset="0"/>
                <a:ea typeface="ＭＳ Ｐゴシック" charset="-128"/>
                <a:cs typeface="ＭＳ Ｐゴシック" charset="-128"/>
              </a:rPr>
              <a:t>What are the effects of using unconstitutional legal tender notes?</a:t>
            </a:r>
          </a:p>
          <a:p>
            <a:pPr marL="648698" lvl="1" indent="-216233">
              <a:buFontTx/>
              <a:buAutoNum type="arabicPeriod"/>
            </a:pPr>
            <a:r>
              <a:rPr lang="en-US" sz="1300" dirty="0">
                <a:latin typeface="Arial" charset="0"/>
              </a:rPr>
              <a:t>An unrealized loss of capital and property;</a:t>
            </a:r>
          </a:p>
          <a:p>
            <a:pPr marL="648698" lvl="1" indent="-216233">
              <a:buFontTx/>
              <a:buAutoNum type="arabicPeriod"/>
            </a:pPr>
            <a:r>
              <a:rPr lang="en-US" sz="1300" dirty="0">
                <a:latin typeface="Arial" charset="0"/>
              </a:rPr>
              <a:t>A loss of real value;</a:t>
            </a:r>
          </a:p>
          <a:p>
            <a:pPr marL="648698" lvl="1" indent="-216233">
              <a:buFontTx/>
              <a:buAutoNum type="arabicPeriod"/>
            </a:pPr>
            <a:r>
              <a:rPr lang="en-US" sz="1300" dirty="0">
                <a:latin typeface="Arial" charset="0"/>
              </a:rPr>
              <a:t>The loss of the full economic impact of automation.</a:t>
            </a:r>
          </a:p>
          <a:p>
            <a:pPr eaLnBrk="1" hangingPunct="1"/>
            <a:endParaRPr lang="en-US" sz="1300" b="1" dirty="0">
              <a:latin typeface="Arial" charset="0"/>
              <a:ea typeface="ＭＳ Ｐゴシック" charset="-128"/>
              <a:cs typeface="ＭＳ Ｐゴシック" charset="-128"/>
            </a:endParaRPr>
          </a:p>
          <a:p>
            <a:pPr eaLnBrk="1" hangingPunct="1"/>
            <a:r>
              <a:rPr lang="en-US" sz="1300" b="1" dirty="0">
                <a:latin typeface="Arial" charset="0"/>
                <a:ea typeface="ＭＳ Ｐゴシック" charset="-128"/>
                <a:cs typeface="ＭＳ Ｐゴシック" charset="-128"/>
              </a:rPr>
              <a:t>Brown Egg Data:</a:t>
            </a:r>
          </a:p>
          <a:p>
            <a:pPr eaLnBrk="1" hangingPunct="1"/>
            <a:r>
              <a:rPr lang="en-US" sz="1300" dirty="0">
                <a:latin typeface="Arial" charset="0"/>
                <a:ea typeface="ＭＳ Ｐゴシック" charset="-128"/>
                <a:cs typeface="ＭＳ Ｐゴシック" charset="-128"/>
              </a:rPr>
              <a:t>EGG ECONOMICS UPDATE reports by Donald Bell, Poultry Specialist (emeritus), University of California , Riverside, CA 92521</a:t>
            </a:r>
          </a:p>
          <a:p>
            <a:pPr eaLnBrk="1" hangingPunct="1"/>
            <a:r>
              <a:rPr lang="en-US" sz="900" dirty="0">
                <a:latin typeface="Arial" charset="0"/>
                <a:ea typeface="ＭＳ Ｐゴシック" charset="-128"/>
                <a:cs typeface="ＭＳ Ｐゴシック" charset="-128"/>
              </a:rPr>
              <a:t>http://</a:t>
            </a:r>
            <a:r>
              <a:rPr lang="en-US" sz="900" dirty="0" err="1">
                <a:latin typeface="Arial" charset="0"/>
                <a:ea typeface="ＭＳ Ｐゴシック" charset="-128"/>
                <a:cs typeface="ＭＳ Ｐゴシック" charset="-128"/>
              </a:rPr>
              <a:t>www.ams.usda.gov</a:t>
            </a:r>
            <a:r>
              <a:rPr lang="en-US" sz="900" dirty="0">
                <a:latin typeface="Arial" charset="0"/>
                <a:ea typeface="ＭＳ Ｐゴシック" charset="-128"/>
                <a:cs typeface="ＭＳ Ｐゴシック" charset="-128"/>
              </a:rPr>
              <a:t>/poultry/</a:t>
            </a:r>
            <a:r>
              <a:rPr lang="en-US" sz="900" dirty="0" err="1">
                <a:latin typeface="Arial" charset="0"/>
                <a:ea typeface="ＭＳ Ｐゴシック" charset="-128"/>
                <a:cs typeface="ＭＳ Ｐゴシック" charset="-128"/>
              </a:rPr>
              <a:t>mncs</a:t>
            </a:r>
            <a:r>
              <a:rPr lang="en-US" sz="900" dirty="0">
                <a:latin typeface="Arial" charset="0"/>
                <a:ea typeface="ＭＳ Ｐゴシック" charset="-128"/>
                <a:cs typeface="ＭＳ Ｐゴシック" charset="-128"/>
              </a:rPr>
              <a:t>/</a:t>
            </a:r>
            <a:r>
              <a:rPr lang="en-US" sz="900" dirty="0" err="1">
                <a:latin typeface="Arial" charset="0"/>
                <a:ea typeface="ＭＳ Ｐゴシック" charset="-128"/>
                <a:cs typeface="ＭＳ Ｐゴシック" charset="-128"/>
              </a:rPr>
              <a:t>ShellEgg</a:t>
            </a:r>
            <a:r>
              <a:rPr lang="en-US" sz="900" dirty="0">
                <a:latin typeface="Arial" charset="0"/>
                <a:ea typeface="ＭＳ Ｐゴシック" charset="-128"/>
                <a:cs typeface="ＭＳ Ｐゴシック" charset="-128"/>
              </a:rPr>
              <a:t>/</a:t>
            </a:r>
            <a:r>
              <a:rPr lang="en-US" sz="900" dirty="0" err="1">
                <a:latin typeface="Arial" charset="0"/>
                <a:ea typeface="ＭＳ Ｐゴシック" charset="-128"/>
                <a:cs typeface="ＭＳ Ｐゴシック" charset="-128"/>
              </a:rPr>
              <a:t>USDAEGGMARKETNEWSREPORT.html</a:t>
            </a:r>
            <a:endParaRPr lang="en-US" sz="900" dirty="0">
              <a:latin typeface="Arial" charset="0"/>
              <a:ea typeface="ＭＳ Ｐゴシック" charset="-128"/>
              <a:cs typeface="ＭＳ Ｐゴシック" charset="-128"/>
            </a:endParaRPr>
          </a:p>
          <a:p>
            <a:pPr eaLnBrk="1" hangingPunct="1"/>
            <a:r>
              <a:rPr lang="en-US" sz="900" dirty="0">
                <a:latin typeface="Arial" charset="0"/>
                <a:ea typeface="ＭＳ Ｐゴシック" charset="-128"/>
                <a:cs typeface="ＭＳ Ｐゴシック" charset="-128"/>
              </a:rPr>
              <a:t>http://</a:t>
            </a:r>
            <a:r>
              <a:rPr lang="en-US" sz="900" dirty="0" err="1">
                <a:latin typeface="Arial" charset="0"/>
                <a:ea typeface="ＭＳ Ｐゴシック" charset="-128"/>
                <a:cs typeface="ＭＳ Ｐゴシック" charset="-128"/>
              </a:rPr>
              <a:t>www.pathtoinvesting.org</a:t>
            </a:r>
            <a:r>
              <a:rPr lang="en-US" sz="900" dirty="0">
                <a:latin typeface="Arial" charset="0"/>
                <a:ea typeface="ＭＳ Ｐゴシック" charset="-128"/>
                <a:cs typeface="ＭＳ Ｐゴシック" charset="-128"/>
              </a:rPr>
              <a:t>/interactive/inflation/</a:t>
            </a:r>
            <a:r>
              <a:rPr lang="en-US" sz="900" dirty="0" err="1">
                <a:latin typeface="Arial" charset="0"/>
                <a:ea typeface="ＭＳ Ｐゴシック" charset="-128"/>
                <a:cs typeface="ＭＳ Ｐゴシック" charset="-128"/>
              </a:rPr>
              <a:t>simulation_inflation.htm</a:t>
            </a:r>
            <a:endParaRPr lang="en-US" sz="900" dirty="0">
              <a:latin typeface="Arial" charset="0"/>
              <a:ea typeface="ＭＳ Ｐゴシック" charset="-128"/>
              <a:cs typeface="ＭＳ Ｐゴシック" charset="-128"/>
            </a:endParaRPr>
          </a:p>
          <a:p>
            <a:pPr eaLnBrk="1" hangingPunct="1"/>
            <a:endParaRPr lang="en-US" sz="900" dirty="0">
              <a:latin typeface="Arial" charset="0"/>
              <a:ea typeface="ＭＳ Ｐゴシック" charset="-128"/>
              <a:cs typeface="ＭＳ Ｐゴシック" charset="-128"/>
            </a:endParaRPr>
          </a:p>
          <a:p>
            <a:pPr eaLnBrk="1" hangingPunct="1"/>
            <a:endParaRPr lang="en-US" sz="1300" dirty="0">
              <a:latin typeface="Arial" charset="0"/>
              <a:ea typeface="ＭＳ Ｐゴシック" charset="-128"/>
              <a:cs typeface="ＭＳ Ｐゴシック" charset="-128"/>
            </a:endParaRPr>
          </a:p>
          <a:p>
            <a:pPr eaLnBrk="1" hangingPunct="1"/>
            <a:endParaRPr lang="en-US" sz="900" dirty="0">
              <a:latin typeface="Arial" charset="0"/>
              <a:ea typeface="ＭＳ Ｐゴシック" charset="-128"/>
              <a:cs typeface="ＭＳ Ｐゴシック" charset="-128"/>
            </a:endParaRPr>
          </a:p>
          <a:p>
            <a:pPr eaLnBrk="1" hangingPunct="1"/>
            <a:endParaRPr lang="en-US" sz="1300" dirty="0">
              <a:latin typeface="Arial" charset="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goldnews.bullionvault.com</a:t>
            </a:r>
            <a:r>
              <a:rPr lang="en-US" dirty="0" smtClean="0"/>
              <a:t>/silver-money-013120143</a:t>
            </a:r>
          </a:p>
          <a:p>
            <a:endParaRPr lang="en-US" dirty="0" smtClean="0"/>
          </a:p>
          <a:p>
            <a:r>
              <a:rPr lang="en-US" dirty="0" smtClean="0"/>
              <a:t>http://</a:t>
            </a:r>
            <a:r>
              <a:rPr lang="en-US" dirty="0" err="1" smtClean="0"/>
              <a:t>www.transtutors.com</a:t>
            </a:r>
            <a:r>
              <a:rPr lang="en-US" dirty="0" smtClean="0"/>
              <a:t>/questions/tts-1700-142914.htm</a:t>
            </a:r>
          </a:p>
          <a:p>
            <a:endParaRPr lang="en-US" dirty="0" smtClean="0"/>
          </a:p>
          <a:p>
            <a:r>
              <a:rPr lang="en-US" dirty="0" smtClean="0"/>
              <a:t>http://</a:t>
            </a:r>
            <a:r>
              <a:rPr lang="en-US" dirty="0" err="1" smtClean="0"/>
              <a:t>cdn.promatshow.com</a:t>
            </a:r>
            <a:r>
              <a:rPr lang="en-US" dirty="0" smtClean="0"/>
              <a:t>/seminars/assets/686.pdf</a:t>
            </a:r>
          </a:p>
          <a:p>
            <a:endParaRPr lang="en-US" dirty="0" smtClean="0"/>
          </a:p>
          <a:p>
            <a:r>
              <a:rPr lang="en-US" dirty="0" smtClean="0"/>
              <a:t>http://</a:t>
            </a:r>
            <a:r>
              <a:rPr lang="en-US" dirty="0" err="1" smtClean="0"/>
              <a:t>www.nytimes.com</a:t>
            </a:r>
            <a:r>
              <a:rPr lang="en-US" dirty="0" smtClean="0"/>
              <a:t>/2012/08/19/business/new-wave-of-adept-robots-is-changing-global-industry.html?pagewanted=</a:t>
            </a:r>
            <a:r>
              <a:rPr lang="en-US" dirty="0" err="1" smtClean="0"/>
              <a:t>all&amp;_r</a:t>
            </a:r>
            <a:r>
              <a:rPr lang="en-US" dirty="0" smtClean="0"/>
              <a:t>=0</a:t>
            </a:r>
          </a:p>
          <a:p>
            <a:endParaRPr lang="en-US" dirty="0" smtClean="0"/>
          </a:p>
          <a:p>
            <a:r>
              <a:rPr lang="en-US" dirty="0" smtClean="0"/>
              <a:t>http://</a:t>
            </a:r>
            <a:r>
              <a:rPr lang="en-US" dirty="0" err="1" smtClean="0"/>
              <a:t>www.bls.gov</a:t>
            </a:r>
            <a:r>
              <a:rPr lang="en-US" dirty="0" smtClean="0"/>
              <a:t>/data/</a:t>
            </a:r>
            <a:r>
              <a:rPr lang="en-US" dirty="0" err="1" smtClean="0"/>
              <a:t>inflation_calculator.htm</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7</a:t>
            </a:fld>
            <a:endParaRPr lang="en-US"/>
          </a:p>
        </p:txBody>
      </p:sp>
    </p:spTree>
    <p:extLst>
      <p:ext uri="{BB962C8B-B14F-4D97-AF65-F5344CB8AC3E}">
        <p14:creationId xmlns:p14="http://schemas.microsoft.com/office/powerpoint/2010/main" val="2386312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28F26F-086F-C643-923F-50F29E8850E6}" type="slidenum">
              <a:rPr lang="en-US"/>
              <a:pPr/>
              <a:t>8</a:t>
            </a:fld>
            <a:endParaRPr lang="en-US"/>
          </a:p>
        </p:txBody>
      </p:sp>
      <p:sp>
        <p:nvSpPr>
          <p:cNvPr id="91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1139" name="Rectangle 3"/>
          <p:cNvSpPr>
            <a:spLocks noGrp="1" noChangeArrowheads="1"/>
          </p:cNvSpPr>
          <p:nvPr>
            <p:ph type="body" idx="1"/>
          </p:nvPr>
        </p:nvSpPr>
        <p:spPr/>
        <p:txBody>
          <a:bodyPr/>
          <a:lstStyle/>
          <a:p>
            <a:r>
              <a:rPr lang="en-US" dirty="0" smtClean="0"/>
              <a:t>1965 Ford Mustang base list price was $2,557 </a:t>
            </a:r>
          </a:p>
          <a:p>
            <a:r>
              <a:rPr lang="en-US" dirty="0" smtClean="0"/>
              <a:t>(</a:t>
            </a:r>
            <a:r>
              <a:rPr lang="en-US" i="1" dirty="0" smtClean="0"/>
              <a:t>http://</a:t>
            </a:r>
            <a:r>
              <a:rPr lang="en-US" i="1" dirty="0" err="1" smtClean="0"/>
              <a:t>www.sportscarmarket.com</a:t>
            </a:r>
            <a:r>
              <a:rPr lang="en-US" i="1" dirty="0" smtClean="0"/>
              <a:t>/affordable-classics/2000-August/1965-mustang-convertible.html </a:t>
            </a:r>
            <a:r>
              <a:rPr lang="en-US" i="0" baseline="0" dirty="0" smtClean="0"/>
              <a:t>&amp; http://</a:t>
            </a:r>
            <a:r>
              <a:rPr lang="en-US" i="0" baseline="0" dirty="0" err="1" smtClean="0"/>
              <a:t>www.mustangspecs.com</a:t>
            </a:r>
            <a:r>
              <a:rPr lang="en-US" i="0" baseline="0" dirty="0" smtClean="0"/>
              <a:t>/years/64-65.shtml</a:t>
            </a:r>
            <a:r>
              <a:rPr lang="en-US" dirty="0" smtClean="0"/>
              <a:t>)</a:t>
            </a:r>
          </a:p>
          <a:p>
            <a:endParaRPr lang="en-US" dirty="0" smtClean="0"/>
          </a:p>
          <a:p>
            <a:r>
              <a:rPr lang="en-US" dirty="0" smtClean="0"/>
              <a:t>2007 Ford Mustang base list price is $31,700 FRNs or ~$2,557 lawful money dollars</a:t>
            </a:r>
          </a:p>
          <a:p>
            <a:r>
              <a:rPr lang="en-US" dirty="0" smtClean="0"/>
              <a:t>(</a:t>
            </a:r>
            <a:r>
              <a:rPr lang="en-US" i="1" dirty="0" smtClean="0"/>
              <a:t>http://</a:t>
            </a:r>
            <a:r>
              <a:rPr lang="en-US" i="1" dirty="0" err="1" smtClean="0"/>
              <a:t>autos.yahoo.com</a:t>
            </a:r>
            <a:r>
              <a:rPr lang="en-US" i="1" dirty="0" smtClean="0"/>
              <a:t>/</a:t>
            </a:r>
            <a:r>
              <a:rPr lang="en-US" i="1" dirty="0" err="1" smtClean="0"/>
              <a:t>ford_mustang_gt_premium_convertible</a:t>
            </a:r>
            <a:r>
              <a:rPr lang="en-US" i="1" dirty="0" smtClean="0"/>
              <a:t>/</a:t>
            </a:r>
            <a:r>
              <a:rPr lang="en-US" i="0" baseline="0" dirty="0" smtClean="0"/>
              <a:t>  &amp; http://</a:t>
            </a:r>
            <a:r>
              <a:rPr lang="en-US" i="0" baseline="0" dirty="0" err="1" smtClean="0"/>
              <a:t>www.edmunds.com</a:t>
            </a:r>
            <a:r>
              <a:rPr lang="en-US" i="0" baseline="0" dirty="0" smtClean="0"/>
              <a:t>/ford/mustang/2007/</a:t>
            </a:r>
            <a:r>
              <a:rPr lang="en-US" i="0" baseline="0" dirty="0" err="1" smtClean="0"/>
              <a:t>features-specs.html?style</a:t>
            </a:r>
            <a:r>
              <a:rPr lang="en-US" i="0" baseline="0" dirty="0" smtClean="0"/>
              <a:t>=100744690)</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28F26F-086F-C643-923F-50F29E8850E6}" type="slidenum">
              <a:rPr lang="en-US"/>
              <a:pPr/>
              <a:t>9</a:t>
            </a:fld>
            <a:endParaRPr lang="en-US"/>
          </a:p>
        </p:txBody>
      </p:sp>
      <p:sp>
        <p:nvSpPr>
          <p:cNvPr id="91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1139" name="Rectangle 3"/>
          <p:cNvSpPr>
            <a:spLocks noGrp="1" noChangeArrowheads="1"/>
          </p:cNvSpPr>
          <p:nvPr>
            <p:ph type="body" idx="1"/>
          </p:nvPr>
        </p:nvSpPr>
        <p:spPr/>
        <p:txBody>
          <a:bodyPr/>
          <a:lstStyle/>
          <a:p>
            <a:r>
              <a:rPr lang="en-US" dirty="0"/>
              <a:t>1965 Ford Mustang base list price was $2,557 </a:t>
            </a:r>
          </a:p>
          <a:p>
            <a:r>
              <a:rPr lang="en-US" dirty="0"/>
              <a:t>(</a:t>
            </a:r>
            <a:r>
              <a:rPr lang="en-US" i="1" dirty="0"/>
              <a:t>http://</a:t>
            </a:r>
            <a:r>
              <a:rPr lang="en-US" i="1" dirty="0" err="1"/>
              <a:t>www.sportscarmarket.com</a:t>
            </a:r>
            <a:r>
              <a:rPr lang="en-US" i="1" dirty="0"/>
              <a:t>/affordable-classics/2000-August/1965-mustang-</a:t>
            </a:r>
            <a:r>
              <a:rPr lang="en-US" i="1" dirty="0" smtClean="0"/>
              <a:t>convertible.html </a:t>
            </a:r>
            <a:r>
              <a:rPr lang="en-US" i="0" baseline="0" dirty="0" smtClean="0"/>
              <a:t>&amp; http://</a:t>
            </a:r>
            <a:r>
              <a:rPr lang="en-US" i="0" baseline="0" dirty="0" err="1" smtClean="0"/>
              <a:t>www.mustangspecs.com</a:t>
            </a:r>
            <a:r>
              <a:rPr lang="en-US" i="0" baseline="0" dirty="0" smtClean="0"/>
              <a:t>/years/64-65.shtml</a:t>
            </a:r>
            <a:r>
              <a:rPr lang="en-US" dirty="0" smtClean="0"/>
              <a:t>)</a:t>
            </a:r>
            <a:endParaRPr lang="en-US" dirty="0"/>
          </a:p>
          <a:p>
            <a:endParaRPr lang="en-US" dirty="0"/>
          </a:p>
          <a:p>
            <a:r>
              <a:rPr lang="en-US" dirty="0"/>
              <a:t>2007 Ford Mustang base list price is $31,700 FRNs or ~$2,557 lawful money dollars</a:t>
            </a:r>
          </a:p>
          <a:p>
            <a:r>
              <a:rPr lang="en-US" dirty="0"/>
              <a:t>(</a:t>
            </a:r>
            <a:r>
              <a:rPr lang="en-US" i="1" dirty="0"/>
              <a:t>http://</a:t>
            </a:r>
            <a:r>
              <a:rPr lang="en-US" i="1" dirty="0" err="1"/>
              <a:t>autos.yahoo.com</a:t>
            </a:r>
            <a:r>
              <a:rPr lang="en-US" i="1" dirty="0"/>
              <a:t>/</a:t>
            </a:r>
            <a:r>
              <a:rPr lang="en-US" i="1" dirty="0" err="1"/>
              <a:t>ford_mustang_gt_premium_convertible</a:t>
            </a:r>
            <a:r>
              <a:rPr lang="en-US" i="1" dirty="0" smtClean="0"/>
              <a:t>/</a:t>
            </a:r>
            <a:r>
              <a:rPr lang="en-US" i="0" baseline="0" dirty="0" smtClean="0"/>
              <a:t>  &amp; http://</a:t>
            </a:r>
            <a:r>
              <a:rPr lang="en-US" i="0" baseline="0" dirty="0" err="1" smtClean="0"/>
              <a:t>www.edmunds.com</a:t>
            </a:r>
            <a:r>
              <a:rPr lang="en-US" i="0" baseline="0" dirty="0" smtClean="0"/>
              <a:t>/ford/mustang/2007/</a:t>
            </a:r>
            <a:r>
              <a:rPr lang="en-US" i="0" baseline="0" dirty="0" err="1" smtClean="0"/>
              <a:t>features-specs.html?style</a:t>
            </a:r>
            <a:r>
              <a:rPr lang="en-US" i="0" baseline="0" dirty="0" smtClean="0"/>
              <a:t>=100744690)</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28F26F-086F-C643-923F-50F29E8850E6}" type="slidenum">
              <a:rPr lang="en-US">
                <a:solidFill>
                  <a:prstClr val="black"/>
                </a:solidFill>
                <a:latin typeface="Calibri"/>
              </a:rPr>
              <a:pPr/>
              <a:t>10</a:t>
            </a:fld>
            <a:endParaRPr lang="en-US">
              <a:solidFill>
                <a:prstClr val="black"/>
              </a:solidFill>
              <a:latin typeface="Calibri"/>
            </a:endParaRPr>
          </a:p>
        </p:txBody>
      </p:sp>
      <p:sp>
        <p:nvSpPr>
          <p:cNvPr id="91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1139" name="Rectangle 3"/>
          <p:cNvSpPr>
            <a:spLocks noGrp="1" noChangeArrowheads="1"/>
          </p:cNvSpPr>
          <p:nvPr>
            <p:ph type="body" idx="1"/>
          </p:nvPr>
        </p:nvSpPr>
        <p:spPr/>
        <p:txBody>
          <a:bodyPr/>
          <a:lstStyle/>
          <a:p>
            <a:r>
              <a:rPr lang="en-US" dirty="0" smtClean="0"/>
              <a:t>1965 Ford Mustang base list price was $2,557 </a:t>
            </a:r>
          </a:p>
          <a:p>
            <a:r>
              <a:rPr lang="en-US" dirty="0" smtClean="0"/>
              <a:t>(</a:t>
            </a:r>
            <a:r>
              <a:rPr lang="en-US" i="1" dirty="0" smtClean="0"/>
              <a:t>http://</a:t>
            </a:r>
            <a:r>
              <a:rPr lang="en-US" i="1" dirty="0" err="1" smtClean="0"/>
              <a:t>www.sportscarmarket.com</a:t>
            </a:r>
            <a:r>
              <a:rPr lang="en-US" i="1" dirty="0" smtClean="0"/>
              <a:t>/affordable-classics/2000-August/1965-mustang-convertible.html </a:t>
            </a:r>
            <a:r>
              <a:rPr lang="en-US" i="0" baseline="0" dirty="0" smtClean="0"/>
              <a:t>&amp; http://</a:t>
            </a:r>
            <a:r>
              <a:rPr lang="en-US" i="0" baseline="0" dirty="0" err="1" smtClean="0"/>
              <a:t>www.mustangspecs.com</a:t>
            </a:r>
            <a:r>
              <a:rPr lang="en-US" i="0" baseline="0" dirty="0" smtClean="0"/>
              <a:t>/years/64-65.shtml</a:t>
            </a:r>
            <a:r>
              <a:rPr lang="en-US" dirty="0" smtClean="0"/>
              <a:t>)</a:t>
            </a:r>
          </a:p>
          <a:p>
            <a:endParaRPr lang="en-US" dirty="0" smtClean="0"/>
          </a:p>
          <a:p>
            <a:r>
              <a:rPr lang="en-US" dirty="0" smtClean="0"/>
              <a:t>2007 Ford Mustang base list price is $31,700 FRNs or ~$2,557 lawful money dollars</a:t>
            </a:r>
          </a:p>
          <a:p>
            <a:r>
              <a:rPr lang="en-US" dirty="0" smtClean="0"/>
              <a:t>(</a:t>
            </a:r>
            <a:r>
              <a:rPr lang="en-US" i="1" dirty="0" smtClean="0"/>
              <a:t>http://</a:t>
            </a:r>
            <a:r>
              <a:rPr lang="en-US" i="1" dirty="0" err="1" smtClean="0"/>
              <a:t>autos.yahoo.com</a:t>
            </a:r>
            <a:r>
              <a:rPr lang="en-US" i="1" dirty="0" smtClean="0"/>
              <a:t>/</a:t>
            </a:r>
            <a:r>
              <a:rPr lang="en-US" i="1" dirty="0" err="1" smtClean="0"/>
              <a:t>ford_mustang_gt_premium_convertible</a:t>
            </a:r>
            <a:r>
              <a:rPr lang="en-US" i="1" dirty="0" smtClean="0"/>
              <a:t>/</a:t>
            </a:r>
            <a:r>
              <a:rPr lang="en-US" i="0" baseline="0" dirty="0" smtClean="0"/>
              <a:t>  &amp; http://</a:t>
            </a:r>
            <a:r>
              <a:rPr lang="en-US" i="0" baseline="0" dirty="0" err="1" smtClean="0"/>
              <a:t>www.edmunds.com</a:t>
            </a:r>
            <a:r>
              <a:rPr lang="en-US" i="0" baseline="0" dirty="0" smtClean="0"/>
              <a:t>/ford/mustang/2007/</a:t>
            </a:r>
            <a:r>
              <a:rPr lang="en-US" i="0" baseline="0" dirty="0" err="1" smtClean="0"/>
              <a:t>features-specs.html?style</a:t>
            </a:r>
            <a:r>
              <a:rPr lang="en-US" i="0" baseline="0" dirty="0" smtClean="0"/>
              <a:t>=100744690)</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http://</a:t>
            </a:r>
            <a:r>
              <a:rPr lang="en-US" dirty="0" err="1" smtClean="0">
                <a:effectLst/>
              </a:rPr>
              <a:t>www.dailypaul.com</a:t>
            </a:r>
            <a:r>
              <a:rPr lang="en-US" dirty="0" smtClean="0">
                <a:effectLst/>
              </a:rPr>
              <a:t>/145854/the-wonderful-advantages-of-fiat-money-</a:t>
            </a:r>
            <a:r>
              <a:rPr lang="en-US" dirty="0" err="1" smtClean="0">
                <a:effectLst/>
              </a:rPr>
              <a:t>republicae</a:t>
            </a:r>
            <a:endParaRPr lang="en-US" dirty="0" smtClean="0">
              <a:effectLst/>
            </a:endParaRPr>
          </a:p>
          <a:p>
            <a:endParaRPr lang="en-US" dirty="0" smtClean="0">
              <a:effectLst/>
            </a:endParaRPr>
          </a:p>
          <a:p>
            <a:r>
              <a:rPr lang="en-US" dirty="0" smtClean="0">
                <a:effectLst/>
              </a:rPr>
              <a:t>http://</a:t>
            </a:r>
            <a:r>
              <a:rPr lang="en-US" dirty="0" err="1" smtClean="0">
                <a:effectLst/>
              </a:rPr>
              <a:t>neweconomicperspectives.org</a:t>
            </a:r>
            <a:r>
              <a:rPr lang="en-US" dirty="0" smtClean="0">
                <a:effectLst/>
              </a:rPr>
              <a:t>/2013/01/the-strange-reality-of-fiat-</a:t>
            </a:r>
            <a:r>
              <a:rPr lang="en-US" dirty="0" err="1" smtClean="0">
                <a:effectLst/>
              </a:rPr>
              <a:t>money.html</a:t>
            </a:r>
            <a:endParaRPr lang="en-US" dirty="0" smtClean="0">
              <a:effectLst/>
            </a:endParaRPr>
          </a:p>
          <a:p>
            <a:endParaRPr lang="en-US" dirty="0" smtClean="0">
              <a:effectLst/>
            </a:endParaRPr>
          </a:p>
          <a:p>
            <a:r>
              <a:rPr lang="en-US" dirty="0" smtClean="0">
                <a:effectLst/>
              </a:rPr>
              <a:t>http://</a:t>
            </a:r>
            <a:r>
              <a:rPr lang="en-US" dirty="0" err="1" smtClean="0">
                <a:effectLst/>
              </a:rPr>
              <a:t>www.dslreports.com</a:t>
            </a:r>
            <a:r>
              <a:rPr lang="en-US" dirty="0" smtClean="0">
                <a:effectLst/>
              </a:rPr>
              <a:t>/forum/r22797529-The-benefits-of-fiat-currency</a:t>
            </a:r>
          </a:p>
          <a:p>
            <a:r>
              <a:rPr lang="en-US" dirty="0" smtClean="0">
                <a:effectLst/>
              </a:rPr>
              <a:t>http://</a:t>
            </a:r>
            <a:r>
              <a:rPr lang="en-US" dirty="0" err="1" smtClean="0">
                <a:effectLst/>
              </a:rPr>
              <a:t>www.gold-eagle.com</a:t>
            </a:r>
            <a:r>
              <a:rPr lang="en-US" dirty="0" smtClean="0">
                <a:effectLst/>
              </a:rPr>
              <a:t>/article/gold-standard-fiat-disguise</a:t>
            </a:r>
          </a:p>
          <a:p>
            <a:endParaRPr lang="en-US" dirty="0" smtClean="0">
              <a:effectLst/>
            </a:endParaRPr>
          </a:p>
          <a:p>
            <a:r>
              <a:rPr lang="en-US" dirty="0" smtClean="0">
                <a:effectLst/>
              </a:rPr>
              <a:t>http://</a:t>
            </a:r>
            <a:r>
              <a:rPr lang="en-US" dirty="0" err="1" smtClean="0">
                <a:effectLst/>
              </a:rPr>
              <a:t>fofoa.blogspot.com</a:t>
            </a:r>
            <a:r>
              <a:rPr lang="en-US" dirty="0" smtClean="0">
                <a:effectLst/>
              </a:rPr>
              <a:t>/2011/04/deflation-or-</a:t>
            </a:r>
            <a:r>
              <a:rPr lang="en-US" dirty="0" err="1" smtClean="0">
                <a:effectLst/>
              </a:rPr>
              <a:t>hyperinflation.html</a:t>
            </a:r>
            <a:endParaRPr lang="en-US" dirty="0" smtClean="0">
              <a:effectLst/>
            </a:endParaRPr>
          </a:p>
          <a:p>
            <a:endParaRPr lang="en-US" dirty="0" smtClean="0">
              <a:effectLst/>
            </a:endParaRPr>
          </a:p>
          <a:p>
            <a:r>
              <a:rPr lang="en-US" dirty="0" smtClean="0"/>
              <a:t>http://</a:t>
            </a:r>
            <a:r>
              <a:rPr lang="en-US" dirty="0" err="1" smtClean="0"/>
              <a:t>sunsoflibertymint.com</a:t>
            </a:r>
            <a:r>
              <a:rPr lang="en-US" dirty="0" smtClean="0"/>
              <a:t>/top-five-silver-producing-countries/</a:t>
            </a:r>
          </a:p>
          <a:p>
            <a:endParaRPr lang="en-US" dirty="0" smtClean="0"/>
          </a:p>
          <a:p>
            <a:r>
              <a:rPr lang="en-US" dirty="0" smtClean="0"/>
              <a:t>http://</a:t>
            </a:r>
            <a:r>
              <a:rPr lang="en-US" dirty="0" err="1" smtClean="0"/>
              <a:t>politicalehconomy.wordpress.com</a:t>
            </a:r>
            <a:r>
              <a:rPr lang="en-US" dirty="0" smtClean="0"/>
              <a:t>/2014/01/10/myths-of-central-banking/</a:t>
            </a:r>
          </a:p>
          <a:p>
            <a:endParaRPr lang="en-US" dirty="0" smtClean="0"/>
          </a:p>
          <a:p>
            <a:r>
              <a:rPr lang="en-US" dirty="0" smtClean="0"/>
              <a:t>http://</a:t>
            </a:r>
            <a:r>
              <a:rPr lang="en-US" dirty="0" err="1" smtClean="0"/>
              <a:t>www.cato.org</a:t>
            </a:r>
            <a:r>
              <a:rPr lang="en-US" dirty="0" smtClean="0"/>
              <a:t>/multimedia/daily-podcast/myths-central-bank-independence</a:t>
            </a:r>
          </a:p>
          <a:p>
            <a:endParaRPr lang="en-US" dirty="0" smtClean="0"/>
          </a:p>
          <a:p>
            <a:r>
              <a:rPr lang="en-US" dirty="0" smtClean="0"/>
              <a:t>http://</a:t>
            </a:r>
            <a:r>
              <a:rPr lang="en-US" dirty="0" err="1" smtClean="0"/>
              <a:t>finance.yahoo.com</a:t>
            </a:r>
            <a:r>
              <a:rPr lang="en-US" dirty="0" smtClean="0"/>
              <a:t>/news/5-ways-student-loans-hurt-110002219.html</a:t>
            </a:r>
          </a:p>
          <a:p>
            <a:endParaRPr lang="en-US" dirty="0" smtClean="0"/>
          </a:p>
        </p:txBody>
      </p:sp>
      <p:sp>
        <p:nvSpPr>
          <p:cNvPr id="4" name="Slide Number Placeholder 3"/>
          <p:cNvSpPr>
            <a:spLocks noGrp="1"/>
          </p:cNvSpPr>
          <p:nvPr>
            <p:ph type="sldNum" sz="quarter" idx="10"/>
          </p:nvPr>
        </p:nvSpPr>
        <p:spPr/>
        <p:txBody>
          <a:bodyPr/>
          <a:lstStyle/>
          <a:p>
            <a:fld id="{F93199CD-3E1B-4AE6-990F-76F925F5EA9F}" type="slidenum">
              <a:rPr lang="en-US" smtClean="0"/>
              <a:t>11</a:t>
            </a:fld>
            <a:endParaRPr lang="en-US"/>
          </a:p>
        </p:txBody>
      </p:sp>
    </p:spTree>
    <p:extLst>
      <p:ext uri="{BB962C8B-B14F-4D97-AF65-F5344CB8AC3E}">
        <p14:creationId xmlns:p14="http://schemas.microsoft.com/office/powerpoint/2010/main" val="1182232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943958" y="0"/>
            <a:ext cx="3200042" cy="6858000"/>
          </a:xfrm>
          <a:prstGeom prst="rect">
            <a:avLst/>
          </a:prstGeom>
        </p:spPr>
      </p:pic>
      <p:sp>
        <p:nvSpPr>
          <p:cNvPr id="2" name="Title 1"/>
          <p:cNvSpPr>
            <a:spLocks noGrp="1"/>
          </p:cNvSpPr>
          <p:nvPr>
            <p:ph type="ctrTitle"/>
          </p:nvPr>
        </p:nvSpPr>
        <p:spPr>
          <a:xfrm>
            <a:off x="1140915" y="1600200"/>
            <a:ext cx="4460052" cy="3048000"/>
          </a:xfrm>
        </p:spPr>
        <p:txBody>
          <a:bodyPr anchor="b">
            <a:normAutofit/>
          </a:bodyPr>
          <a:lstStyle>
            <a:lvl1pPr>
              <a:lnSpc>
                <a:spcPct val="80000"/>
              </a:lnSpc>
              <a:defRPr sz="6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1140916" y="4898573"/>
            <a:ext cx="4460052" cy="1270453"/>
          </a:xfrm>
        </p:spPr>
        <p:txBody>
          <a:bodyPr>
            <a:noAutofit/>
          </a:bodyPr>
          <a:lstStyle>
            <a:lvl1pPr marL="0" indent="0" algn="l">
              <a:spcBef>
                <a:spcPts val="0"/>
              </a:spcBef>
              <a:buNone/>
              <a:defRPr sz="2800" cap="none" baseline="0">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cxnSp>
        <p:nvCxnSpPr>
          <p:cNvPr id="6" name="Straight Connector 5"/>
          <p:cNvCxnSpPr/>
          <p:nvPr/>
        </p:nvCxnSpPr>
        <p:spPr>
          <a:xfrm>
            <a:off x="1244526" y="4782971"/>
            <a:ext cx="4242112"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943958" y="0"/>
            <a:ext cx="799118"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F41C87-7AD9-4845-A077-840E4A0F3F06}" type="datetimeFigureOut">
              <a:rPr lang="en-US"/>
              <a:t>5/22/14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2107" y="665163"/>
            <a:ext cx="3086904" cy="1925637"/>
          </a:xfrm>
        </p:spPr>
        <p:txBody>
          <a:bodyPr anchor="b">
            <a:noAutofit/>
          </a:bodyPr>
          <a:lstStyle>
            <a:lvl1pPr algn="l">
              <a:lnSpc>
                <a:spcPct val="80000"/>
              </a:lnSpc>
              <a:defRPr sz="4000" b="0">
                <a:solidFill>
                  <a:schemeClr val="accent1">
                    <a:lumMod val="50000"/>
                  </a:schemeClr>
                </a:solidFill>
              </a:defRPr>
            </a:lvl1pPr>
          </a:lstStyle>
          <a:p>
            <a:r>
              <a:rPr lang="en-US" dirty="0" smtClean="0"/>
              <a:t>Click to edit Master title style</a:t>
            </a:r>
            <a:endParaRPr dirty="0"/>
          </a:p>
        </p:txBody>
      </p:sp>
      <p:sp>
        <p:nvSpPr>
          <p:cNvPr id="3" name="Content Placeholder 2"/>
          <p:cNvSpPr>
            <a:spLocks noGrp="1"/>
          </p:cNvSpPr>
          <p:nvPr>
            <p:ph idx="1"/>
          </p:nvPr>
        </p:nvSpPr>
        <p:spPr>
          <a:xfrm>
            <a:off x="4572002" y="685800"/>
            <a:ext cx="3944376"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142107" y="2895600"/>
            <a:ext cx="3086904" cy="1752601"/>
          </a:xfrm>
        </p:spPr>
        <p:txBody>
          <a:bodyPr>
            <a:normAutofit/>
          </a:bodyPr>
          <a:lstStyle>
            <a:lvl1pPr marL="0" indent="0">
              <a:lnSpc>
                <a:spcPct val="9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t>5/22/14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244526" y="2743200"/>
            <a:ext cx="2927319"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1" y="1"/>
            <a:ext cx="4630354" cy="6857999"/>
          </a:xfrm>
          <a:solidFill>
            <a:schemeClr val="bg2"/>
          </a:solidFill>
          <a:effectLst>
            <a:outerShdw blurRad="152400" dist="50800" dir="10800000" algn="r" rotWithShape="0">
              <a:prstClr val="black">
                <a:alpha val="2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2" name="Title 1"/>
          <p:cNvSpPr>
            <a:spLocks noGrp="1"/>
          </p:cNvSpPr>
          <p:nvPr>
            <p:ph type="title"/>
          </p:nvPr>
        </p:nvSpPr>
        <p:spPr>
          <a:xfrm>
            <a:off x="1142107" y="685800"/>
            <a:ext cx="3086904" cy="1925638"/>
          </a:xfrm>
        </p:spPr>
        <p:txBody>
          <a:bodyPr anchor="b">
            <a:normAutofit/>
          </a:bodyPr>
          <a:lstStyle>
            <a:lvl1pPr algn="l">
              <a:lnSpc>
                <a:spcPct val="80000"/>
              </a:lnSpc>
              <a:defRPr sz="4000" b="0" i="0" baseline="0">
                <a:solidFill>
                  <a:schemeClr val="accent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142107" y="2895600"/>
            <a:ext cx="3086904" cy="1752601"/>
          </a:xfrm>
        </p:spPr>
        <p:txBody>
          <a:bodyPr>
            <a:normAutofit/>
          </a:bodyPr>
          <a:lstStyle>
            <a:lvl1pPr marL="0" indent="0">
              <a:lnSpc>
                <a:spcPct val="9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0" name="Straight Connector 9"/>
          <p:cNvCxnSpPr/>
          <p:nvPr/>
        </p:nvCxnSpPr>
        <p:spPr>
          <a:xfrm>
            <a:off x="1244526" y="2743200"/>
            <a:ext cx="2927319"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5/22/14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44420" y="646113"/>
            <a:ext cx="1371958" cy="552291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42106" y="646113"/>
            <a:ext cx="5716489" cy="55229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5/22/14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7030090" y="762000"/>
            <a:ext cx="0" cy="533400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38200" y="3938590"/>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FED0731-D85E-8545-ADE5-160F7F6B4A37}" type="slidenum">
              <a:rPr lang="en-US"/>
              <a:pPr>
                <a:defRPr/>
              </a:pPr>
              <a:t>‹#›</a:t>
            </a:fld>
            <a:endParaRPr lang="en-US"/>
          </a:p>
        </p:txBody>
      </p:sp>
    </p:spTree>
    <p:extLst>
      <p:ext uri="{BB962C8B-B14F-4D97-AF65-F5344CB8AC3E}">
        <p14:creationId xmlns:p14="http://schemas.microsoft.com/office/powerpoint/2010/main" val="3770548166"/>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943958" y="0"/>
            <a:ext cx="3200042" cy="6858000"/>
          </a:xfrm>
          <a:prstGeom prst="rect">
            <a:avLst/>
          </a:prstGeom>
        </p:spPr>
      </p:pic>
      <p:sp>
        <p:nvSpPr>
          <p:cNvPr id="2" name="Title 1"/>
          <p:cNvSpPr>
            <a:spLocks noGrp="1"/>
          </p:cNvSpPr>
          <p:nvPr>
            <p:ph type="ctrTitle"/>
          </p:nvPr>
        </p:nvSpPr>
        <p:spPr>
          <a:xfrm>
            <a:off x="1140915" y="1600200"/>
            <a:ext cx="4460052" cy="3048000"/>
          </a:xfrm>
        </p:spPr>
        <p:txBody>
          <a:bodyPr anchor="b">
            <a:normAutofit/>
          </a:bodyPr>
          <a:lstStyle>
            <a:lvl1pPr>
              <a:lnSpc>
                <a:spcPct val="80000"/>
              </a:lnSpc>
              <a:defRPr sz="6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1140916" y="4898573"/>
            <a:ext cx="4460052" cy="1270453"/>
          </a:xfrm>
        </p:spPr>
        <p:txBody>
          <a:bodyPr>
            <a:noAutofit/>
          </a:bodyPr>
          <a:lstStyle>
            <a:lvl1pPr marL="0" indent="0" algn="l">
              <a:spcBef>
                <a:spcPts val="0"/>
              </a:spcBef>
              <a:buNone/>
              <a:defRPr sz="2800" cap="none" baseline="0">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cxnSp>
        <p:nvCxnSpPr>
          <p:cNvPr id="6" name="Straight Connector 5"/>
          <p:cNvCxnSpPr/>
          <p:nvPr/>
        </p:nvCxnSpPr>
        <p:spPr>
          <a:xfrm>
            <a:off x="1244526" y="4782971"/>
            <a:ext cx="4242112"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943958" y="0"/>
            <a:ext cx="799118"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mbria"/>
            </a:endParaRPr>
          </a:p>
        </p:txBody>
      </p:sp>
    </p:spTree>
    <p:extLst>
      <p:ext uri="{BB962C8B-B14F-4D97-AF65-F5344CB8AC3E}">
        <p14:creationId xmlns:p14="http://schemas.microsoft.com/office/powerpoint/2010/main" val="3582715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1142106" y="1600200"/>
            <a:ext cx="7925693"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solidFill>
                  <a:srgbClr val="303030"/>
                </a:solidFill>
                <a:latin typeface="Cambria"/>
              </a:rPr>
              <a:pPr/>
              <a:t>5/22/14</a:t>
            </a:fld>
            <a:endParaRPr>
              <a:solidFill>
                <a:srgbClr val="303030"/>
              </a:solidFill>
              <a:latin typeface="Cambria"/>
            </a:endParaRPr>
          </a:p>
        </p:txBody>
      </p:sp>
      <p:sp>
        <p:nvSpPr>
          <p:cNvPr id="5" name="Footer Placeholder 4"/>
          <p:cNvSpPr>
            <a:spLocks noGrp="1"/>
          </p:cNvSpPr>
          <p:nvPr>
            <p:ph type="ftr" sz="quarter" idx="11"/>
          </p:nvPr>
        </p:nvSpPr>
        <p:spPr/>
        <p:txBody>
          <a:bodyPr/>
          <a:lstStyle/>
          <a:p>
            <a:endParaRPr>
              <a:solidFill>
                <a:srgbClr val="303030"/>
              </a:solidFill>
              <a:latin typeface="Cambria"/>
            </a:endParaRPr>
          </a:p>
        </p:txBody>
      </p:sp>
      <p:sp>
        <p:nvSpPr>
          <p:cNvPr id="6" name="Slide Number Placeholder 5"/>
          <p:cNvSpPr>
            <a:spLocks noGrp="1"/>
          </p:cNvSpPr>
          <p:nvPr>
            <p:ph type="sldNum" sz="quarter" idx="12"/>
          </p:nvPr>
        </p:nvSpPr>
        <p:spPr/>
        <p:txBody>
          <a:bodyPr/>
          <a:lstStyle/>
          <a:p>
            <a:fld id="{2A013F82-EE5E-44EE-A61D-E31C6657F26F}" type="slidenum">
              <a:rPr>
                <a:solidFill>
                  <a:srgbClr val="303030"/>
                </a:solidFill>
                <a:latin typeface="Cambria"/>
              </a:rPr>
              <a:pPr/>
              <a:t>‹#›</a:t>
            </a:fld>
            <a:endParaRPr>
              <a:solidFill>
                <a:srgbClr val="303030"/>
              </a:solidFill>
              <a:latin typeface="Cambria"/>
            </a:endParaRPr>
          </a:p>
        </p:txBody>
      </p:sp>
      <p:cxnSp>
        <p:nvCxnSpPr>
          <p:cNvPr id="7" name="Straight Connector 6"/>
          <p:cNvCxnSpPr/>
          <p:nvPr/>
        </p:nvCxnSpPr>
        <p:spPr>
          <a:xfrm>
            <a:off x="1244526" y="1524000"/>
            <a:ext cx="721468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8882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2106" y="381000"/>
            <a:ext cx="7925693" cy="609600"/>
          </a:xfrm>
        </p:spPr>
        <p:txBody>
          <a:bodyPr/>
          <a:lstStyle/>
          <a:p>
            <a:r>
              <a:rPr lang="en-US" dirty="0" smtClean="0"/>
              <a:t>Click to edit Master title style</a:t>
            </a:r>
            <a:endParaRPr dirty="0"/>
          </a:p>
        </p:txBody>
      </p:sp>
      <p:sp>
        <p:nvSpPr>
          <p:cNvPr id="3" name="Content Placeholder 2"/>
          <p:cNvSpPr>
            <a:spLocks noGrp="1"/>
          </p:cNvSpPr>
          <p:nvPr>
            <p:ph idx="1"/>
          </p:nvPr>
        </p:nvSpPr>
        <p:spPr>
          <a:xfrm>
            <a:off x="1142107" y="1295401"/>
            <a:ext cx="7374270" cy="487362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solidFill>
                  <a:srgbClr val="303030"/>
                </a:solidFill>
                <a:latin typeface="Cambria"/>
              </a:rPr>
              <a:pPr/>
              <a:t>5/22/14</a:t>
            </a:fld>
            <a:endParaRPr>
              <a:solidFill>
                <a:srgbClr val="303030"/>
              </a:solidFill>
              <a:latin typeface="Cambria"/>
            </a:endParaRPr>
          </a:p>
        </p:txBody>
      </p:sp>
      <p:sp>
        <p:nvSpPr>
          <p:cNvPr id="5" name="Footer Placeholder 4"/>
          <p:cNvSpPr>
            <a:spLocks noGrp="1"/>
          </p:cNvSpPr>
          <p:nvPr>
            <p:ph type="ftr" sz="quarter" idx="11"/>
          </p:nvPr>
        </p:nvSpPr>
        <p:spPr/>
        <p:txBody>
          <a:bodyPr/>
          <a:lstStyle/>
          <a:p>
            <a:endParaRPr>
              <a:solidFill>
                <a:srgbClr val="303030"/>
              </a:solidFill>
              <a:latin typeface="Cambria"/>
            </a:endParaRPr>
          </a:p>
        </p:txBody>
      </p:sp>
      <p:sp>
        <p:nvSpPr>
          <p:cNvPr id="6" name="Slide Number Placeholder 5"/>
          <p:cNvSpPr>
            <a:spLocks noGrp="1"/>
          </p:cNvSpPr>
          <p:nvPr>
            <p:ph type="sldNum" sz="quarter" idx="12"/>
          </p:nvPr>
        </p:nvSpPr>
        <p:spPr/>
        <p:txBody>
          <a:bodyPr/>
          <a:lstStyle/>
          <a:p>
            <a:fld id="{2A013F82-EE5E-44EE-A61D-E31C6657F26F}" type="slidenum">
              <a:rPr>
                <a:solidFill>
                  <a:srgbClr val="303030"/>
                </a:solidFill>
                <a:latin typeface="Cambria"/>
              </a:rPr>
              <a:pPr/>
              <a:t>‹#›</a:t>
            </a:fld>
            <a:endParaRPr>
              <a:solidFill>
                <a:srgbClr val="303030"/>
              </a:solidFill>
              <a:latin typeface="Cambria"/>
            </a:endParaRPr>
          </a:p>
        </p:txBody>
      </p:sp>
      <p:cxnSp>
        <p:nvCxnSpPr>
          <p:cNvPr id="7" name="Straight Connector 6"/>
          <p:cNvCxnSpPr/>
          <p:nvPr/>
        </p:nvCxnSpPr>
        <p:spPr>
          <a:xfrm>
            <a:off x="1244526" y="1143000"/>
            <a:ext cx="721468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2164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344882" y="0"/>
            <a:ext cx="799118" cy="6858000"/>
          </a:xfrm>
          <a:prstGeom prst="rect">
            <a:avLst/>
          </a:prstGeom>
        </p:spPr>
      </p:pic>
      <p:sp>
        <p:nvSpPr>
          <p:cNvPr id="12" name="Rectangle 11"/>
          <p:cNvSpPr/>
          <p:nvPr/>
        </p:nvSpPr>
        <p:spPr>
          <a:xfrm>
            <a:off x="8344882" y="10886"/>
            <a:ext cx="799118"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mbria"/>
            </a:endParaRPr>
          </a:p>
        </p:txBody>
      </p:sp>
      <p:sp>
        <p:nvSpPr>
          <p:cNvPr id="2" name="Title 1"/>
          <p:cNvSpPr>
            <a:spLocks noGrp="1"/>
          </p:cNvSpPr>
          <p:nvPr>
            <p:ph type="title"/>
          </p:nvPr>
        </p:nvSpPr>
        <p:spPr>
          <a:xfrm>
            <a:off x="1142105" y="2237097"/>
            <a:ext cx="6173809" cy="2411103"/>
          </a:xfrm>
        </p:spPr>
        <p:txBody>
          <a:bodyPr anchor="b">
            <a:normAutofit/>
          </a:bodyPr>
          <a:lstStyle>
            <a:lvl1pPr algn="l">
              <a:lnSpc>
                <a:spcPct val="80000"/>
              </a:lnSpc>
              <a:defRPr sz="4800" b="0" cap="none" baseline="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1142107" y="4876801"/>
            <a:ext cx="6173809" cy="1292225"/>
          </a:xfrm>
        </p:spPr>
        <p:txBody>
          <a:bodyPr anchor="t">
            <a:normAutofit/>
          </a:bodyPr>
          <a:lstStyle>
            <a:lvl1pPr marL="0" indent="0">
              <a:spcBef>
                <a:spcPts val="0"/>
              </a:spcBef>
              <a:buNone/>
              <a:defRPr sz="2800" cap="none" baseline="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a:solidFill>
                  <a:srgbClr val="303030"/>
                </a:solidFill>
                <a:latin typeface="Cambria"/>
              </a:rPr>
              <a:pPr/>
              <a:t>5/22/14</a:t>
            </a:fld>
            <a:endParaRPr>
              <a:solidFill>
                <a:srgbClr val="303030"/>
              </a:solidFill>
              <a:latin typeface="Cambria"/>
            </a:endParaRPr>
          </a:p>
        </p:txBody>
      </p:sp>
      <p:sp>
        <p:nvSpPr>
          <p:cNvPr id="5" name="Footer Placeholder 4"/>
          <p:cNvSpPr>
            <a:spLocks noGrp="1"/>
          </p:cNvSpPr>
          <p:nvPr>
            <p:ph type="ftr" sz="quarter" idx="11"/>
          </p:nvPr>
        </p:nvSpPr>
        <p:spPr/>
        <p:txBody>
          <a:bodyPr/>
          <a:lstStyle/>
          <a:p>
            <a:endParaRPr>
              <a:solidFill>
                <a:srgbClr val="303030"/>
              </a:solidFill>
              <a:latin typeface="Cambria"/>
            </a:endParaRPr>
          </a:p>
        </p:txBody>
      </p:sp>
      <p:sp>
        <p:nvSpPr>
          <p:cNvPr id="6" name="Slide Number Placeholder 5"/>
          <p:cNvSpPr>
            <a:spLocks noGrp="1"/>
          </p:cNvSpPr>
          <p:nvPr>
            <p:ph type="sldNum" sz="quarter" idx="12"/>
          </p:nvPr>
        </p:nvSpPr>
        <p:spPr/>
        <p:txBody>
          <a:bodyPr/>
          <a:lstStyle/>
          <a:p>
            <a:fld id="{2A013F82-EE5E-44EE-A61D-E31C6657F26F}" type="slidenum">
              <a:rPr>
                <a:solidFill>
                  <a:srgbClr val="303030"/>
                </a:solidFill>
                <a:latin typeface="Cambria"/>
              </a:rPr>
              <a:pPr/>
              <a:t>‹#›</a:t>
            </a:fld>
            <a:endParaRPr>
              <a:solidFill>
                <a:srgbClr val="303030"/>
              </a:solidFill>
              <a:latin typeface="Cambria"/>
            </a:endParaRPr>
          </a:p>
        </p:txBody>
      </p:sp>
      <p:cxnSp>
        <p:nvCxnSpPr>
          <p:cNvPr id="9" name="Straight Connector 8"/>
          <p:cNvCxnSpPr/>
          <p:nvPr/>
        </p:nvCxnSpPr>
        <p:spPr>
          <a:xfrm>
            <a:off x="1244526" y="4782971"/>
            <a:ext cx="6014223"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0709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1142106" y="1600200"/>
            <a:ext cx="7925693"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5/22/14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1244526" y="1524000"/>
            <a:ext cx="721468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42107" y="381000"/>
            <a:ext cx="7374269" cy="1219200"/>
          </a:xfrm>
        </p:spPr>
        <p:txBody>
          <a:bodyPr/>
          <a:lstStyle/>
          <a:p>
            <a:r>
              <a:rPr lang="en-US" smtClean="0"/>
              <a:t>Click to edit Master title style</a:t>
            </a:r>
            <a:endParaRPr/>
          </a:p>
        </p:txBody>
      </p:sp>
      <p:sp>
        <p:nvSpPr>
          <p:cNvPr id="3" name="Content Placeholder 2"/>
          <p:cNvSpPr>
            <a:spLocks noGrp="1"/>
          </p:cNvSpPr>
          <p:nvPr>
            <p:ph sz="half" idx="1"/>
          </p:nvPr>
        </p:nvSpPr>
        <p:spPr>
          <a:xfrm>
            <a:off x="1116417" y="1984248"/>
            <a:ext cx="3601388"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914989" y="1984248"/>
            <a:ext cx="3601389"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3F41C87-7AD9-4845-A077-840E4A0F3F06}" type="datetimeFigureOut">
              <a:rPr lang="en-US">
                <a:solidFill>
                  <a:srgbClr val="303030"/>
                </a:solidFill>
                <a:latin typeface="Cambria"/>
              </a:rPr>
              <a:pPr/>
              <a:t>5/22/14</a:t>
            </a:fld>
            <a:endParaRPr>
              <a:solidFill>
                <a:srgbClr val="303030"/>
              </a:solidFill>
              <a:latin typeface="Cambria"/>
            </a:endParaRPr>
          </a:p>
        </p:txBody>
      </p:sp>
      <p:sp>
        <p:nvSpPr>
          <p:cNvPr id="6" name="Footer Placeholder 5"/>
          <p:cNvSpPr>
            <a:spLocks noGrp="1"/>
          </p:cNvSpPr>
          <p:nvPr>
            <p:ph type="ftr" sz="quarter" idx="11"/>
          </p:nvPr>
        </p:nvSpPr>
        <p:spPr/>
        <p:txBody>
          <a:bodyPr/>
          <a:lstStyle/>
          <a:p>
            <a:endParaRPr>
              <a:solidFill>
                <a:srgbClr val="303030"/>
              </a:solidFill>
              <a:latin typeface="Cambria"/>
            </a:endParaRPr>
          </a:p>
        </p:txBody>
      </p:sp>
      <p:sp>
        <p:nvSpPr>
          <p:cNvPr id="7" name="Slide Number Placeholder 6"/>
          <p:cNvSpPr>
            <a:spLocks noGrp="1"/>
          </p:cNvSpPr>
          <p:nvPr>
            <p:ph type="sldNum" sz="quarter" idx="12"/>
          </p:nvPr>
        </p:nvSpPr>
        <p:spPr/>
        <p:txBody>
          <a:bodyPr/>
          <a:lstStyle/>
          <a:p>
            <a:fld id="{2A013F82-EE5E-44EE-A61D-E31C6657F26F}" type="slidenum">
              <a:rPr>
                <a:solidFill>
                  <a:srgbClr val="303030"/>
                </a:solidFill>
                <a:latin typeface="Cambria"/>
              </a:rPr>
              <a:pPr/>
              <a:t>‹#›</a:t>
            </a:fld>
            <a:endParaRPr>
              <a:solidFill>
                <a:srgbClr val="303030"/>
              </a:solidFill>
              <a:latin typeface="Cambria"/>
            </a:endParaRPr>
          </a:p>
        </p:txBody>
      </p:sp>
      <p:cxnSp>
        <p:nvCxnSpPr>
          <p:cNvPr id="8" name="Straight Connector 7"/>
          <p:cNvCxnSpPr/>
          <p:nvPr/>
        </p:nvCxnSpPr>
        <p:spPr>
          <a:xfrm>
            <a:off x="1244526" y="1709058"/>
            <a:ext cx="721468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4784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42107" y="381000"/>
            <a:ext cx="7374269" cy="609600"/>
          </a:xfrm>
        </p:spPr>
        <p:txBody>
          <a:bodyPr/>
          <a:lstStyle/>
          <a:p>
            <a:r>
              <a:rPr lang="en-US" dirty="0" smtClean="0"/>
              <a:t>Click to edit Master title style</a:t>
            </a:r>
            <a:endParaRPr dirty="0"/>
          </a:p>
        </p:txBody>
      </p:sp>
      <p:sp>
        <p:nvSpPr>
          <p:cNvPr id="3" name="Content Placeholder 2"/>
          <p:cNvSpPr>
            <a:spLocks noGrp="1"/>
          </p:cNvSpPr>
          <p:nvPr>
            <p:ph sz="half" idx="1"/>
          </p:nvPr>
        </p:nvSpPr>
        <p:spPr>
          <a:xfrm>
            <a:off x="1116417" y="1371600"/>
            <a:ext cx="3601388" cy="4800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914989" y="1371600"/>
            <a:ext cx="3601389" cy="4800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3F41C87-7AD9-4845-A077-840E4A0F3F06}" type="datetimeFigureOut">
              <a:rPr lang="en-US">
                <a:solidFill>
                  <a:srgbClr val="303030"/>
                </a:solidFill>
                <a:latin typeface="Cambria"/>
              </a:rPr>
              <a:pPr/>
              <a:t>5/22/14</a:t>
            </a:fld>
            <a:endParaRPr>
              <a:solidFill>
                <a:srgbClr val="303030"/>
              </a:solidFill>
              <a:latin typeface="Cambria"/>
            </a:endParaRPr>
          </a:p>
        </p:txBody>
      </p:sp>
      <p:sp>
        <p:nvSpPr>
          <p:cNvPr id="6" name="Footer Placeholder 5"/>
          <p:cNvSpPr>
            <a:spLocks noGrp="1"/>
          </p:cNvSpPr>
          <p:nvPr>
            <p:ph type="ftr" sz="quarter" idx="11"/>
          </p:nvPr>
        </p:nvSpPr>
        <p:spPr/>
        <p:txBody>
          <a:bodyPr/>
          <a:lstStyle/>
          <a:p>
            <a:endParaRPr>
              <a:solidFill>
                <a:srgbClr val="303030"/>
              </a:solidFill>
              <a:latin typeface="Cambria"/>
            </a:endParaRPr>
          </a:p>
        </p:txBody>
      </p:sp>
      <p:sp>
        <p:nvSpPr>
          <p:cNvPr id="7" name="Slide Number Placeholder 6"/>
          <p:cNvSpPr>
            <a:spLocks noGrp="1"/>
          </p:cNvSpPr>
          <p:nvPr>
            <p:ph type="sldNum" sz="quarter" idx="12"/>
          </p:nvPr>
        </p:nvSpPr>
        <p:spPr/>
        <p:txBody>
          <a:bodyPr/>
          <a:lstStyle/>
          <a:p>
            <a:fld id="{2A013F82-EE5E-44EE-A61D-E31C6657F26F}" type="slidenum">
              <a:rPr>
                <a:solidFill>
                  <a:srgbClr val="303030"/>
                </a:solidFill>
                <a:latin typeface="Cambria"/>
              </a:rPr>
              <a:pPr/>
              <a:t>‹#›</a:t>
            </a:fld>
            <a:endParaRPr>
              <a:solidFill>
                <a:srgbClr val="303030"/>
              </a:solidFill>
              <a:latin typeface="Cambria"/>
            </a:endParaRPr>
          </a:p>
        </p:txBody>
      </p:sp>
      <p:cxnSp>
        <p:nvCxnSpPr>
          <p:cNvPr id="8" name="Straight Connector 7"/>
          <p:cNvCxnSpPr/>
          <p:nvPr/>
        </p:nvCxnSpPr>
        <p:spPr>
          <a:xfrm>
            <a:off x="1244526" y="1143000"/>
            <a:ext cx="721468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8097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2107" y="381000"/>
            <a:ext cx="7374269" cy="12192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42107" y="1828800"/>
            <a:ext cx="3601388"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2107" y="2743201"/>
            <a:ext cx="3601388"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914990" y="1828800"/>
            <a:ext cx="3601388"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14990" y="2743201"/>
            <a:ext cx="3601388"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03F41C87-7AD9-4845-A077-840E4A0F3F06}" type="datetimeFigureOut">
              <a:rPr lang="en-US">
                <a:solidFill>
                  <a:srgbClr val="303030"/>
                </a:solidFill>
                <a:latin typeface="Cambria"/>
              </a:rPr>
              <a:pPr/>
              <a:t>5/22/14</a:t>
            </a:fld>
            <a:endParaRPr>
              <a:solidFill>
                <a:srgbClr val="303030"/>
              </a:solidFill>
              <a:latin typeface="Cambria"/>
            </a:endParaRPr>
          </a:p>
        </p:txBody>
      </p:sp>
      <p:sp>
        <p:nvSpPr>
          <p:cNvPr id="8" name="Footer Placeholder 7"/>
          <p:cNvSpPr>
            <a:spLocks noGrp="1"/>
          </p:cNvSpPr>
          <p:nvPr>
            <p:ph type="ftr" sz="quarter" idx="11"/>
          </p:nvPr>
        </p:nvSpPr>
        <p:spPr/>
        <p:txBody>
          <a:bodyPr/>
          <a:lstStyle/>
          <a:p>
            <a:endParaRPr>
              <a:solidFill>
                <a:srgbClr val="303030"/>
              </a:solidFill>
              <a:latin typeface="Cambria"/>
            </a:endParaRPr>
          </a:p>
        </p:txBody>
      </p:sp>
      <p:sp>
        <p:nvSpPr>
          <p:cNvPr id="9" name="Slide Number Placeholder 8"/>
          <p:cNvSpPr>
            <a:spLocks noGrp="1"/>
          </p:cNvSpPr>
          <p:nvPr>
            <p:ph type="sldNum" sz="quarter" idx="12"/>
          </p:nvPr>
        </p:nvSpPr>
        <p:spPr/>
        <p:txBody>
          <a:bodyPr/>
          <a:lstStyle/>
          <a:p>
            <a:fld id="{2A013F82-EE5E-44EE-A61D-E31C6657F26F}" type="slidenum">
              <a:rPr>
                <a:solidFill>
                  <a:srgbClr val="303030"/>
                </a:solidFill>
                <a:latin typeface="Cambria"/>
              </a:rPr>
              <a:pPr/>
              <a:t>‹#›</a:t>
            </a:fld>
            <a:endParaRPr>
              <a:solidFill>
                <a:srgbClr val="303030"/>
              </a:solidFill>
              <a:latin typeface="Cambria"/>
            </a:endParaRPr>
          </a:p>
        </p:txBody>
      </p:sp>
      <p:cxnSp>
        <p:nvCxnSpPr>
          <p:cNvPr id="10" name="Straight Connector 9"/>
          <p:cNvCxnSpPr/>
          <p:nvPr/>
        </p:nvCxnSpPr>
        <p:spPr>
          <a:xfrm>
            <a:off x="1244526" y="1709058"/>
            <a:ext cx="721468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064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2107" y="381000"/>
            <a:ext cx="7374269" cy="609600"/>
          </a:xfrm>
        </p:spPr>
        <p:txBody>
          <a:bodyPr/>
          <a:lstStyle>
            <a:lvl1pPr>
              <a:defRPr/>
            </a:lvl1pPr>
          </a:lstStyle>
          <a:p>
            <a:r>
              <a:rPr lang="en-US" dirty="0" smtClean="0"/>
              <a:t>Click to edit Master title style</a:t>
            </a:r>
            <a:endParaRPr dirty="0"/>
          </a:p>
        </p:txBody>
      </p:sp>
      <p:sp>
        <p:nvSpPr>
          <p:cNvPr id="3" name="Text Placeholder 2"/>
          <p:cNvSpPr>
            <a:spLocks noGrp="1"/>
          </p:cNvSpPr>
          <p:nvPr>
            <p:ph type="body" idx="1" hasCustomPrompt="1"/>
          </p:nvPr>
        </p:nvSpPr>
        <p:spPr>
          <a:xfrm>
            <a:off x="1143000" y="1295400"/>
            <a:ext cx="3601388" cy="5334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a:t>
            </a:r>
          </a:p>
        </p:txBody>
      </p:sp>
      <p:sp>
        <p:nvSpPr>
          <p:cNvPr id="4" name="Content Placeholder 3"/>
          <p:cNvSpPr>
            <a:spLocks noGrp="1"/>
          </p:cNvSpPr>
          <p:nvPr>
            <p:ph sz="half" idx="2"/>
          </p:nvPr>
        </p:nvSpPr>
        <p:spPr>
          <a:xfrm>
            <a:off x="1142107" y="1981201"/>
            <a:ext cx="3601388" cy="4187826"/>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hasCustomPrompt="1"/>
          </p:nvPr>
        </p:nvSpPr>
        <p:spPr>
          <a:xfrm>
            <a:off x="4914990" y="1295400"/>
            <a:ext cx="3601388" cy="5334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a:t>
            </a:r>
          </a:p>
        </p:txBody>
      </p:sp>
      <p:sp>
        <p:nvSpPr>
          <p:cNvPr id="6" name="Content Placeholder 5"/>
          <p:cNvSpPr>
            <a:spLocks noGrp="1"/>
          </p:cNvSpPr>
          <p:nvPr>
            <p:ph sz="quarter" idx="4"/>
          </p:nvPr>
        </p:nvSpPr>
        <p:spPr>
          <a:xfrm>
            <a:off x="4914990" y="1981201"/>
            <a:ext cx="3601388" cy="4187826"/>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03F41C87-7AD9-4845-A077-840E4A0F3F06}" type="datetimeFigureOut">
              <a:rPr lang="en-US">
                <a:solidFill>
                  <a:srgbClr val="303030"/>
                </a:solidFill>
                <a:latin typeface="Cambria"/>
              </a:rPr>
              <a:pPr/>
              <a:t>5/22/14</a:t>
            </a:fld>
            <a:endParaRPr>
              <a:solidFill>
                <a:srgbClr val="303030"/>
              </a:solidFill>
              <a:latin typeface="Cambria"/>
            </a:endParaRPr>
          </a:p>
        </p:txBody>
      </p:sp>
      <p:sp>
        <p:nvSpPr>
          <p:cNvPr id="8" name="Footer Placeholder 7"/>
          <p:cNvSpPr>
            <a:spLocks noGrp="1"/>
          </p:cNvSpPr>
          <p:nvPr>
            <p:ph type="ftr" sz="quarter" idx="11"/>
          </p:nvPr>
        </p:nvSpPr>
        <p:spPr/>
        <p:txBody>
          <a:bodyPr/>
          <a:lstStyle/>
          <a:p>
            <a:endParaRPr>
              <a:solidFill>
                <a:srgbClr val="303030"/>
              </a:solidFill>
              <a:latin typeface="Cambria"/>
            </a:endParaRPr>
          </a:p>
        </p:txBody>
      </p:sp>
      <p:sp>
        <p:nvSpPr>
          <p:cNvPr id="9" name="Slide Number Placeholder 8"/>
          <p:cNvSpPr>
            <a:spLocks noGrp="1"/>
          </p:cNvSpPr>
          <p:nvPr>
            <p:ph type="sldNum" sz="quarter" idx="12"/>
          </p:nvPr>
        </p:nvSpPr>
        <p:spPr/>
        <p:txBody>
          <a:bodyPr/>
          <a:lstStyle/>
          <a:p>
            <a:fld id="{2A013F82-EE5E-44EE-A61D-E31C6657F26F}" type="slidenum">
              <a:rPr>
                <a:solidFill>
                  <a:srgbClr val="303030"/>
                </a:solidFill>
                <a:latin typeface="Cambria"/>
              </a:rPr>
              <a:pPr/>
              <a:t>‹#›</a:t>
            </a:fld>
            <a:endParaRPr>
              <a:solidFill>
                <a:srgbClr val="303030"/>
              </a:solidFill>
              <a:latin typeface="Cambria"/>
            </a:endParaRPr>
          </a:p>
        </p:txBody>
      </p:sp>
      <p:cxnSp>
        <p:nvCxnSpPr>
          <p:cNvPr id="10" name="Straight Connector 9"/>
          <p:cNvCxnSpPr/>
          <p:nvPr/>
        </p:nvCxnSpPr>
        <p:spPr>
          <a:xfrm>
            <a:off x="1244526" y="1143000"/>
            <a:ext cx="721468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8610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03F41C87-7AD9-4845-A077-840E4A0F3F06}" type="datetimeFigureOut">
              <a:rPr lang="en-US">
                <a:solidFill>
                  <a:srgbClr val="303030"/>
                </a:solidFill>
                <a:latin typeface="Cambria"/>
              </a:rPr>
              <a:pPr/>
              <a:t>5/22/14</a:t>
            </a:fld>
            <a:endParaRPr>
              <a:solidFill>
                <a:srgbClr val="303030"/>
              </a:solidFill>
              <a:latin typeface="Cambria"/>
            </a:endParaRPr>
          </a:p>
        </p:txBody>
      </p:sp>
      <p:sp>
        <p:nvSpPr>
          <p:cNvPr id="4" name="Footer Placeholder 3"/>
          <p:cNvSpPr>
            <a:spLocks noGrp="1"/>
          </p:cNvSpPr>
          <p:nvPr>
            <p:ph type="ftr" sz="quarter" idx="11"/>
          </p:nvPr>
        </p:nvSpPr>
        <p:spPr/>
        <p:txBody>
          <a:bodyPr/>
          <a:lstStyle/>
          <a:p>
            <a:endParaRPr>
              <a:solidFill>
                <a:srgbClr val="303030"/>
              </a:solidFill>
              <a:latin typeface="Cambria"/>
            </a:endParaRPr>
          </a:p>
        </p:txBody>
      </p:sp>
      <p:sp>
        <p:nvSpPr>
          <p:cNvPr id="5" name="Slide Number Placeholder 4"/>
          <p:cNvSpPr>
            <a:spLocks noGrp="1"/>
          </p:cNvSpPr>
          <p:nvPr>
            <p:ph type="sldNum" sz="quarter" idx="12"/>
          </p:nvPr>
        </p:nvSpPr>
        <p:spPr/>
        <p:txBody>
          <a:bodyPr/>
          <a:lstStyle/>
          <a:p>
            <a:fld id="{2A013F82-EE5E-44EE-A61D-E31C6657F26F}" type="slidenum">
              <a:rPr>
                <a:solidFill>
                  <a:srgbClr val="303030"/>
                </a:solidFill>
                <a:latin typeface="Cambria"/>
              </a:rPr>
              <a:pPr/>
              <a:t>‹#›</a:t>
            </a:fld>
            <a:endParaRPr>
              <a:solidFill>
                <a:srgbClr val="303030"/>
              </a:solidFill>
              <a:latin typeface="Cambria"/>
            </a:endParaRPr>
          </a:p>
        </p:txBody>
      </p:sp>
      <p:cxnSp>
        <p:nvCxnSpPr>
          <p:cNvPr id="6" name="Straight Connector 5"/>
          <p:cNvCxnSpPr/>
          <p:nvPr/>
        </p:nvCxnSpPr>
        <p:spPr>
          <a:xfrm>
            <a:off x="1244526" y="1709058"/>
            <a:ext cx="721468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424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F41C87-7AD9-4845-A077-840E4A0F3F06}" type="datetimeFigureOut">
              <a:rPr lang="en-US">
                <a:solidFill>
                  <a:srgbClr val="303030"/>
                </a:solidFill>
                <a:latin typeface="Cambria"/>
              </a:rPr>
              <a:pPr/>
              <a:t>5/22/14</a:t>
            </a:fld>
            <a:endParaRPr>
              <a:solidFill>
                <a:srgbClr val="303030"/>
              </a:solidFill>
              <a:latin typeface="Cambria"/>
            </a:endParaRPr>
          </a:p>
        </p:txBody>
      </p:sp>
      <p:sp>
        <p:nvSpPr>
          <p:cNvPr id="3" name="Footer Placeholder 2"/>
          <p:cNvSpPr>
            <a:spLocks noGrp="1"/>
          </p:cNvSpPr>
          <p:nvPr>
            <p:ph type="ftr" sz="quarter" idx="11"/>
          </p:nvPr>
        </p:nvSpPr>
        <p:spPr/>
        <p:txBody>
          <a:bodyPr/>
          <a:lstStyle/>
          <a:p>
            <a:endParaRPr>
              <a:solidFill>
                <a:srgbClr val="303030"/>
              </a:solidFill>
              <a:latin typeface="Cambria"/>
            </a:endParaRPr>
          </a:p>
        </p:txBody>
      </p:sp>
      <p:sp>
        <p:nvSpPr>
          <p:cNvPr id="4" name="Slide Number Placeholder 3"/>
          <p:cNvSpPr>
            <a:spLocks noGrp="1"/>
          </p:cNvSpPr>
          <p:nvPr>
            <p:ph type="sldNum" sz="quarter" idx="12"/>
          </p:nvPr>
        </p:nvSpPr>
        <p:spPr/>
        <p:txBody>
          <a:bodyPr/>
          <a:lstStyle/>
          <a:p>
            <a:fld id="{2A013F82-EE5E-44EE-A61D-E31C6657F26F}" type="slidenum">
              <a:rPr>
                <a:solidFill>
                  <a:srgbClr val="303030"/>
                </a:solidFill>
                <a:latin typeface="Cambria"/>
              </a:rPr>
              <a:pPr/>
              <a:t>‹#›</a:t>
            </a:fld>
            <a:endParaRPr>
              <a:solidFill>
                <a:srgbClr val="303030"/>
              </a:solidFill>
              <a:latin typeface="Cambria"/>
            </a:endParaRPr>
          </a:p>
        </p:txBody>
      </p:sp>
    </p:spTree>
    <p:extLst>
      <p:ext uri="{BB962C8B-B14F-4D97-AF65-F5344CB8AC3E}">
        <p14:creationId xmlns:p14="http://schemas.microsoft.com/office/powerpoint/2010/main" val="3036193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2107" y="665163"/>
            <a:ext cx="3086904" cy="1925637"/>
          </a:xfrm>
        </p:spPr>
        <p:txBody>
          <a:bodyPr anchor="b">
            <a:noAutofit/>
          </a:bodyPr>
          <a:lstStyle>
            <a:lvl1pPr algn="l">
              <a:lnSpc>
                <a:spcPct val="80000"/>
              </a:lnSpc>
              <a:defRPr sz="4000" b="0">
                <a:solidFill>
                  <a:schemeClr val="accent1">
                    <a:lumMod val="50000"/>
                  </a:schemeClr>
                </a:solidFill>
              </a:defRPr>
            </a:lvl1pPr>
          </a:lstStyle>
          <a:p>
            <a:r>
              <a:rPr lang="en-US" dirty="0" smtClean="0"/>
              <a:t>Click to edit Master title style</a:t>
            </a:r>
            <a:endParaRPr dirty="0"/>
          </a:p>
        </p:txBody>
      </p:sp>
      <p:sp>
        <p:nvSpPr>
          <p:cNvPr id="3" name="Content Placeholder 2"/>
          <p:cNvSpPr>
            <a:spLocks noGrp="1"/>
          </p:cNvSpPr>
          <p:nvPr>
            <p:ph idx="1"/>
          </p:nvPr>
        </p:nvSpPr>
        <p:spPr>
          <a:xfrm>
            <a:off x="4572002" y="685800"/>
            <a:ext cx="3944376"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142107" y="2895600"/>
            <a:ext cx="3086904" cy="1752601"/>
          </a:xfrm>
        </p:spPr>
        <p:txBody>
          <a:bodyPr>
            <a:normAutofit/>
          </a:bodyPr>
          <a:lstStyle>
            <a:lvl1pPr marL="0" indent="0">
              <a:lnSpc>
                <a:spcPct val="9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solidFill>
                  <a:srgbClr val="303030"/>
                </a:solidFill>
                <a:latin typeface="Cambria"/>
              </a:rPr>
              <a:pPr/>
              <a:t>5/22/14</a:t>
            </a:fld>
            <a:endParaRPr>
              <a:solidFill>
                <a:srgbClr val="303030"/>
              </a:solidFill>
              <a:latin typeface="Cambria"/>
            </a:endParaRPr>
          </a:p>
        </p:txBody>
      </p:sp>
      <p:sp>
        <p:nvSpPr>
          <p:cNvPr id="6" name="Footer Placeholder 5"/>
          <p:cNvSpPr>
            <a:spLocks noGrp="1"/>
          </p:cNvSpPr>
          <p:nvPr>
            <p:ph type="ftr" sz="quarter" idx="11"/>
          </p:nvPr>
        </p:nvSpPr>
        <p:spPr/>
        <p:txBody>
          <a:bodyPr/>
          <a:lstStyle/>
          <a:p>
            <a:endParaRPr>
              <a:solidFill>
                <a:srgbClr val="303030"/>
              </a:solidFill>
              <a:latin typeface="Cambria"/>
            </a:endParaRPr>
          </a:p>
        </p:txBody>
      </p:sp>
      <p:sp>
        <p:nvSpPr>
          <p:cNvPr id="7" name="Slide Number Placeholder 6"/>
          <p:cNvSpPr>
            <a:spLocks noGrp="1"/>
          </p:cNvSpPr>
          <p:nvPr>
            <p:ph type="sldNum" sz="quarter" idx="12"/>
          </p:nvPr>
        </p:nvSpPr>
        <p:spPr/>
        <p:txBody>
          <a:bodyPr/>
          <a:lstStyle/>
          <a:p>
            <a:fld id="{2A013F82-EE5E-44EE-A61D-E31C6657F26F}" type="slidenum">
              <a:rPr>
                <a:solidFill>
                  <a:srgbClr val="303030"/>
                </a:solidFill>
                <a:latin typeface="Cambria"/>
              </a:rPr>
              <a:pPr/>
              <a:t>‹#›</a:t>
            </a:fld>
            <a:endParaRPr>
              <a:solidFill>
                <a:srgbClr val="303030"/>
              </a:solidFill>
              <a:latin typeface="Cambria"/>
            </a:endParaRPr>
          </a:p>
        </p:txBody>
      </p:sp>
      <p:cxnSp>
        <p:nvCxnSpPr>
          <p:cNvPr id="8" name="Straight Connector 7"/>
          <p:cNvCxnSpPr/>
          <p:nvPr/>
        </p:nvCxnSpPr>
        <p:spPr>
          <a:xfrm>
            <a:off x="1244526" y="2743200"/>
            <a:ext cx="2927319"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6600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1" y="1"/>
            <a:ext cx="4630354" cy="6857999"/>
          </a:xfrm>
          <a:solidFill>
            <a:schemeClr val="bg2"/>
          </a:solidFill>
          <a:effectLst>
            <a:outerShdw blurRad="152400" dist="50800" dir="10800000" algn="r" rotWithShape="0">
              <a:prstClr val="black">
                <a:alpha val="2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2" name="Title 1"/>
          <p:cNvSpPr>
            <a:spLocks noGrp="1"/>
          </p:cNvSpPr>
          <p:nvPr>
            <p:ph type="title"/>
          </p:nvPr>
        </p:nvSpPr>
        <p:spPr>
          <a:xfrm>
            <a:off x="1142107" y="685800"/>
            <a:ext cx="3086904" cy="1925638"/>
          </a:xfrm>
        </p:spPr>
        <p:txBody>
          <a:bodyPr anchor="b">
            <a:normAutofit/>
          </a:bodyPr>
          <a:lstStyle>
            <a:lvl1pPr algn="l">
              <a:lnSpc>
                <a:spcPct val="80000"/>
              </a:lnSpc>
              <a:defRPr sz="4000" b="0" i="0" baseline="0">
                <a:solidFill>
                  <a:schemeClr val="accent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142107" y="2895600"/>
            <a:ext cx="3086904" cy="1752601"/>
          </a:xfrm>
        </p:spPr>
        <p:txBody>
          <a:bodyPr>
            <a:normAutofit/>
          </a:bodyPr>
          <a:lstStyle>
            <a:lvl1pPr marL="0" indent="0">
              <a:lnSpc>
                <a:spcPct val="9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0" name="Straight Connector 9"/>
          <p:cNvCxnSpPr/>
          <p:nvPr/>
        </p:nvCxnSpPr>
        <p:spPr>
          <a:xfrm>
            <a:off x="1244526" y="2743200"/>
            <a:ext cx="2927319"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4728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solidFill>
                  <a:srgbClr val="303030"/>
                </a:solidFill>
                <a:latin typeface="Cambria"/>
              </a:rPr>
              <a:pPr/>
              <a:t>5/22/14</a:t>
            </a:fld>
            <a:endParaRPr>
              <a:solidFill>
                <a:srgbClr val="303030"/>
              </a:solidFill>
              <a:latin typeface="Cambria"/>
            </a:endParaRPr>
          </a:p>
        </p:txBody>
      </p:sp>
      <p:sp>
        <p:nvSpPr>
          <p:cNvPr id="5" name="Footer Placeholder 4"/>
          <p:cNvSpPr>
            <a:spLocks noGrp="1"/>
          </p:cNvSpPr>
          <p:nvPr>
            <p:ph type="ftr" sz="quarter" idx="11"/>
          </p:nvPr>
        </p:nvSpPr>
        <p:spPr/>
        <p:txBody>
          <a:bodyPr/>
          <a:lstStyle/>
          <a:p>
            <a:endParaRPr>
              <a:solidFill>
                <a:srgbClr val="303030"/>
              </a:solidFill>
              <a:latin typeface="Cambria"/>
            </a:endParaRPr>
          </a:p>
        </p:txBody>
      </p:sp>
      <p:sp>
        <p:nvSpPr>
          <p:cNvPr id="6" name="Slide Number Placeholder 5"/>
          <p:cNvSpPr>
            <a:spLocks noGrp="1"/>
          </p:cNvSpPr>
          <p:nvPr>
            <p:ph type="sldNum" sz="quarter" idx="12"/>
          </p:nvPr>
        </p:nvSpPr>
        <p:spPr/>
        <p:txBody>
          <a:bodyPr/>
          <a:lstStyle/>
          <a:p>
            <a:fld id="{2A013F82-EE5E-44EE-A61D-E31C6657F26F}" type="slidenum">
              <a:rPr>
                <a:solidFill>
                  <a:srgbClr val="303030"/>
                </a:solidFill>
                <a:latin typeface="Cambria"/>
              </a:rPr>
              <a:pPr/>
              <a:t>‹#›</a:t>
            </a:fld>
            <a:endParaRPr>
              <a:solidFill>
                <a:srgbClr val="303030"/>
              </a:solidFill>
              <a:latin typeface="Cambria"/>
            </a:endParaRPr>
          </a:p>
        </p:txBody>
      </p:sp>
    </p:spTree>
    <p:extLst>
      <p:ext uri="{BB962C8B-B14F-4D97-AF65-F5344CB8AC3E}">
        <p14:creationId xmlns:p14="http://schemas.microsoft.com/office/powerpoint/2010/main" val="396481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44420" y="646113"/>
            <a:ext cx="1371958" cy="552291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42106" y="646113"/>
            <a:ext cx="5716489" cy="55229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solidFill>
                  <a:srgbClr val="303030"/>
                </a:solidFill>
                <a:latin typeface="Cambria"/>
              </a:rPr>
              <a:pPr/>
              <a:t>5/22/14</a:t>
            </a:fld>
            <a:endParaRPr>
              <a:solidFill>
                <a:srgbClr val="303030"/>
              </a:solidFill>
              <a:latin typeface="Cambria"/>
            </a:endParaRPr>
          </a:p>
        </p:txBody>
      </p:sp>
      <p:sp>
        <p:nvSpPr>
          <p:cNvPr id="5" name="Footer Placeholder 4"/>
          <p:cNvSpPr>
            <a:spLocks noGrp="1"/>
          </p:cNvSpPr>
          <p:nvPr>
            <p:ph type="ftr" sz="quarter" idx="11"/>
          </p:nvPr>
        </p:nvSpPr>
        <p:spPr/>
        <p:txBody>
          <a:bodyPr/>
          <a:lstStyle/>
          <a:p>
            <a:endParaRPr>
              <a:solidFill>
                <a:srgbClr val="303030"/>
              </a:solidFill>
              <a:latin typeface="Cambria"/>
            </a:endParaRPr>
          </a:p>
        </p:txBody>
      </p:sp>
      <p:sp>
        <p:nvSpPr>
          <p:cNvPr id="6" name="Slide Number Placeholder 5"/>
          <p:cNvSpPr>
            <a:spLocks noGrp="1"/>
          </p:cNvSpPr>
          <p:nvPr>
            <p:ph type="sldNum" sz="quarter" idx="12"/>
          </p:nvPr>
        </p:nvSpPr>
        <p:spPr/>
        <p:txBody>
          <a:bodyPr/>
          <a:lstStyle/>
          <a:p>
            <a:fld id="{2A013F82-EE5E-44EE-A61D-E31C6657F26F}" type="slidenum">
              <a:rPr>
                <a:solidFill>
                  <a:srgbClr val="303030"/>
                </a:solidFill>
                <a:latin typeface="Cambria"/>
              </a:rPr>
              <a:pPr/>
              <a:t>‹#›</a:t>
            </a:fld>
            <a:endParaRPr>
              <a:solidFill>
                <a:srgbClr val="303030"/>
              </a:solidFill>
              <a:latin typeface="Cambria"/>
            </a:endParaRPr>
          </a:p>
        </p:txBody>
      </p:sp>
      <p:cxnSp>
        <p:nvCxnSpPr>
          <p:cNvPr id="7" name="Straight Connector 6"/>
          <p:cNvCxnSpPr/>
          <p:nvPr/>
        </p:nvCxnSpPr>
        <p:spPr>
          <a:xfrm>
            <a:off x="7030090" y="762000"/>
            <a:ext cx="0" cy="533400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982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2106" y="381000"/>
            <a:ext cx="7925693" cy="609600"/>
          </a:xfrm>
        </p:spPr>
        <p:txBody>
          <a:bodyPr/>
          <a:lstStyle/>
          <a:p>
            <a:r>
              <a:rPr lang="en-US" dirty="0" smtClean="0"/>
              <a:t>Click to edit Master title style</a:t>
            </a:r>
            <a:endParaRPr dirty="0"/>
          </a:p>
        </p:txBody>
      </p:sp>
      <p:sp>
        <p:nvSpPr>
          <p:cNvPr id="3" name="Content Placeholder 2"/>
          <p:cNvSpPr>
            <a:spLocks noGrp="1"/>
          </p:cNvSpPr>
          <p:nvPr>
            <p:ph idx="1"/>
          </p:nvPr>
        </p:nvSpPr>
        <p:spPr>
          <a:xfrm>
            <a:off x="1142107" y="1295401"/>
            <a:ext cx="7374270" cy="487362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5/22/14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1244526" y="1143000"/>
            <a:ext cx="721468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8662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600202"/>
            <a:ext cx="4038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029200" y="1600202"/>
            <a:ext cx="4038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303030"/>
              </a:solidFill>
              <a:latin typeface="Cambri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03030"/>
              </a:solidFill>
              <a:latin typeface="Cambria"/>
            </a:endParaRPr>
          </a:p>
        </p:txBody>
      </p:sp>
      <p:sp>
        <p:nvSpPr>
          <p:cNvPr id="7" name="Rectangle 6"/>
          <p:cNvSpPr>
            <a:spLocks noGrp="1" noChangeArrowheads="1"/>
          </p:cNvSpPr>
          <p:nvPr>
            <p:ph type="sldNum" sz="quarter" idx="12"/>
          </p:nvPr>
        </p:nvSpPr>
        <p:spPr>
          <a:ln/>
        </p:spPr>
        <p:txBody>
          <a:bodyPr/>
          <a:lstStyle>
            <a:lvl1pPr>
              <a:defRPr/>
            </a:lvl1pPr>
          </a:lstStyle>
          <a:p>
            <a:pPr>
              <a:defRPr/>
            </a:pPr>
            <a:fld id="{209A4F1A-76CF-6D4E-946F-28D51CB93EE8}" type="slidenum">
              <a:rPr lang="en-US">
                <a:solidFill>
                  <a:srgbClr val="303030"/>
                </a:solidFill>
                <a:latin typeface="Cambria"/>
              </a:rPr>
              <a:pPr>
                <a:defRPr/>
              </a:pPr>
              <a:t>‹#›</a:t>
            </a:fld>
            <a:endParaRPr lang="en-US">
              <a:solidFill>
                <a:srgbClr val="303030"/>
              </a:solidFill>
              <a:latin typeface="Cambria"/>
            </a:endParaRPr>
          </a:p>
        </p:txBody>
      </p:sp>
    </p:spTree>
    <p:extLst>
      <p:ext uri="{BB962C8B-B14F-4D97-AF65-F5344CB8AC3E}">
        <p14:creationId xmlns:p14="http://schemas.microsoft.com/office/powerpoint/2010/main" val="3183694114"/>
      </p:ext>
    </p:extLst>
  </p:cSld>
  <p:clrMapOvr>
    <a:masterClrMapping/>
  </p:clrMapOvr>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38200" y="3938590"/>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303030"/>
              </a:solidFill>
              <a:latin typeface="Cambri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03030"/>
              </a:solidFill>
              <a:latin typeface="Cambria"/>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ED0731-D85E-8545-ADE5-160F7F6B4A37}" type="slidenum">
              <a:rPr lang="en-US">
                <a:solidFill>
                  <a:srgbClr val="303030"/>
                </a:solidFill>
                <a:latin typeface="Cambria"/>
              </a:rPr>
              <a:pPr>
                <a:defRPr/>
              </a:pPr>
              <a:t>‹#›</a:t>
            </a:fld>
            <a:endParaRPr lang="en-US">
              <a:solidFill>
                <a:srgbClr val="303030"/>
              </a:solidFill>
              <a:latin typeface="Cambria"/>
            </a:endParaRPr>
          </a:p>
        </p:txBody>
      </p:sp>
    </p:spTree>
    <p:extLst>
      <p:ext uri="{BB962C8B-B14F-4D97-AF65-F5344CB8AC3E}">
        <p14:creationId xmlns:p14="http://schemas.microsoft.com/office/powerpoint/2010/main" val="2031341243"/>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344882" y="0"/>
            <a:ext cx="799118" cy="6858000"/>
          </a:xfrm>
          <a:prstGeom prst="rect">
            <a:avLst/>
          </a:prstGeom>
        </p:spPr>
      </p:pic>
      <p:sp>
        <p:nvSpPr>
          <p:cNvPr id="12" name="Rectangle 11"/>
          <p:cNvSpPr/>
          <p:nvPr/>
        </p:nvSpPr>
        <p:spPr>
          <a:xfrm>
            <a:off x="8344882" y="10886"/>
            <a:ext cx="799118"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142105" y="2237097"/>
            <a:ext cx="6173809" cy="2411103"/>
          </a:xfrm>
        </p:spPr>
        <p:txBody>
          <a:bodyPr anchor="b">
            <a:normAutofit/>
          </a:bodyPr>
          <a:lstStyle>
            <a:lvl1pPr algn="l">
              <a:lnSpc>
                <a:spcPct val="80000"/>
              </a:lnSpc>
              <a:defRPr sz="4800" b="0" cap="none" baseline="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1142107" y="4876801"/>
            <a:ext cx="6173809" cy="1292225"/>
          </a:xfrm>
        </p:spPr>
        <p:txBody>
          <a:bodyPr anchor="t">
            <a:normAutofit/>
          </a:bodyPr>
          <a:lstStyle>
            <a:lvl1pPr marL="0" indent="0">
              <a:spcBef>
                <a:spcPts val="0"/>
              </a:spcBef>
              <a:buNone/>
              <a:defRPr sz="2800" cap="none" baseline="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a:t>5/22/14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9" name="Straight Connector 8"/>
          <p:cNvCxnSpPr/>
          <p:nvPr/>
        </p:nvCxnSpPr>
        <p:spPr>
          <a:xfrm>
            <a:off x="1244526" y="4782971"/>
            <a:ext cx="6014223"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42107" y="381000"/>
            <a:ext cx="7374269" cy="1219200"/>
          </a:xfrm>
        </p:spPr>
        <p:txBody>
          <a:bodyPr/>
          <a:lstStyle/>
          <a:p>
            <a:r>
              <a:rPr lang="en-US" smtClean="0"/>
              <a:t>Click to edit Master title style</a:t>
            </a:r>
            <a:endParaRPr/>
          </a:p>
        </p:txBody>
      </p:sp>
      <p:sp>
        <p:nvSpPr>
          <p:cNvPr id="3" name="Content Placeholder 2"/>
          <p:cNvSpPr>
            <a:spLocks noGrp="1"/>
          </p:cNvSpPr>
          <p:nvPr>
            <p:ph sz="half" idx="1"/>
          </p:nvPr>
        </p:nvSpPr>
        <p:spPr>
          <a:xfrm>
            <a:off x="1116417" y="1984248"/>
            <a:ext cx="3601388"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914989" y="1984248"/>
            <a:ext cx="3601389"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3F41C87-7AD9-4845-A077-840E4A0F3F06}" type="datetimeFigureOut">
              <a:rPr lang="en-US"/>
              <a:t>5/22/14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244526" y="1709058"/>
            <a:ext cx="721468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42107" y="381000"/>
            <a:ext cx="7374269" cy="609600"/>
          </a:xfrm>
        </p:spPr>
        <p:txBody>
          <a:bodyPr/>
          <a:lstStyle/>
          <a:p>
            <a:r>
              <a:rPr lang="en-US" dirty="0" smtClean="0"/>
              <a:t>Click to edit Master title style</a:t>
            </a:r>
            <a:endParaRPr dirty="0"/>
          </a:p>
        </p:txBody>
      </p:sp>
      <p:sp>
        <p:nvSpPr>
          <p:cNvPr id="3" name="Content Placeholder 2"/>
          <p:cNvSpPr>
            <a:spLocks noGrp="1"/>
          </p:cNvSpPr>
          <p:nvPr>
            <p:ph sz="half" idx="1"/>
          </p:nvPr>
        </p:nvSpPr>
        <p:spPr>
          <a:xfrm>
            <a:off x="1116417" y="1371600"/>
            <a:ext cx="3601388" cy="4800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914989" y="1371600"/>
            <a:ext cx="3601389" cy="4800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3F41C87-7AD9-4845-A077-840E4A0F3F06}" type="datetimeFigureOut">
              <a:rPr lang="en-US"/>
              <a:t>5/22/14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244526" y="1143000"/>
            <a:ext cx="721468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07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2107" y="381000"/>
            <a:ext cx="7374269" cy="12192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42107" y="1828800"/>
            <a:ext cx="3601388"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2107" y="2743201"/>
            <a:ext cx="3601388"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914990" y="1828800"/>
            <a:ext cx="3601388"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14990" y="2743201"/>
            <a:ext cx="3601388"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03F41C87-7AD9-4845-A077-840E4A0F3F06}" type="datetimeFigureOut">
              <a:rPr lang="en-US"/>
              <a:t>5/22/14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cxnSp>
        <p:nvCxnSpPr>
          <p:cNvPr id="10" name="Straight Connector 9"/>
          <p:cNvCxnSpPr/>
          <p:nvPr/>
        </p:nvCxnSpPr>
        <p:spPr>
          <a:xfrm>
            <a:off x="1244526" y="1709058"/>
            <a:ext cx="721468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2107" y="381000"/>
            <a:ext cx="7374269" cy="609600"/>
          </a:xfrm>
        </p:spPr>
        <p:txBody>
          <a:bodyPr/>
          <a:lstStyle>
            <a:lvl1pPr>
              <a:defRPr/>
            </a:lvl1pPr>
          </a:lstStyle>
          <a:p>
            <a:r>
              <a:rPr lang="en-US" dirty="0" smtClean="0"/>
              <a:t>Click to edit Master title style</a:t>
            </a:r>
            <a:endParaRPr dirty="0"/>
          </a:p>
        </p:txBody>
      </p:sp>
      <p:sp>
        <p:nvSpPr>
          <p:cNvPr id="3" name="Text Placeholder 2"/>
          <p:cNvSpPr>
            <a:spLocks noGrp="1"/>
          </p:cNvSpPr>
          <p:nvPr>
            <p:ph type="body" idx="1" hasCustomPrompt="1"/>
          </p:nvPr>
        </p:nvSpPr>
        <p:spPr>
          <a:xfrm>
            <a:off x="1143000" y="1295400"/>
            <a:ext cx="3601388" cy="5334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a:t>
            </a:r>
          </a:p>
        </p:txBody>
      </p:sp>
      <p:sp>
        <p:nvSpPr>
          <p:cNvPr id="4" name="Content Placeholder 3"/>
          <p:cNvSpPr>
            <a:spLocks noGrp="1"/>
          </p:cNvSpPr>
          <p:nvPr>
            <p:ph sz="half" idx="2"/>
          </p:nvPr>
        </p:nvSpPr>
        <p:spPr>
          <a:xfrm>
            <a:off x="1142107" y="1981201"/>
            <a:ext cx="3601388" cy="4187826"/>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hasCustomPrompt="1"/>
          </p:nvPr>
        </p:nvSpPr>
        <p:spPr>
          <a:xfrm>
            <a:off x="4914990" y="1295400"/>
            <a:ext cx="3601388" cy="5334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a:t>
            </a:r>
          </a:p>
        </p:txBody>
      </p:sp>
      <p:sp>
        <p:nvSpPr>
          <p:cNvPr id="6" name="Content Placeholder 5"/>
          <p:cNvSpPr>
            <a:spLocks noGrp="1"/>
          </p:cNvSpPr>
          <p:nvPr>
            <p:ph sz="quarter" idx="4"/>
          </p:nvPr>
        </p:nvSpPr>
        <p:spPr>
          <a:xfrm>
            <a:off x="4914990" y="1981201"/>
            <a:ext cx="3601388" cy="4187826"/>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03F41C87-7AD9-4845-A077-840E4A0F3F06}" type="datetimeFigureOut">
              <a:rPr lang="en-US"/>
              <a:t>5/22/14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cxnSp>
        <p:nvCxnSpPr>
          <p:cNvPr id="10" name="Straight Connector 9"/>
          <p:cNvCxnSpPr/>
          <p:nvPr/>
        </p:nvCxnSpPr>
        <p:spPr>
          <a:xfrm>
            <a:off x="1244526" y="1143000"/>
            <a:ext cx="721468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4305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03F41C87-7AD9-4845-A077-840E4A0F3F06}" type="datetimeFigureOut">
              <a:rPr lang="en-US"/>
              <a:t>5/22/14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cxnSp>
        <p:nvCxnSpPr>
          <p:cNvPr id="6" name="Straight Connector 5"/>
          <p:cNvCxnSpPr/>
          <p:nvPr/>
        </p:nvCxnSpPr>
        <p:spPr>
          <a:xfrm>
            <a:off x="1244526" y="1709058"/>
            <a:ext cx="721468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2" Type="http://schemas.openxmlformats.org/officeDocument/2006/relationships/slideLayout" Target="../slideLayouts/slideLayout27.xml"/><Relationship Id="rId13" Type="http://schemas.openxmlformats.org/officeDocument/2006/relationships/slideLayout" Target="../slideLayouts/slideLayout28.xml"/><Relationship Id="rId14" Type="http://schemas.openxmlformats.org/officeDocument/2006/relationships/slideLayout" Target="../slideLayouts/slideLayout29.xml"/><Relationship Id="rId15" Type="http://schemas.openxmlformats.org/officeDocument/2006/relationships/slideLayout" Target="../slideLayouts/slideLayout30.xml"/><Relationship Id="rId16" Type="http://schemas.openxmlformats.org/officeDocument/2006/relationships/slideLayout" Target="../slideLayouts/slideLayout31.xml"/><Relationship Id="rId17" Type="http://schemas.openxmlformats.org/officeDocument/2006/relationships/theme" Target="../theme/theme2.xml"/><Relationship Id="rId18" Type="http://schemas.openxmlformats.org/officeDocument/2006/relationships/image" Target="../media/image1.png"/><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2106" y="228600"/>
            <a:ext cx="7925693" cy="1219200"/>
          </a:xfrm>
          <a:prstGeom prst="rect">
            <a:avLst/>
          </a:prstGeom>
        </p:spPr>
        <p:txBody>
          <a:bodyPr vert="horz" lIns="91440" tIns="45720" rIns="91440" bIns="45720" rtlCol="0" anchor="b">
            <a:normAutofit/>
          </a:bodyPr>
          <a:lstStyle/>
          <a:p>
            <a:r>
              <a:rPr lang="en-US" dirty="0" smtClean="0"/>
              <a:t>Click to edit Master title style</a:t>
            </a:r>
            <a:endParaRPr dirty="0"/>
          </a:p>
        </p:txBody>
      </p:sp>
      <p:sp>
        <p:nvSpPr>
          <p:cNvPr id="3" name="Text Placeholder 2"/>
          <p:cNvSpPr>
            <a:spLocks noGrp="1"/>
          </p:cNvSpPr>
          <p:nvPr>
            <p:ph type="body" idx="1"/>
          </p:nvPr>
        </p:nvSpPr>
        <p:spPr>
          <a:xfrm>
            <a:off x="1142106" y="1752600"/>
            <a:ext cx="7925693" cy="4495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172616" y="6400800"/>
            <a:ext cx="1161797" cy="276228"/>
          </a:xfrm>
          <a:prstGeom prst="rect">
            <a:avLst/>
          </a:prstGeom>
        </p:spPr>
        <p:txBody>
          <a:bodyPr vert="horz" lIns="91440" tIns="45720" rIns="91440" bIns="45720" rtlCol="0" anchor="ctr"/>
          <a:lstStyle>
            <a:lvl1pPr algn="r">
              <a:defRPr sz="1000">
                <a:solidFill>
                  <a:schemeClr val="tx1"/>
                </a:solidFill>
              </a:defRPr>
            </a:lvl1pPr>
          </a:lstStyle>
          <a:p>
            <a:fld id="{03F41C87-7AD9-4845-A077-840E4A0F3F06}" type="datetimeFigureOut">
              <a:rPr lang="en-US"/>
              <a:pPr/>
              <a:t>5/22/14</a:t>
            </a:fld>
            <a:endParaRPr/>
          </a:p>
        </p:txBody>
      </p:sp>
      <p:sp>
        <p:nvSpPr>
          <p:cNvPr id="5" name="Footer Placeholder 4"/>
          <p:cNvSpPr>
            <a:spLocks noGrp="1"/>
          </p:cNvSpPr>
          <p:nvPr>
            <p:ph type="ftr" sz="quarter" idx="3"/>
          </p:nvPr>
        </p:nvSpPr>
        <p:spPr>
          <a:xfrm>
            <a:off x="1142107" y="6400800"/>
            <a:ext cx="4467289" cy="276228"/>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6" name="Slide Number Placeholder 5"/>
          <p:cNvSpPr>
            <a:spLocks noGrp="1"/>
          </p:cNvSpPr>
          <p:nvPr>
            <p:ph type="sldNum" sz="quarter" idx="4"/>
          </p:nvPr>
        </p:nvSpPr>
        <p:spPr>
          <a:xfrm>
            <a:off x="7716068" y="6400800"/>
            <a:ext cx="800310" cy="276228"/>
          </a:xfrm>
          <a:prstGeom prst="rect">
            <a:avLst/>
          </a:prstGeom>
        </p:spPr>
        <p:txBody>
          <a:bodyPr vert="horz" lIns="91440" tIns="45720" rIns="91440" bIns="45720" rtlCol="0" anchor="ctr"/>
          <a:lstStyle>
            <a:lvl1pPr algn="r">
              <a:defRPr sz="1000">
                <a:solidFill>
                  <a:schemeClr val="tx1"/>
                </a:solidFill>
              </a:defRPr>
            </a:lvl1pPr>
          </a:lstStyle>
          <a:p>
            <a:fld id="{2A013F82-EE5E-44EE-A61D-E31C6657F26F}" type="slidenum">
              <a:rPr/>
              <a:pPr/>
              <a:t>‹#›</a:t>
            </a:fld>
            <a:endParaRPr/>
          </a:p>
        </p:txBody>
      </p:sp>
      <p:pic>
        <p:nvPicPr>
          <p:cNvPr id="9" name="Picture 8"/>
          <p:cNvPicPr>
            <a:picLocks noChangeAspect="1"/>
          </p:cNvPicPr>
          <p:nvPr/>
        </p:nvPicPr>
        <p:blipFill rotWithShape="1">
          <a:blip r:embed="rId17" cstate="print">
            <a:extLst>
              <a:ext uri="{28A0092B-C50C-407E-A947-70E740481C1C}">
                <a14:useLocalDpi xmlns:a14="http://schemas.microsoft.com/office/drawing/2010/main" val="0"/>
              </a:ext>
            </a:extLst>
          </a:blip>
          <a:srcRect/>
          <a:stretch/>
        </p:blipFill>
        <p:spPr>
          <a:xfrm>
            <a:off x="1" y="0"/>
            <a:ext cx="799118" cy="6858000"/>
          </a:xfrm>
          <a:prstGeom prst="rect">
            <a:avLst/>
          </a:prstGeom>
        </p:spPr>
      </p:pic>
      <p:sp>
        <p:nvSpPr>
          <p:cNvPr id="10" name="Rectangle 9"/>
          <p:cNvSpPr/>
          <p:nvPr/>
        </p:nvSpPr>
        <p:spPr>
          <a:xfrm>
            <a:off x="1" y="0"/>
            <a:ext cx="799118"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403059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51" r:id="rId4"/>
    <p:sldLayoutId id="2147483652" r:id="rId5"/>
    <p:sldLayoutId id="2147483664" r:id="rId6"/>
    <p:sldLayoutId id="2147483653" r:id="rId7"/>
    <p:sldLayoutId id="2147483665" r:id="rId8"/>
    <p:sldLayoutId id="2147483654" r:id="rId9"/>
    <p:sldLayoutId id="2147483655" r:id="rId10"/>
    <p:sldLayoutId id="2147483656" r:id="rId11"/>
    <p:sldLayoutId id="2147483657" r:id="rId12"/>
    <p:sldLayoutId id="2147483658" r:id="rId13"/>
    <p:sldLayoutId id="2147483659" r:id="rId14"/>
    <p:sldLayoutId id="2147483683"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txStyles>
    <p:title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tx1">
            <a:lumMod val="50000"/>
            <a:lumOff val="5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50000"/>
            <a:lumOff val="5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50000"/>
            <a:lumOff val="5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2106" y="228600"/>
            <a:ext cx="7925693" cy="1219200"/>
          </a:xfrm>
          <a:prstGeom prst="rect">
            <a:avLst/>
          </a:prstGeom>
        </p:spPr>
        <p:txBody>
          <a:bodyPr vert="horz" lIns="91440" tIns="45720" rIns="91440" bIns="45720" rtlCol="0" anchor="b">
            <a:normAutofit/>
          </a:bodyPr>
          <a:lstStyle/>
          <a:p>
            <a:r>
              <a:rPr lang="en-US" dirty="0" smtClean="0"/>
              <a:t>Click to edit Master title style</a:t>
            </a:r>
            <a:endParaRPr dirty="0"/>
          </a:p>
        </p:txBody>
      </p:sp>
      <p:sp>
        <p:nvSpPr>
          <p:cNvPr id="3" name="Text Placeholder 2"/>
          <p:cNvSpPr>
            <a:spLocks noGrp="1"/>
          </p:cNvSpPr>
          <p:nvPr>
            <p:ph type="body" idx="1"/>
          </p:nvPr>
        </p:nvSpPr>
        <p:spPr>
          <a:xfrm>
            <a:off x="1142106" y="1752600"/>
            <a:ext cx="7925693" cy="4495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172616" y="6400800"/>
            <a:ext cx="1161797" cy="276228"/>
          </a:xfrm>
          <a:prstGeom prst="rect">
            <a:avLst/>
          </a:prstGeom>
        </p:spPr>
        <p:txBody>
          <a:bodyPr vert="horz" lIns="91440" tIns="45720" rIns="91440" bIns="45720" rtlCol="0" anchor="ctr"/>
          <a:lstStyle>
            <a:lvl1pPr algn="r">
              <a:defRPr sz="1000">
                <a:solidFill>
                  <a:schemeClr val="tx1"/>
                </a:solidFill>
              </a:defRPr>
            </a:lvl1pPr>
          </a:lstStyle>
          <a:p>
            <a:fld id="{03F41C87-7AD9-4845-A077-840E4A0F3F06}" type="datetimeFigureOut">
              <a:rPr lang="en-US">
                <a:solidFill>
                  <a:srgbClr val="303030"/>
                </a:solidFill>
                <a:latin typeface="Cambria"/>
              </a:rPr>
              <a:pPr/>
              <a:t>5/22/14</a:t>
            </a:fld>
            <a:endParaRPr>
              <a:solidFill>
                <a:srgbClr val="303030"/>
              </a:solidFill>
              <a:latin typeface="Cambria"/>
            </a:endParaRPr>
          </a:p>
        </p:txBody>
      </p:sp>
      <p:sp>
        <p:nvSpPr>
          <p:cNvPr id="5" name="Footer Placeholder 4"/>
          <p:cNvSpPr>
            <a:spLocks noGrp="1"/>
          </p:cNvSpPr>
          <p:nvPr>
            <p:ph type="ftr" sz="quarter" idx="3"/>
          </p:nvPr>
        </p:nvSpPr>
        <p:spPr>
          <a:xfrm>
            <a:off x="1142107" y="6400800"/>
            <a:ext cx="4467289" cy="276228"/>
          </a:xfrm>
          <a:prstGeom prst="rect">
            <a:avLst/>
          </a:prstGeom>
        </p:spPr>
        <p:txBody>
          <a:bodyPr vert="horz" lIns="91440" tIns="45720" rIns="91440" bIns="45720" rtlCol="0" anchor="ctr"/>
          <a:lstStyle>
            <a:lvl1pPr algn="l">
              <a:defRPr sz="1000">
                <a:solidFill>
                  <a:schemeClr val="tx1"/>
                </a:solidFill>
              </a:defRPr>
            </a:lvl1pPr>
          </a:lstStyle>
          <a:p>
            <a:endParaRPr>
              <a:solidFill>
                <a:srgbClr val="303030"/>
              </a:solidFill>
              <a:latin typeface="Cambria"/>
            </a:endParaRPr>
          </a:p>
        </p:txBody>
      </p:sp>
      <p:sp>
        <p:nvSpPr>
          <p:cNvPr id="6" name="Slide Number Placeholder 5"/>
          <p:cNvSpPr>
            <a:spLocks noGrp="1"/>
          </p:cNvSpPr>
          <p:nvPr>
            <p:ph type="sldNum" sz="quarter" idx="4"/>
          </p:nvPr>
        </p:nvSpPr>
        <p:spPr>
          <a:xfrm>
            <a:off x="7716068" y="6400800"/>
            <a:ext cx="800310" cy="276228"/>
          </a:xfrm>
          <a:prstGeom prst="rect">
            <a:avLst/>
          </a:prstGeom>
        </p:spPr>
        <p:txBody>
          <a:bodyPr vert="horz" lIns="91440" tIns="45720" rIns="91440" bIns="45720" rtlCol="0" anchor="ctr"/>
          <a:lstStyle>
            <a:lvl1pPr algn="r">
              <a:defRPr sz="1000">
                <a:solidFill>
                  <a:schemeClr val="tx1"/>
                </a:solidFill>
              </a:defRPr>
            </a:lvl1pPr>
          </a:lstStyle>
          <a:p>
            <a:fld id="{2A013F82-EE5E-44EE-A61D-E31C6657F26F}" type="slidenum">
              <a:rPr>
                <a:solidFill>
                  <a:srgbClr val="303030"/>
                </a:solidFill>
                <a:latin typeface="Cambria"/>
              </a:rPr>
              <a:pPr/>
              <a:t>‹#›</a:t>
            </a:fld>
            <a:endParaRPr>
              <a:solidFill>
                <a:srgbClr val="303030"/>
              </a:solidFill>
              <a:latin typeface="Cambria"/>
            </a:endParaRPr>
          </a:p>
        </p:txBody>
      </p:sp>
      <p:pic>
        <p:nvPicPr>
          <p:cNvPr id="9" name="Picture 8"/>
          <p:cNvPicPr>
            <a:picLocks noChangeAspect="1"/>
          </p:cNvPicPr>
          <p:nvPr/>
        </p:nvPicPr>
        <p:blipFill rotWithShape="1">
          <a:blip r:embed="rId18" cstate="print">
            <a:extLst>
              <a:ext uri="{28A0092B-C50C-407E-A947-70E740481C1C}">
                <a14:useLocalDpi xmlns:a14="http://schemas.microsoft.com/office/drawing/2010/main" val="0"/>
              </a:ext>
            </a:extLst>
          </a:blip>
          <a:srcRect/>
          <a:stretch/>
        </p:blipFill>
        <p:spPr>
          <a:xfrm>
            <a:off x="1" y="0"/>
            <a:ext cx="799118" cy="6858000"/>
          </a:xfrm>
          <a:prstGeom prst="rect">
            <a:avLst/>
          </a:prstGeom>
        </p:spPr>
      </p:pic>
      <p:sp>
        <p:nvSpPr>
          <p:cNvPr id="10" name="Rectangle 9"/>
          <p:cNvSpPr/>
          <p:nvPr/>
        </p:nvSpPr>
        <p:spPr>
          <a:xfrm>
            <a:off x="1" y="0"/>
            <a:ext cx="799118"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mbria"/>
            </a:endParaRPr>
          </a:p>
        </p:txBody>
      </p:sp>
    </p:spTree>
    <p:extLst>
      <p:ext uri="{BB962C8B-B14F-4D97-AF65-F5344CB8AC3E}">
        <p14:creationId xmlns:p14="http://schemas.microsoft.com/office/powerpoint/2010/main" val="155907167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txStyles>
    <p:title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tx1">
            <a:lumMod val="50000"/>
            <a:lumOff val="5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50000"/>
            <a:lumOff val="5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50000"/>
            <a:lumOff val="5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4.jpeg"/><Relationship Id="rId5" Type="http://schemas.openxmlformats.org/officeDocument/2006/relationships/hyperlink" Target="http://en.wikipedia.org/wiki/Image:US_$1_obverse.jpg" TargetMode="External"/><Relationship Id="rId6" Type="http://schemas.openxmlformats.org/officeDocument/2006/relationships/image" Target="../media/image13.jpeg"/><Relationship Id="rId7" Type="http://schemas.openxmlformats.org/officeDocument/2006/relationships/hyperlink" Target="http://en.wikipedia.org/wiki/Image:Morgan_dollar.jpg" TargetMode="External"/><Relationship Id="rId8" Type="http://schemas.openxmlformats.org/officeDocument/2006/relationships/image" Target="../media/image10.jpeg"/><Relationship Id="rId9" Type="http://schemas.openxmlformats.org/officeDocument/2006/relationships/hyperlink" Target="http://catalog.usmint.gov/webapp/wcs/stores/servlet/CategoryDisplay?catalogId=10001&amp;storeId=10001&amp;categoryId=13738&amp;langId=-1&amp;parent_category_rn=10191&amp;top_category=10191" TargetMode="External"/><Relationship Id="rId10" Type="http://schemas.openxmlformats.org/officeDocument/2006/relationships/image" Target="../media/image11.jpeg"/><Relationship Id="rId11" Type="http://schemas.openxmlformats.org/officeDocument/2006/relationships/image" Target="../media/image17.png"/><Relationship Id="rId1" Type="http://schemas.openxmlformats.org/officeDocument/2006/relationships/slideLayout" Target="../slideLayouts/slideLayout24.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4.wmf"/><Relationship Id="rId5" Type="http://schemas.openxmlformats.org/officeDocument/2006/relationships/image" Target="../media/image5.wmf"/><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1" Type="http://schemas.openxmlformats.org/officeDocument/2006/relationships/tags" Target="../tags/tag2.xml"/><Relationship Id="rId2"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hyperlink" Target="http://en.wikipedia.org/wiki/Image:Morgan_dollar.jpg" TargetMode="External"/><Relationship Id="rId5" Type="http://schemas.openxmlformats.org/officeDocument/2006/relationships/image" Target="../media/image10.jpeg"/><Relationship Id="rId6" Type="http://schemas.openxmlformats.org/officeDocument/2006/relationships/hyperlink" Target="http://catalog.usmint.gov/webapp/wcs/stores/servlet/CategoryDisplay?catalogId=10001&amp;storeId=10001&amp;categoryId=13738&amp;langId=-1&amp;parent_category_rn=10191&amp;top_category=10191" TargetMode="External"/><Relationship Id="rId7" Type="http://schemas.openxmlformats.org/officeDocument/2006/relationships/image" Target="../media/image11.jpeg"/><Relationship Id="rId8" Type="http://schemas.openxmlformats.org/officeDocument/2006/relationships/image" Target="../media/image12.jpeg"/><Relationship Id="rId9" Type="http://schemas.openxmlformats.org/officeDocument/2006/relationships/hyperlink" Target="http://en.wikipedia.org/wiki/Image:US_$1_obverse.jpg" TargetMode="External"/><Relationship Id="rId10" Type="http://schemas.openxmlformats.org/officeDocument/2006/relationships/image" Target="../media/image13.jpeg"/><Relationship Id="rId11" Type="http://schemas.openxmlformats.org/officeDocument/2006/relationships/image" Target="../media/image14.jpeg"/><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Image:Morgan_dollar.jpg" TargetMode="External"/><Relationship Id="rId4" Type="http://schemas.openxmlformats.org/officeDocument/2006/relationships/image" Target="../media/image10.jpeg"/><Relationship Id="rId5" Type="http://schemas.openxmlformats.org/officeDocument/2006/relationships/hyperlink" Target="http://catalog.usmint.gov/webapp/wcs/stores/servlet/CategoryDisplay?catalogId=10001&amp;storeId=10001&amp;categoryId=13738&amp;langId=-1&amp;parent_category_rn=10191&amp;top_category=10191" TargetMode="External"/><Relationship Id="rId6" Type="http://schemas.openxmlformats.org/officeDocument/2006/relationships/image" Target="../media/image11.jpeg"/><Relationship Id="rId7" Type="http://schemas.openxmlformats.org/officeDocument/2006/relationships/image" Target="../media/image12.jpeg"/><Relationship Id="rId8" Type="http://schemas.openxmlformats.org/officeDocument/2006/relationships/hyperlink" Target="http://en.wikipedia.org/wiki/Image:US_$1_obverse.jpg" TargetMode="External"/><Relationship Id="rId9" Type="http://schemas.openxmlformats.org/officeDocument/2006/relationships/image" Target="../media/image13.jpeg"/><Relationship Id="rId10" Type="http://schemas.openxmlformats.org/officeDocument/2006/relationships/image" Target="../media/image14.jpeg"/><Relationship Id="rId11" Type="http://schemas.openxmlformats.org/officeDocument/2006/relationships/image" Target="../media/image15.jpeg"/><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1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00200"/>
            <a:ext cx="5029200" cy="3048000"/>
          </a:xfrm>
        </p:spPr>
        <p:txBody>
          <a:bodyPr>
            <a:normAutofit/>
          </a:bodyPr>
          <a:lstStyle/>
          <a:p>
            <a:endParaRPr lang="en-US" sz="5400" dirty="0"/>
          </a:p>
        </p:txBody>
      </p:sp>
      <p:sp>
        <p:nvSpPr>
          <p:cNvPr id="3" name="Subtitle 2"/>
          <p:cNvSpPr>
            <a:spLocks noGrp="1"/>
          </p:cNvSpPr>
          <p:nvPr>
            <p:ph type="subTitle" idx="1"/>
          </p:nvPr>
        </p:nvSpPr>
        <p:spPr>
          <a:xfrm>
            <a:off x="988516" y="4898573"/>
            <a:ext cx="4650284" cy="1270453"/>
          </a:xfrm>
        </p:spPr>
        <p:txBody>
          <a:bodyPr/>
          <a:lstStyle/>
          <a:p>
            <a:r>
              <a:rPr lang="en-US" dirty="0" smtClean="0"/>
              <a:t>CMRE – May 22, 2014</a:t>
            </a:r>
            <a:endParaRPr lang="en-US" dirty="0"/>
          </a:p>
        </p:txBody>
      </p:sp>
    </p:spTree>
    <p:extLst>
      <p:ext uri="{BB962C8B-B14F-4D97-AF65-F5344CB8AC3E}">
        <p14:creationId xmlns:p14="http://schemas.microsoft.com/office/powerpoint/2010/main" val="232011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sz="4000"/>
              <a:t>The Lawful Money Cost of a Ford Mustang has Remained Constant</a:t>
            </a:r>
          </a:p>
        </p:txBody>
      </p:sp>
      <p:grpSp>
        <p:nvGrpSpPr>
          <p:cNvPr id="6" name="Group 5"/>
          <p:cNvGrpSpPr/>
          <p:nvPr/>
        </p:nvGrpSpPr>
        <p:grpSpPr>
          <a:xfrm>
            <a:off x="1314450" y="2057400"/>
            <a:ext cx="2590800" cy="1079500"/>
            <a:chOff x="1314450" y="2057400"/>
            <a:chExt cx="2590800" cy="1079500"/>
          </a:xfrm>
        </p:grpSpPr>
        <p:pic>
          <p:nvPicPr>
            <p:cNvPr id="90115" name="Picture 3" descr="stangb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2650" y="2057400"/>
              <a:ext cx="1752600" cy="1079500"/>
            </a:xfrm>
            <a:prstGeom prst="rect">
              <a:avLst/>
            </a:prstGeom>
            <a:noFill/>
            <a:extLst>
              <a:ext uri="{909E8E84-426E-40dd-AFC4-6F175D3DCCD1}">
                <a14:hiddenFill xmlns:a14="http://schemas.microsoft.com/office/drawing/2010/main">
                  <a:solidFill>
                    <a:srgbClr val="FFFFFF"/>
                  </a:solidFill>
                </a14:hiddenFill>
              </a:ext>
            </a:extLst>
          </p:spPr>
        </p:pic>
        <p:sp>
          <p:nvSpPr>
            <p:cNvPr id="90117" name="Text Box 5"/>
            <p:cNvSpPr txBox="1">
              <a:spLocks noChangeArrowheads="1"/>
            </p:cNvSpPr>
            <p:nvPr/>
          </p:nvSpPr>
          <p:spPr bwMode="auto">
            <a:xfrm>
              <a:off x="1314450" y="24003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solidFill>
                    <a:srgbClr val="303030"/>
                  </a:solidFill>
                  <a:latin typeface="Cambria"/>
                </a:rPr>
                <a:t>1965</a:t>
              </a:r>
            </a:p>
          </p:txBody>
        </p:sp>
      </p:grpSp>
      <p:grpSp>
        <p:nvGrpSpPr>
          <p:cNvPr id="2" name="Group 1"/>
          <p:cNvGrpSpPr/>
          <p:nvPr/>
        </p:nvGrpSpPr>
        <p:grpSpPr>
          <a:xfrm>
            <a:off x="5965825" y="2133600"/>
            <a:ext cx="2282825" cy="1341438"/>
            <a:chOff x="5965825" y="2133600"/>
            <a:chExt cx="2282825" cy="1341438"/>
          </a:xfrm>
        </p:grpSpPr>
        <p:pic>
          <p:nvPicPr>
            <p:cNvPr id="90123" name="Picture 11"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6050" y="2133600"/>
              <a:ext cx="1752600" cy="754063"/>
            </a:xfrm>
            <a:prstGeom prst="rect">
              <a:avLst/>
            </a:prstGeom>
            <a:noFill/>
            <a:extLst>
              <a:ext uri="{909E8E84-426E-40dd-AFC4-6F175D3DCCD1}">
                <a14:hiddenFill xmlns:a14="http://schemas.microsoft.com/office/drawing/2010/main">
                  <a:solidFill>
                    <a:srgbClr val="FFFFFF"/>
                  </a:solidFill>
                </a14:hiddenFill>
              </a:ext>
            </a:extLst>
          </p:spPr>
        </p:pic>
        <p:sp>
          <p:nvSpPr>
            <p:cNvPr id="90124" name="Text Box 12"/>
            <p:cNvSpPr txBox="1">
              <a:spLocks noChangeArrowheads="1"/>
            </p:cNvSpPr>
            <p:nvPr/>
          </p:nvSpPr>
          <p:spPr bwMode="auto">
            <a:xfrm>
              <a:off x="5965825" y="2327275"/>
              <a:ext cx="317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dirty="0">
                  <a:solidFill>
                    <a:srgbClr val="303030"/>
                  </a:solidFill>
                  <a:latin typeface="Cambria"/>
                </a:rPr>
                <a:t>=</a:t>
              </a:r>
            </a:p>
          </p:txBody>
        </p:sp>
        <p:sp>
          <p:nvSpPr>
            <p:cNvPr id="90125" name="Text Box 13"/>
            <p:cNvSpPr txBox="1">
              <a:spLocks noChangeArrowheads="1"/>
            </p:cNvSpPr>
            <p:nvPr/>
          </p:nvSpPr>
          <p:spPr bwMode="auto">
            <a:xfrm>
              <a:off x="6496050" y="2854325"/>
              <a:ext cx="1752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1200">
                  <a:solidFill>
                    <a:srgbClr val="0000FF"/>
                  </a:solidFill>
                  <a:latin typeface="Cambria"/>
                </a:rPr>
                <a:t>U.S. Silver Certificate</a:t>
              </a:r>
            </a:p>
          </p:txBody>
        </p:sp>
        <p:sp>
          <p:nvSpPr>
            <p:cNvPr id="90126" name="Text Box 14"/>
            <p:cNvSpPr txBox="1">
              <a:spLocks noChangeArrowheads="1"/>
            </p:cNvSpPr>
            <p:nvPr/>
          </p:nvSpPr>
          <p:spPr bwMode="auto">
            <a:xfrm>
              <a:off x="6953250" y="3200400"/>
              <a:ext cx="838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1200">
                  <a:solidFill>
                    <a:srgbClr val="0000FF"/>
                  </a:solidFill>
                  <a:latin typeface="Cambria"/>
                </a:rPr>
                <a:t>($) 2,557</a:t>
              </a:r>
            </a:p>
          </p:txBody>
        </p:sp>
      </p:grpSp>
      <p:grpSp>
        <p:nvGrpSpPr>
          <p:cNvPr id="20" name="Group 19"/>
          <p:cNvGrpSpPr/>
          <p:nvPr/>
        </p:nvGrpSpPr>
        <p:grpSpPr>
          <a:xfrm>
            <a:off x="6022975" y="4267200"/>
            <a:ext cx="2282825" cy="1265238"/>
            <a:chOff x="6022975" y="4267200"/>
            <a:chExt cx="2282825" cy="1265238"/>
          </a:xfrm>
        </p:grpSpPr>
        <p:grpSp>
          <p:nvGrpSpPr>
            <p:cNvPr id="14" name="Group 13"/>
            <p:cNvGrpSpPr/>
            <p:nvPr/>
          </p:nvGrpSpPr>
          <p:grpSpPr>
            <a:xfrm>
              <a:off x="6553200" y="4267200"/>
              <a:ext cx="1752600" cy="1265238"/>
              <a:chOff x="6553200" y="4267200"/>
              <a:chExt cx="1752600" cy="1265238"/>
            </a:xfrm>
          </p:grpSpPr>
          <p:pic>
            <p:nvPicPr>
              <p:cNvPr id="90127" name="Picture 15" descr="Obverse of the $1 bill">
                <a:hlinkClick r:id="rId5" tooltip="Obverse of the $1 bill"/>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2250" y="4267200"/>
                <a:ext cx="1714500" cy="714375"/>
              </a:xfrm>
              <a:prstGeom prst="rect">
                <a:avLst/>
              </a:prstGeom>
              <a:noFill/>
              <a:extLst>
                <a:ext uri="{909E8E84-426E-40dd-AFC4-6F175D3DCCD1}">
                  <a14:hiddenFill xmlns:a14="http://schemas.microsoft.com/office/drawing/2010/main">
                    <a:solidFill>
                      <a:srgbClr val="FFFFFF"/>
                    </a:solidFill>
                  </a14:hiddenFill>
                </a:ext>
              </a:extLst>
            </p:spPr>
          </p:pic>
          <p:sp>
            <p:nvSpPr>
              <p:cNvPr id="90128" name="Text Box 16"/>
              <p:cNvSpPr txBox="1">
                <a:spLocks noChangeArrowheads="1"/>
              </p:cNvSpPr>
              <p:nvPr/>
            </p:nvSpPr>
            <p:spPr bwMode="auto">
              <a:xfrm>
                <a:off x="7010400" y="5257800"/>
                <a:ext cx="838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1200">
                    <a:solidFill>
                      <a:srgbClr val="FF3300"/>
                    </a:solidFill>
                    <a:latin typeface="Cambria"/>
                  </a:rPr>
                  <a:t>$31,700</a:t>
                </a:r>
              </a:p>
            </p:txBody>
          </p:sp>
          <p:sp>
            <p:nvSpPr>
              <p:cNvPr id="90129" name="Text Box 17"/>
              <p:cNvSpPr txBox="1">
                <a:spLocks noChangeArrowheads="1"/>
              </p:cNvSpPr>
              <p:nvPr/>
            </p:nvSpPr>
            <p:spPr bwMode="auto">
              <a:xfrm>
                <a:off x="6553200" y="4953000"/>
                <a:ext cx="1752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1200">
                    <a:solidFill>
                      <a:srgbClr val="FF3300"/>
                    </a:solidFill>
                    <a:latin typeface="Cambria"/>
                  </a:rPr>
                  <a:t>Fed. Res. Bank  Note</a:t>
                </a:r>
              </a:p>
            </p:txBody>
          </p:sp>
        </p:grpSp>
        <p:sp>
          <p:nvSpPr>
            <p:cNvPr id="90131" name="Text Box 19"/>
            <p:cNvSpPr txBox="1">
              <a:spLocks noChangeArrowheads="1"/>
            </p:cNvSpPr>
            <p:nvPr/>
          </p:nvSpPr>
          <p:spPr bwMode="auto">
            <a:xfrm>
              <a:off x="6022975" y="4419600"/>
              <a:ext cx="317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3300"/>
                  </a:solidFill>
                  <a:latin typeface="Cambria"/>
                </a:rPr>
                <a:t>=</a:t>
              </a:r>
            </a:p>
          </p:txBody>
        </p:sp>
      </p:grpSp>
      <p:grpSp>
        <p:nvGrpSpPr>
          <p:cNvPr id="7" name="Group 6"/>
          <p:cNvGrpSpPr/>
          <p:nvPr/>
        </p:nvGrpSpPr>
        <p:grpSpPr>
          <a:xfrm>
            <a:off x="4057650" y="2087563"/>
            <a:ext cx="1600200" cy="1387475"/>
            <a:chOff x="4057650" y="2087563"/>
            <a:chExt cx="1600200" cy="1387475"/>
          </a:xfrm>
        </p:grpSpPr>
        <p:pic>
          <p:nvPicPr>
            <p:cNvPr id="90119" name="Picture 7" descr="The Morgan silver dollar">
              <a:hlinkClick r:id="rId7" tooltip="The Morgan silver dollar"/>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91050" y="2087563"/>
              <a:ext cx="1066800" cy="1023937"/>
            </a:xfrm>
            <a:prstGeom prst="rect">
              <a:avLst/>
            </a:prstGeom>
            <a:noFill/>
            <a:extLst>
              <a:ext uri="{909E8E84-426E-40dd-AFC4-6F175D3DCCD1}">
                <a14:hiddenFill xmlns:a14="http://schemas.microsoft.com/office/drawing/2010/main">
                  <a:solidFill>
                    <a:srgbClr val="FFFFFF"/>
                  </a:solidFill>
                </a14:hiddenFill>
              </a:ext>
            </a:extLst>
          </p:spPr>
        </p:pic>
        <p:sp>
          <p:nvSpPr>
            <p:cNvPr id="90121" name="Text Box 9"/>
            <p:cNvSpPr txBox="1">
              <a:spLocks noChangeArrowheads="1"/>
            </p:cNvSpPr>
            <p:nvPr/>
          </p:nvSpPr>
          <p:spPr bwMode="auto">
            <a:xfrm>
              <a:off x="4705350" y="3200400"/>
              <a:ext cx="838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1200">
                  <a:solidFill>
                    <a:srgbClr val="0000FF"/>
                  </a:solidFill>
                  <a:latin typeface="Cambria"/>
                </a:rPr>
                <a:t>($) 2,557</a:t>
              </a:r>
            </a:p>
          </p:txBody>
        </p:sp>
        <p:sp>
          <p:nvSpPr>
            <p:cNvPr id="90133" name="Text Box 21"/>
            <p:cNvSpPr txBox="1">
              <a:spLocks noChangeArrowheads="1"/>
            </p:cNvSpPr>
            <p:nvPr/>
          </p:nvSpPr>
          <p:spPr bwMode="auto">
            <a:xfrm>
              <a:off x="4057650" y="2327275"/>
              <a:ext cx="317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303030"/>
                  </a:solidFill>
                  <a:latin typeface="Cambria"/>
                </a:rPr>
                <a:t>=</a:t>
              </a:r>
            </a:p>
          </p:txBody>
        </p:sp>
      </p:grpSp>
      <p:grpSp>
        <p:nvGrpSpPr>
          <p:cNvPr id="9" name="Group 8"/>
          <p:cNvGrpSpPr/>
          <p:nvPr/>
        </p:nvGrpSpPr>
        <p:grpSpPr>
          <a:xfrm>
            <a:off x="4057650" y="4037013"/>
            <a:ext cx="1714500" cy="1525587"/>
            <a:chOff x="4057650" y="4037013"/>
            <a:chExt cx="1714500" cy="1525587"/>
          </a:xfrm>
        </p:grpSpPr>
        <p:pic>
          <p:nvPicPr>
            <p:cNvPr id="90120" name="Picture 8" descr="American Eagle Silver Uncirculated Coin">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76750" y="4037013"/>
              <a:ext cx="1295400" cy="1208087"/>
            </a:xfrm>
            <a:prstGeom prst="rect">
              <a:avLst/>
            </a:prstGeom>
            <a:noFill/>
            <a:extLst>
              <a:ext uri="{909E8E84-426E-40dd-AFC4-6F175D3DCCD1}">
                <a14:hiddenFill xmlns:a14="http://schemas.microsoft.com/office/drawing/2010/main">
                  <a:solidFill>
                    <a:srgbClr val="FFFFFF"/>
                  </a:solidFill>
                </a14:hiddenFill>
              </a:ext>
            </a:extLst>
          </p:spPr>
        </p:pic>
        <p:sp>
          <p:nvSpPr>
            <p:cNvPr id="90122" name="Text Box 10"/>
            <p:cNvSpPr txBox="1">
              <a:spLocks noChangeArrowheads="1"/>
            </p:cNvSpPr>
            <p:nvPr/>
          </p:nvSpPr>
          <p:spPr bwMode="auto">
            <a:xfrm>
              <a:off x="4705350" y="5287963"/>
              <a:ext cx="838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1200">
                  <a:solidFill>
                    <a:srgbClr val="0000FF"/>
                  </a:solidFill>
                  <a:latin typeface="Cambria"/>
                </a:rPr>
                <a:t>($)2,557</a:t>
              </a:r>
            </a:p>
          </p:txBody>
        </p:sp>
        <p:sp>
          <p:nvSpPr>
            <p:cNvPr id="90134" name="Text Box 22"/>
            <p:cNvSpPr txBox="1">
              <a:spLocks noChangeArrowheads="1"/>
            </p:cNvSpPr>
            <p:nvPr/>
          </p:nvSpPr>
          <p:spPr bwMode="auto">
            <a:xfrm>
              <a:off x="4057650" y="4419600"/>
              <a:ext cx="317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303030"/>
                  </a:solidFill>
                  <a:latin typeface="Cambria"/>
                </a:rPr>
                <a:t>=</a:t>
              </a:r>
            </a:p>
          </p:txBody>
        </p:sp>
      </p:grpSp>
      <p:grpSp>
        <p:nvGrpSpPr>
          <p:cNvPr id="8" name="Group 7"/>
          <p:cNvGrpSpPr/>
          <p:nvPr/>
        </p:nvGrpSpPr>
        <p:grpSpPr>
          <a:xfrm>
            <a:off x="1387475" y="4114800"/>
            <a:ext cx="2498725" cy="1104138"/>
            <a:chOff x="1387475" y="4114800"/>
            <a:chExt cx="2498725" cy="1104138"/>
          </a:xfrm>
        </p:grpSpPr>
        <p:sp>
          <p:nvSpPr>
            <p:cNvPr id="90118" name="Text Box 6"/>
            <p:cNvSpPr txBox="1">
              <a:spLocks noChangeArrowheads="1"/>
            </p:cNvSpPr>
            <p:nvPr/>
          </p:nvSpPr>
          <p:spPr bwMode="auto">
            <a:xfrm>
              <a:off x="1387475" y="4443413"/>
              <a:ext cx="692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303030"/>
                  </a:solidFill>
                  <a:latin typeface="Cambria"/>
                </a:rPr>
                <a:t>2007</a:t>
              </a:r>
            </a:p>
          </p:txBody>
        </p:sp>
        <p:pic>
          <p:nvPicPr>
            <p:cNvPr id="23" name="Picture 22"/>
            <p:cNvPicPr>
              <a:picLocks noChangeAspect="1"/>
            </p:cNvPicPr>
            <p:nvPr/>
          </p:nvPicPr>
          <p:blipFill>
            <a:blip r:embed="rId11"/>
            <a:stretch>
              <a:fillRect/>
            </a:stretch>
          </p:blipFill>
          <p:spPr>
            <a:xfrm>
              <a:off x="2133601" y="4114800"/>
              <a:ext cx="1752599" cy="1104138"/>
            </a:xfrm>
            <a:prstGeom prst="rect">
              <a:avLst/>
            </a:prstGeom>
          </p:spPr>
        </p:pic>
      </p:grpSp>
      <p:sp>
        <p:nvSpPr>
          <p:cNvPr id="5" name="TextBox 4"/>
          <p:cNvSpPr txBox="1"/>
          <p:nvPr/>
        </p:nvSpPr>
        <p:spPr>
          <a:xfrm>
            <a:off x="990600" y="5715000"/>
            <a:ext cx="8077200" cy="830997"/>
          </a:xfrm>
          <a:prstGeom prst="rect">
            <a:avLst/>
          </a:prstGeom>
          <a:noFill/>
        </p:spPr>
        <p:txBody>
          <a:bodyPr wrap="square" rtlCol="0">
            <a:spAutoFit/>
          </a:bodyPr>
          <a:lstStyle/>
          <a:p>
            <a:r>
              <a:rPr lang="en-US" sz="2400" dirty="0" smtClean="0">
                <a:solidFill>
                  <a:srgbClr val="303030"/>
                </a:solidFill>
                <a:latin typeface="Cambria"/>
              </a:rPr>
              <a:t>It’s only inflation that has given the appearance that the sales price and Ford’s revenues have been increasing.</a:t>
            </a:r>
            <a:endParaRPr lang="en-US" sz="2400" dirty="0">
              <a:solidFill>
                <a:srgbClr val="303030"/>
              </a:solidFill>
              <a:latin typeface="Cambria"/>
            </a:endParaRPr>
          </a:p>
        </p:txBody>
      </p:sp>
      <p:sp>
        <p:nvSpPr>
          <p:cNvPr id="40" name="Line 89"/>
          <p:cNvSpPr>
            <a:spLocks noChangeShapeType="1"/>
          </p:cNvSpPr>
          <p:nvPr/>
        </p:nvSpPr>
        <p:spPr bwMode="auto">
          <a:xfrm flipH="1">
            <a:off x="6157913" y="4533900"/>
            <a:ext cx="47625" cy="190500"/>
          </a:xfrm>
          <a:prstGeom prst="line">
            <a:avLst/>
          </a:prstGeom>
          <a:noFill/>
          <a:ln w="9525">
            <a:solidFill>
              <a:srgbClr val="FF3300"/>
            </a:solidFill>
            <a:round/>
            <a:headEnd/>
            <a:tailEnd/>
          </a:ln>
        </p:spPr>
        <p:txBody>
          <a:bodyPr>
            <a:prstTxWarp prst="textNoShape">
              <a:avLst/>
            </a:prstTxWarp>
          </a:bodyPr>
          <a:lstStyle/>
          <a:p>
            <a:endParaRPr lang="en-US">
              <a:solidFill>
                <a:srgbClr val="303030"/>
              </a:solidFill>
              <a:latin typeface="Cambria"/>
            </a:endParaRPr>
          </a:p>
        </p:txBody>
      </p:sp>
    </p:spTree>
    <p:extLst>
      <p:ext uri="{BB962C8B-B14F-4D97-AF65-F5344CB8AC3E}">
        <p14:creationId xmlns:p14="http://schemas.microsoft.com/office/powerpoint/2010/main" val="70425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linds(horizont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000" dirty="0"/>
              <a:t>What happens when Constitutional monetary standards are forsaken</a:t>
            </a:r>
            <a:r>
              <a:rPr lang="en-US" sz="4000" dirty="0" smtClean="0"/>
              <a:t>?</a:t>
            </a:r>
            <a:endParaRPr lang="en-US" sz="4000" dirty="0"/>
          </a:p>
        </p:txBody>
      </p:sp>
      <p:sp>
        <p:nvSpPr>
          <p:cNvPr id="14" name="Content Placeholder 13"/>
          <p:cNvSpPr>
            <a:spLocks noGrp="1"/>
          </p:cNvSpPr>
          <p:nvPr>
            <p:ph idx="1"/>
          </p:nvPr>
        </p:nvSpPr>
        <p:spPr/>
        <p:txBody>
          <a:bodyPr>
            <a:normAutofit/>
          </a:bodyPr>
          <a:lstStyle/>
          <a:p>
            <a:pPr marL="514350" indent="-514350">
              <a:buFont typeface="+mj-lt"/>
              <a:buAutoNum type="arabicPeriod"/>
            </a:pPr>
            <a:r>
              <a:rPr lang="en-US" sz="3200" b="1" dirty="0" smtClean="0">
                <a:solidFill>
                  <a:srgbClr val="FF0000"/>
                </a:solidFill>
              </a:rPr>
              <a:t>Citizens are unknowingly defrauded.</a:t>
            </a:r>
          </a:p>
          <a:p>
            <a:pPr marL="514350" indent="-514350">
              <a:buFont typeface="+mj-lt"/>
              <a:buAutoNum type="arabicPeriod"/>
            </a:pPr>
            <a:r>
              <a:rPr lang="en-US" sz="3200" b="1" dirty="0" smtClean="0">
                <a:solidFill>
                  <a:srgbClr val="FF0000"/>
                </a:solidFill>
              </a:rPr>
              <a:t>Government becomes tyrannical.</a:t>
            </a:r>
          </a:p>
          <a:p>
            <a:pPr marL="514350" indent="-514350">
              <a:buFont typeface="+mj-lt"/>
              <a:buAutoNum type="arabicPeriod"/>
            </a:pPr>
            <a:r>
              <a:rPr lang="en-US" sz="3200" b="1" dirty="0" smtClean="0">
                <a:solidFill>
                  <a:srgbClr val="FF0000"/>
                </a:solidFill>
              </a:rPr>
              <a:t>A massive redistribution of wealth occurs.</a:t>
            </a:r>
          </a:p>
          <a:p>
            <a:pPr marL="0" indent="0">
              <a:buNone/>
            </a:pPr>
            <a:endParaRPr lang="en-US" sz="3200" b="1" dirty="0" smtClean="0">
              <a:solidFill>
                <a:srgbClr val="FF0000"/>
              </a:solidFill>
            </a:endParaRPr>
          </a:p>
        </p:txBody>
      </p:sp>
    </p:spTree>
    <p:extLst>
      <p:ext uri="{BB962C8B-B14F-4D97-AF65-F5344CB8AC3E}">
        <p14:creationId xmlns:p14="http://schemas.microsoft.com/office/powerpoint/2010/main" val="3445573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linds(horizontal)">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blinds(horizontal)">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blinds(horizontal)">
                                      <p:cBhvr>
                                        <p:cTn id="17"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US">
                <a:ea typeface="ＭＳ Ｐゴシック" charset="-128"/>
                <a:cs typeface="ＭＳ Ｐゴシック" charset="-128"/>
              </a:rPr>
              <a:t>What should we do?</a:t>
            </a:r>
          </a:p>
        </p:txBody>
      </p:sp>
      <p:sp>
        <p:nvSpPr>
          <p:cNvPr id="91139" name="Content Placeholder 2"/>
          <p:cNvSpPr>
            <a:spLocks noGrp="1"/>
          </p:cNvSpPr>
          <p:nvPr>
            <p:ph idx="1"/>
          </p:nvPr>
        </p:nvSpPr>
        <p:spPr>
          <a:xfrm>
            <a:off x="914400" y="1676400"/>
            <a:ext cx="8229600" cy="4343400"/>
          </a:xfrm>
        </p:spPr>
        <p:txBody>
          <a:bodyPr>
            <a:normAutofit/>
          </a:bodyPr>
          <a:lstStyle/>
          <a:p>
            <a:pPr marL="514350" indent="-514350">
              <a:buFontTx/>
              <a:buAutoNum type="arabicPeriod"/>
            </a:pPr>
            <a:r>
              <a:rPr lang="en-US" sz="2800" dirty="0">
                <a:ea typeface="ＭＳ Ｐゴシック" charset="-128"/>
                <a:cs typeface="ＭＳ Ｐゴシック" charset="-128"/>
              </a:rPr>
              <a:t>Don’t Panic!</a:t>
            </a:r>
          </a:p>
          <a:p>
            <a:pPr lvl="1"/>
            <a:r>
              <a:rPr lang="en-US" sz="1800" dirty="0"/>
              <a:t>Lawful money (silver and gold) coins exist</a:t>
            </a:r>
            <a:r>
              <a:rPr lang="en-US" sz="1800" dirty="0" smtClean="0"/>
              <a:t>. Start using them!</a:t>
            </a:r>
          </a:p>
          <a:p>
            <a:pPr lvl="1"/>
            <a:r>
              <a:rPr lang="en-US" sz="1800" dirty="0" smtClean="0"/>
              <a:t>Viable </a:t>
            </a:r>
            <a:r>
              <a:rPr lang="en-US" sz="1800" dirty="0"/>
              <a:t>economic transition models exist (i.e. the Euro).</a:t>
            </a:r>
          </a:p>
          <a:p>
            <a:pPr marL="514350" indent="-514350">
              <a:buFontTx/>
              <a:buAutoNum type="arabicPeriod"/>
            </a:pPr>
            <a:r>
              <a:rPr lang="en-US" sz="2800" dirty="0">
                <a:ea typeface="ＭＳ Ｐゴシック" charset="-128"/>
                <a:cs typeface="ＭＳ Ｐゴシック" charset="-128"/>
              </a:rPr>
              <a:t>Implement a dual monetary system</a:t>
            </a:r>
          </a:p>
          <a:p>
            <a:pPr lvl="1"/>
            <a:r>
              <a:rPr lang="en-US" sz="1800" dirty="0"/>
              <a:t>Price goods and services throughout the state in both Federal Reserve note (FRN)$ and Lawful Money $.</a:t>
            </a:r>
          </a:p>
          <a:p>
            <a:pPr lvl="1"/>
            <a:r>
              <a:rPr lang="en-US" sz="1800" dirty="0"/>
              <a:t>Use the European model to transition all prices, taxes, fines and other debts to Lawful Money $ units over 24 – 36 months.</a:t>
            </a:r>
          </a:p>
          <a:p>
            <a:pPr marL="514350" indent="-514350">
              <a:buFontTx/>
              <a:buAutoNum type="arabicPeriod"/>
            </a:pPr>
            <a:r>
              <a:rPr lang="en-US" sz="2800" dirty="0">
                <a:ea typeface="ＭＳ Ｐゴシック" charset="-128"/>
                <a:cs typeface="ＭＳ Ｐゴシック" charset="-128"/>
              </a:rPr>
              <a:t>Implement Lawful Money State Banks</a:t>
            </a:r>
          </a:p>
          <a:p>
            <a:pPr lvl="1"/>
            <a:r>
              <a:rPr lang="en-US" sz="1800" dirty="0"/>
              <a:t>All deposits and interest are paid in Lawful Money silver or gold coin.</a:t>
            </a:r>
          </a:p>
        </p:txBody>
      </p:sp>
      <p:sp>
        <p:nvSpPr>
          <p:cNvPr id="2" name="Rectangle 1"/>
          <p:cNvSpPr/>
          <p:nvPr/>
        </p:nvSpPr>
        <p:spPr>
          <a:xfrm>
            <a:off x="838200" y="5791200"/>
            <a:ext cx="8229600" cy="1015663"/>
          </a:xfrm>
          <a:prstGeom prst="rect">
            <a:avLst/>
          </a:prstGeom>
        </p:spPr>
        <p:txBody>
          <a:bodyPr wrap="square">
            <a:spAutoFit/>
          </a:bodyPr>
          <a:lstStyle/>
          <a:p>
            <a:pPr>
              <a:spcBef>
                <a:spcPct val="0"/>
              </a:spcBef>
            </a:pPr>
            <a:r>
              <a:rPr lang="en-US" sz="2000" b="1" dirty="0">
                <a:ea typeface="ＭＳ Ｐゴシック" charset="-128"/>
                <a:cs typeface="ＭＳ Ｐゴシック" charset="-128"/>
              </a:rPr>
              <a:t>Article I Section 10, Clause 1</a:t>
            </a:r>
          </a:p>
          <a:p>
            <a:pPr marL="120650" lvl="1" indent="-6350">
              <a:spcBef>
                <a:spcPct val="0"/>
              </a:spcBef>
              <a:spcAft>
                <a:spcPct val="20000"/>
              </a:spcAft>
              <a:buNone/>
            </a:pPr>
            <a:r>
              <a:rPr lang="en-US" sz="2000" dirty="0"/>
              <a:t>No State shall … make any Thing but </a:t>
            </a:r>
            <a:r>
              <a:rPr lang="en-US" sz="2000" b="1" dirty="0">
                <a:solidFill>
                  <a:srgbClr val="FF0000"/>
                </a:solidFill>
              </a:rPr>
              <a:t>gold and silver coin a Tender</a:t>
            </a:r>
            <a:r>
              <a:rPr lang="en-US" b="1" dirty="0">
                <a:solidFill>
                  <a:srgbClr val="FF0000"/>
                </a:solidFill>
              </a:rPr>
              <a:t> </a:t>
            </a:r>
            <a:r>
              <a:rPr lang="en-US" sz="2000" dirty="0">
                <a:solidFill>
                  <a:srgbClr val="303030"/>
                </a:solidFill>
              </a:rPr>
              <a:t>in Payments of Debts</a:t>
            </a:r>
            <a:r>
              <a:rPr lang="en-US" sz="2000" dirty="0" smtClean="0">
                <a:solidFill>
                  <a:srgbClr val="303030"/>
                </a:solidFill>
              </a:rPr>
              <a:t>.</a:t>
            </a:r>
          </a:p>
        </p:txBody>
      </p:sp>
    </p:spTree>
    <p:extLst>
      <p:ext uri="{BB962C8B-B14F-4D97-AF65-F5344CB8AC3E}">
        <p14:creationId xmlns:p14="http://schemas.microsoft.com/office/powerpoint/2010/main" val="87075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113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11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113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113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113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113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1139">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4000" dirty="0" smtClean="0"/>
              <a:t>The Dollar is but one of several Constitutional Units of Measure:</a:t>
            </a:r>
            <a:endParaRPr lang="en-US" sz="40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490159015"/>
              </p:ext>
            </p:extLst>
          </p:nvPr>
        </p:nvGraphicFramePr>
        <p:xfrm>
          <a:off x="895604" y="1828801"/>
          <a:ext cx="8229600" cy="3048000"/>
        </p:xfrm>
        <a:graphic>
          <a:graphicData uri="http://schemas.openxmlformats.org/drawingml/2006/table">
            <a:tbl>
              <a:tblPr firstRow="1" bandRow="1">
                <a:tableStyleId>{5C22544A-7EE6-4342-B048-85BDC9FD1C3A}</a:tableStyleId>
              </a:tblPr>
              <a:tblGrid>
                <a:gridCol w="1371600"/>
                <a:gridCol w="2057400"/>
                <a:gridCol w="4800600"/>
              </a:tblGrid>
              <a:tr h="695950">
                <a:tc>
                  <a:txBody>
                    <a:bodyPr/>
                    <a:lstStyle/>
                    <a:p>
                      <a:pPr marL="0" marR="0" algn="ctr">
                        <a:spcBef>
                          <a:spcPts val="0"/>
                        </a:spcBef>
                        <a:spcAft>
                          <a:spcPts val="0"/>
                        </a:spcAft>
                      </a:pPr>
                      <a:r>
                        <a:rPr lang="en-US" sz="2000" b="1" kern="50" dirty="0">
                          <a:solidFill>
                            <a:srgbClr val="FF0000"/>
                          </a:solidFill>
                          <a:latin typeface="DejaVu Sans"/>
                          <a:ea typeface="Times New Roman"/>
                          <a:cs typeface="DejaVu Sans"/>
                        </a:rPr>
                        <a:t>Unit of Measure</a:t>
                      </a:r>
                      <a:endParaRPr lang="en-US" sz="2000" kern="50" dirty="0">
                        <a:solidFill>
                          <a:srgbClr val="FF0000"/>
                        </a:solidFill>
                        <a:latin typeface="DejaVu Sans"/>
                        <a:ea typeface="Times New Roman"/>
                        <a:cs typeface="DejaVu Sans"/>
                      </a:endParaRPr>
                    </a:p>
                  </a:txBody>
                  <a:tcPr marL="68580" marR="68580" marT="0" marB="0"/>
                </a:tc>
                <a:tc>
                  <a:txBody>
                    <a:bodyPr/>
                    <a:lstStyle/>
                    <a:p>
                      <a:pPr marL="0" marR="0" algn="ctr">
                        <a:spcBef>
                          <a:spcPts val="0"/>
                        </a:spcBef>
                        <a:spcAft>
                          <a:spcPts val="0"/>
                        </a:spcAft>
                      </a:pPr>
                      <a:r>
                        <a:rPr lang="en-US" sz="2000" b="1" kern="50" dirty="0">
                          <a:solidFill>
                            <a:srgbClr val="FF0000"/>
                          </a:solidFill>
                          <a:latin typeface="DejaVu Sans"/>
                          <a:ea typeface="Times New Roman"/>
                          <a:cs typeface="DejaVu Sans"/>
                        </a:rPr>
                        <a:t>Times Stated </a:t>
                      </a:r>
                      <a:endParaRPr lang="en-US" sz="2000" kern="50" dirty="0">
                        <a:solidFill>
                          <a:srgbClr val="FF0000"/>
                        </a:solidFill>
                        <a:latin typeface="DejaVu Sans"/>
                        <a:ea typeface="Times New Roman"/>
                        <a:cs typeface="DejaVu Sans"/>
                      </a:endParaRPr>
                    </a:p>
                  </a:txBody>
                  <a:tcPr marL="68580" marR="68580" marT="0" marB="0"/>
                </a:tc>
                <a:tc>
                  <a:txBody>
                    <a:bodyPr/>
                    <a:lstStyle/>
                    <a:p>
                      <a:pPr marL="0" marR="0" algn="ctr">
                        <a:spcBef>
                          <a:spcPts val="0"/>
                        </a:spcBef>
                        <a:spcAft>
                          <a:spcPts val="0"/>
                        </a:spcAft>
                      </a:pPr>
                      <a:r>
                        <a:rPr lang="en-US" sz="1800" b="1" kern="50" dirty="0" smtClean="0">
                          <a:solidFill>
                            <a:srgbClr val="FF0000"/>
                          </a:solidFill>
                          <a:latin typeface="DejaVu Sans"/>
                          <a:ea typeface="Times New Roman"/>
                          <a:cs typeface="DejaVu Sans"/>
                        </a:rPr>
                        <a:t>Definition when the </a:t>
                      </a:r>
                      <a:r>
                        <a:rPr lang="en-US" sz="1800" b="1" kern="50" dirty="0">
                          <a:solidFill>
                            <a:srgbClr val="FF0000"/>
                          </a:solidFill>
                          <a:latin typeface="DejaVu Sans"/>
                          <a:ea typeface="Times New Roman"/>
                          <a:cs typeface="DejaVu Sans"/>
                        </a:rPr>
                        <a:t>Constitution </a:t>
                      </a:r>
                      <a:r>
                        <a:rPr lang="en-US" sz="1800" b="1" kern="50" dirty="0" smtClean="0">
                          <a:solidFill>
                            <a:srgbClr val="FF0000"/>
                          </a:solidFill>
                          <a:latin typeface="DejaVu Sans"/>
                          <a:ea typeface="Times New Roman"/>
                          <a:cs typeface="DejaVu Sans"/>
                        </a:rPr>
                        <a:t>was </a:t>
                      </a:r>
                      <a:r>
                        <a:rPr lang="en-US" sz="1800" b="1" kern="50" dirty="0">
                          <a:solidFill>
                            <a:srgbClr val="FF0000"/>
                          </a:solidFill>
                          <a:latin typeface="DejaVu Sans"/>
                          <a:ea typeface="Times New Roman"/>
                          <a:cs typeface="DejaVu Sans"/>
                        </a:rPr>
                        <a:t>Ratified</a:t>
                      </a:r>
                      <a:endParaRPr lang="en-US" sz="1800" kern="50" dirty="0">
                        <a:solidFill>
                          <a:srgbClr val="FF0000"/>
                        </a:solidFill>
                        <a:latin typeface="DejaVu Sans"/>
                        <a:ea typeface="Times New Roman"/>
                        <a:cs typeface="DejaVu Sans"/>
                      </a:endParaRPr>
                    </a:p>
                  </a:txBody>
                  <a:tcPr marL="68580" marR="68580" marT="0" marB="0"/>
                </a:tc>
              </a:tr>
              <a:tr h="470410">
                <a:tc>
                  <a:txBody>
                    <a:bodyPr/>
                    <a:lstStyle/>
                    <a:p>
                      <a:pPr marL="0" marR="0" algn="ctr">
                        <a:spcBef>
                          <a:spcPts val="0"/>
                        </a:spcBef>
                        <a:spcAft>
                          <a:spcPts val="0"/>
                        </a:spcAft>
                      </a:pPr>
                      <a:r>
                        <a:rPr lang="en-US" sz="2200" b="1" kern="50" dirty="0">
                          <a:latin typeface="DejaVu Sans"/>
                          <a:ea typeface="Times New Roman"/>
                          <a:cs typeface="DejaVu Sans"/>
                        </a:rPr>
                        <a:t>Year</a:t>
                      </a:r>
                    </a:p>
                  </a:txBody>
                  <a:tcPr marL="68580" marR="68580" marT="0" marB="0"/>
                </a:tc>
                <a:tc>
                  <a:txBody>
                    <a:bodyPr/>
                    <a:lstStyle/>
                    <a:p>
                      <a:pPr marL="0" marR="0" algn="ctr">
                        <a:spcBef>
                          <a:spcPts val="0"/>
                        </a:spcBef>
                        <a:spcAft>
                          <a:spcPts val="0"/>
                        </a:spcAft>
                      </a:pPr>
                      <a:r>
                        <a:rPr lang="en-US" sz="2200" kern="50" dirty="0">
                          <a:latin typeface="DejaVu Sans"/>
                          <a:ea typeface="Times New Roman"/>
                          <a:cs typeface="DejaVu Sans"/>
                        </a:rPr>
                        <a:t>33</a:t>
                      </a:r>
                    </a:p>
                  </a:txBody>
                  <a:tcPr marL="68580" marR="68580" marT="0" marB="0"/>
                </a:tc>
                <a:tc>
                  <a:txBody>
                    <a:bodyPr/>
                    <a:lstStyle/>
                    <a:p>
                      <a:pPr marL="0" marR="0">
                        <a:spcBef>
                          <a:spcPts val="0"/>
                        </a:spcBef>
                        <a:spcAft>
                          <a:spcPts val="0"/>
                        </a:spcAft>
                      </a:pPr>
                      <a:r>
                        <a:rPr lang="en-US" sz="1600" kern="50" dirty="0">
                          <a:latin typeface="DejaVu Sans"/>
                          <a:ea typeface="Times New Roman"/>
                          <a:cs typeface="DejaVu Sans"/>
                        </a:rPr>
                        <a:t>One revolution of the earth around the sun’s axis</a:t>
                      </a:r>
                    </a:p>
                  </a:txBody>
                  <a:tcPr marL="68580" marR="68580" marT="0" marB="0"/>
                </a:tc>
              </a:tr>
              <a:tr h="470410">
                <a:tc>
                  <a:txBody>
                    <a:bodyPr/>
                    <a:lstStyle/>
                    <a:p>
                      <a:pPr marL="0" marR="0" algn="ctr">
                        <a:spcBef>
                          <a:spcPts val="0"/>
                        </a:spcBef>
                        <a:spcAft>
                          <a:spcPts val="0"/>
                        </a:spcAft>
                      </a:pPr>
                      <a:r>
                        <a:rPr lang="en-US" sz="2200" b="1" kern="50" dirty="0">
                          <a:latin typeface="DejaVu Sans"/>
                          <a:ea typeface="Times New Roman"/>
                          <a:cs typeface="DejaVu Sans"/>
                        </a:rPr>
                        <a:t>Day</a:t>
                      </a:r>
                    </a:p>
                  </a:txBody>
                  <a:tcPr marL="68580" marR="68580" marT="0" marB="0"/>
                </a:tc>
                <a:tc>
                  <a:txBody>
                    <a:bodyPr/>
                    <a:lstStyle/>
                    <a:p>
                      <a:pPr marL="0" marR="0" algn="ctr">
                        <a:spcBef>
                          <a:spcPts val="0"/>
                        </a:spcBef>
                        <a:spcAft>
                          <a:spcPts val="0"/>
                        </a:spcAft>
                      </a:pPr>
                      <a:r>
                        <a:rPr lang="en-US" sz="2200" kern="50" dirty="0">
                          <a:latin typeface="DejaVu Sans"/>
                          <a:ea typeface="Times New Roman"/>
                          <a:cs typeface="DejaVu Sans"/>
                        </a:rPr>
                        <a:t>21</a:t>
                      </a:r>
                    </a:p>
                  </a:txBody>
                  <a:tcPr marL="68580" marR="68580" marT="0" marB="0"/>
                </a:tc>
                <a:tc>
                  <a:txBody>
                    <a:bodyPr/>
                    <a:lstStyle/>
                    <a:p>
                      <a:pPr marL="0" marR="0">
                        <a:spcBef>
                          <a:spcPts val="0"/>
                        </a:spcBef>
                        <a:spcAft>
                          <a:spcPts val="0"/>
                        </a:spcAft>
                      </a:pPr>
                      <a:r>
                        <a:rPr lang="en-US" sz="1600" kern="50">
                          <a:latin typeface="DejaVu Sans"/>
                          <a:ea typeface="Times New Roman"/>
                          <a:cs typeface="DejaVu Sans"/>
                        </a:rPr>
                        <a:t>One revolution of the earth around it’s own axis</a:t>
                      </a:r>
                    </a:p>
                  </a:txBody>
                  <a:tcPr marL="68580" marR="68580" marT="0" marB="0"/>
                </a:tc>
              </a:tr>
              <a:tr h="470410">
                <a:tc>
                  <a:txBody>
                    <a:bodyPr/>
                    <a:lstStyle/>
                    <a:p>
                      <a:pPr marL="0" marR="0" algn="ctr">
                        <a:spcBef>
                          <a:spcPts val="0"/>
                        </a:spcBef>
                        <a:spcAft>
                          <a:spcPts val="0"/>
                        </a:spcAft>
                      </a:pPr>
                      <a:r>
                        <a:rPr lang="en-US" sz="2200" b="1" kern="50" dirty="0">
                          <a:latin typeface="DejaVu Sans"/>
                          <a:ea typeface="Times New Roman"/>
                          <a:cs typeface="DejaVu Sans"/>
                        </a:rPr>
                        <a:t>Hour</a:t>
                      </a:r>
                    </a:p>
                  </a:txBody>
                  <a:tcPr marL="68580" marR="68580" marT="0" marB="0"/>
                </a:tc>
                <a:tc>
                  <a:txBody>
                    <a:bodyPr/>
                    <a:lstStyle/>
                    <a:p>
                      <a:pPr marL="0" marR="0" algn="ctr">
                        <a:spcBef>
                          <a:spcPts val="0"/>
                        </a:spcBef>
                        <a:spcAft>
                          <a:spcPts val="0"/>
                        </a:spcAft>
                      </a:pPr>
                      <a:r>
                        <a:rPr lang="en-US" sz="2200" kern="50">
                          <a:latin typeface="DejaVu Sans"/>
                          <a:ea typeface="Times New Roman"/>
                          <a:cs typeface="DejaVu Sans"/>
                        </a:rPr>
                        <a:t>1</a:t>
                      </a:r>
                    </a:p>
                  </a:txBody>
                  <a:tcPr marL="68580" marR="68580" marT="0" marB="0"/>
                </a:tc>
                <a:tc>
                  <a:txBody>
                    <a:bodyPr/>
                    <a:lstStyle/>
                    <a:p>
                      <a:pPr marL="0" marR="0">
                        <a:spcBef>
                          <a:spcPts val="0"/>
                        </a:spcBef>
                        <a:spcAft>
                          <a:spcPts val="0"/>
                        </a:spcAft>
                      </a:pPr>
                      <a:r>
                        <a:rPr lang="en-US" sz="1600" kern="50" dirty="0">
                          <a:latin typeface="DejaVu Sans"/>
                          <a:ea typeface="Times New Roman"/>
                          <a:cs typeface="DejaVu Sans"/>
                        </a:rPr>
                        <a:t>15 degree rotation of the earth around it’s own axis</a:t>
                      </a:r>
                    </a:p>
                  </a:txBody>
                  <a:tcPr marL="68580" marR="68580" marT="0" marB="0"/>
                </a:tc>
              </a:tr>
              <a:tr h="470410">
                <a:tc>
                  <a:txBody>
                    <a:bodyPr/>
                    <a:lstStyle/>
                    <a:p>
                      <a:pPr marL="0" marR="0" algn="ctr">
                        <a:spcBef>
                          <a:spcPts val="0"/>
                        </a:spcBef>
                        <a:spcAft>
                          <a:spcPts val="0"/>
                        </a:spcAft>
                      </a:pPr>
                      <a:r>
                        <a:rPr lang="en-US" sz="2200" b="1" kern="50" dirty="0">
                          <a:latin typeface="DejaVu Sans"/>
                          <a:ea typeface="Times New Roman"/>
                          <a:cs typeface="DejaVu Sans"/>
                        </a:rPr>
                        <a:t>Mile</a:t>
                      </a:r>
                    </a:p>
                  </a:txBody>
                  <a:tcPr marL="68580" marR="68580" marT="0" marB="0"/>
                </a:tc>
                <a:tc>
                  <a:txBody>
                    <a:bodyPr/>
                    <a:lstStyle/>
                    <a:p>
                      <a:pPr marL="0" marR="0" algn="ctr">
                        <a:spcBef>
                          <a:spcPts val="0"/>
                        </a:spcBef>
                        <a:spcAft>
                          <a:spcPts val="0"/>
                        </a:spcAft>
                      </a:pPr>
                      <a:r>
                        <a:rPr lang="en-US" sz="2200" kern="50">
                          <a:latin typeface="DejaVu Sans"/>
                          <a:ea typeface="Times New Roman"/>
                          <a:cs typeface="DejaVu Sans"/>
                        </a:rPr>
                        <a:t>1</a:t>
                      </a:r>
                    </a:p>
                  </a:txBody>
                  <a:tcPr marL="68580" marR="68580" marT="0" marB="0"/>
                </a:tc>
                <a:tc>
                  <a:txBody>
                    <a:bodyPr/>
                    <a:lstStyle/>
                    <a:p>
                      <a:pPr marL="0" marR="0">
                        <a:spcBef>
                          <a:spcPts val="0"/>
                        </a:spcBef>
                        <a:spcAft>
                          <a:spcPts val="0"/>
                        </a:spcAft>
                      </a:pPr>
                      <a:r>
                        <a:rPr lang="en-US" sz="1600" kern="50" dirty="0">
                          <a:latin typeface="DejaVu Sans"/>
                          <a:ea typeface="Times New Roman"/>
                          <a:cs typeface="DejaVu Sans"/>
                        </a:rPr>
                        <a:t>A unit of linear measure equal to 5,280 feet</a:t>
                      </a:r>
                    </a:p>
                  </a:txBody>
                  <a:tcPr marL="68580" marR="68580" marT="0" marB="0"/>
                </a:tc>
              </a:tr>
              <a:tr h="470410">
                <a:tc>
                  <a:txBody>
                    <a:bodyPr/>
                    <a:lstStyle/>
                    <a:p>
                      <a:pPr marL="0" marR="0" algn="ctr">
                        <a:spcBef>
                          <a:spcPts val="0"/>
                        </a:spcBef>
                        <a:spcAft>
                          <a:spcPts val="0"/>
                        </a:spcAft>
                      </a:pPr>
                      <a:r>
                        <a:rPr lang="en-US" sz="2200" b="1" kern="50" dirty="0">
                          <a:latin typeface="DejaVu Sans"/>
                          <a:ea typeface="Times New Roman"/>
                          <a:cs typeface="DejaVu Sans"/>
                        </a:rPr>
                        <a:t>Dollar</a:t>
                      </a:r>
                    </a:p>
                  </a:txBody>
                  <a:tcPr marL="68580" marR="68580" marT="0" marB="0"/>
                </a:tc>
                <a:tc>
                  <a:txBody>
                    <a:bodyPr/>
                    <a:lstStyle/>
                    <a:p>
                      <a:pPr marL="0" marR="0" algn="ctr">
                        <a:spcBef>
                          <a:spcPts val="0"/>
                        </a:spcBef>
                        <a:spcAft>
                          <a:spcPts val="0"/>
                        </a:spcAft>
                      </a:pPr>
                      <a:r>
                        <a:rPr lang="en-US" sz="2200" kern="50" dirty="0">
                          <a:latin typeface="DejaVu Sans"/>
                          <a:ea typeface="Times New Roman"/>
                          <a:cs typeface="DejaVu Sans"/>
                        </a:rPr>
                        <a:t>2</a:t>
                      </a:r>
                    </a:p>
                  </a:txBody>
                  <a:tcPr marL="68580" marR="68580" marT="0" marB="0"/>
                </a:tc>
                <a:tc>
                  <a:txBody>
                    <a:bodyPr/>
                    <a:lstStyle/>
                    <a:p>
                      <a:pPr marL="0" marR="0">
                        <a:spcBef>
                          <a:spcPts val="0"/>
                        </a:spcBef>
                        <a:spcAft>
                          <a:spcPts val="0"/>
                        </a:spcAft>
                      </a:pPr>
                      <a:r>
                        <a:rPr lang="en-US" sz="1600" kern="50" dirty="0">
                          <a:latin typeface="DejaVu Sans"/>
                          <a:ea typeface="Times New Roman"/>
                          <a:cs typeface="DejaVu Sans"/>
                        </a:rPr>
                        <a:t>A coin containing 371.25 grains of silver</a:t>
                      </a:r>
                    </a:p>
                  </a:txBody>
                  <a:tcPr marL="68580" marR="68580" marT="0" marB="0"/>
                </a:tc>
              </a:tr>
            </a:tbl>
          </a:graphicData>
        </a:graphic>
      </p:graphicFrame>
      <p:sp>
        <p:nvSpPr>
          <p:cNvPr id="2" name="TextBox 1"/>
          <p:cNvSpPr txBox="1"/>
          <p:nvPr/>
        </p:nvSpPr>
        <p:spPr>
          <a:xfrm>
            <a:off x="1066800" y="5153561"/>
            <a:ext cx="7774425" cy="1323439"/>
          </a:xfrm>
          <a:prstGeom prst="rect">
            <a:avLst/>
          </a:prstGeom>
          <a:noFill/>
        </p:spPr>
        <p:txBody>
          <a:bodyPr wrap="square" rtlCol="0">
            <a:spAutoFit/>
          </a:bodyPr>
          <a:lstStyle/>
          <a:p>
            <a:pPr marL="227013" indent="-227013"/>
            <a:r>
              <a:rPr lang="en-US" sz="2000" i="1" dirty="0">
                <a:ea typeface="ＭＳ Ｐゴシック" charset="-128"/>
                <a:cs typeface="ＭＳ Ｐゴシック" charset="-128"/>
              </a:rPr>
              <a:t>Eisner v. </a:t>
            </a:r>
            <a:r>
              <a:rPr lang="en-US" sz="2000" i="1" dirty="0" err="1" smtClean="0">
                <a:ea typeface="ＭＳ Ｐゴシック" charset="-128"/>
                <a:cs typeface="ＭＳ Ｐゴシック" charset="-128"/>
              </a:rPr>
              <a:t>Macomber</a:t>
            </a:r>
            <a:r>
              <a:rPr lang="en-US" sz="2000" i="1" dirty="0" smtClean="0">
                <a:ea typeface="ＭＳ Ｐゴシック" charset="-128"/>
                <a:cs typeface="ＭＳ Ｐゴシック" charset="-128"/>
              </a:rPr>
              <a:t>, </a:t>
            </a:r>
            <a:r>
              <a:rPr lang="en-US" sz="2000" dirty="0" smtClean="0">
                <a:ea typeface="ＭＳ Ｐゴシック" charset="-128"/>
                <a:cs typeface="ＭＳ Ｐゴシック" charset="-128"/>
              </a:rPr>
              <a:t>252 </a:t>
            </a:r>
            <a:r>
              <a:rPr lang="en-US" sz="2000" dirty="0">
                <a:ea typeface="ＭＳ Ｐゴシック" charset="-128"/>
                <a:cs typeface="ＭＳ Ｐゴシック" charset="-128"/>
              </a:rPr>
              <a:t>U.S. 189, 206 (1920)</a:t>
            </a:r>
          </a:p>
          <a:p>
            <a:pPr lvl="1"/>
            <a:r>
              <a:rPr lang="en-US" sz="2000" b="1" i="1" u="sng" dirty="0"/>
              <a:t>Congress cannot by legislation alter the Constitution</a:t>
            </a:r>
            <a:r>
              <a:rPr lang="en-US" sz="2000" i="1" dirty="0"/>
              <a:t>, from which alone it derives its power to legislate, and within whose limitations alone that power can be lawfully exercised</a:t>
            </a:r>
            <a:r>
              <a:rPr lang="en-US" sz="2000" i="1" dirty="0" smtClean="0"/>
              <a:t>.</a:t>
            </a:r>
            <a:endParaRPr lang="en-US" sz="2000" i="1" dirty="0"/>
          </a:p>
        </p:txBody>
      </p:sp>
    </p:spTree>
    <p:extLst>
      <p:ext uri="{BB962C8B-B14F-4D97-AF65-F5344CB8AC3E}">
        <p14:creationId xmlns:p14="http://schemas.microsoft.com/office/powerpoint/2010/main" val="1049329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066800" y="350838"/>
            <a:ext cx="7773353" cy="639762"/>
          </a:xfrm>
        </p:spPr>
        <p:txBody>
          <a:bodyPr>
            <a:noAutofit/>
          </a:bodyPr>
          <a:lstStyle/>
          <a:p>
            <a:r>
              <a:rPr lang="en-US" sz="4000" dirty="0" smtClean="0"/>
              <a:t/>
            </a:r>
            <a:br>
              <a:rPr lang="en-US" sz="4000" dirty="0" smtClean="0"/>
            </a:br>
            <a:r>
              <a:rPr lang="en-US" sz="4000" dirty="0" smtClean="0">
                <a:ea typeface="ＭＳ Ｐゴシック" charset="-128"/>
                <a:cs typeface="ＭＳ Ｐゴシック" charset="-128"/>
              </a:rPr>
              <a:t>What </a:t>
            </a:r>
            <a:r>
              <a:rPr lang="en-US" sz="4000" dirty="0">
                <a:ea typeface="ＭＳ Ｐゴシック" charset="-128"/>
                <a:cs typeface="ＭＳ Ｐゴシック" charset="-128"/>
              </a:rPr>
              <a:t>is One Dollar?</a:t>
            </a:r>
          </a:p>
        </p:txBody>
      </p:sp>
      <p:sp>
        <p:nvSpPr>
          <p:cNvPr id="23555" name="Rectangle 4"/>
          <p:cNvSpPr>
            <a:spLocks noGrp="1" noChangeArrowheads="1"/>
          </p:cNvSpPr>
          <p:nvPr>
            <p:ph type="body" sz="half" idx="1"/>
          </p:nvPr>
        </p:nvSpPr>
        <p:spPr>
          <a:xfrm>
            <a:off x="1064689" y="1371600"/>
            <a:ext cx="7849554" cy="609600"/>
          </a:xfrm>
        </p:spPr>
        <p:txBody>
          <a:bodyPr/>
          <a:lstStyle/>
          <a:p>
            <a:pPr eaLnBrk="1" hangingPunct="1">
              <a:buFontTx/>
              <a:buNone/>
            </a:pPr>
            <a:r>
              <a:rPr lang="en-US" sz="2800" dirty="0">
                <a:ea typeface="ＭＳ Ｐゴシック" charset="-128"/>
                <a:cs typeface="ＭＳ Ｐゴシック" charset="-128"/>
              </a:rPr>
              <a:t>One </a:t>
            </a:r>
            <a:r>
              <a:rPr lang="en-US" sz="2800" dirty="0">
                <a:solidFill>
                  <a:srgbClr val="0000FF"/>
                </a:solidFill>
                <a:ea typeface="ＭＳ Ｐゴシック" charset="-128"/>
                <a:cs typeface="ＭＳ Ｐゴシック" charset="-128"/>
              </a:rPr>
              <a:t>Dollar</a:t>
            </a:r>
            <a:r>
              <a:rPr lang="en-US" sz="2800" dirty="0">
                <a:ea typeface="ＭＳ Ｐゴシック" charset="-128"/>
                <a:cs typeface="ＭＳ Ｐゴシック" charset="-128"/>
              </a:rPr>
              <a:t> is a standard unit of measurement</a:t>
            </a:r>
          </a:p>
        </p:txBody>
      </p:sp>
      <p:grpSp>
        <p:nvGrpSpPr>
          <p:cNvPr id="2" name="Group 19"/>
          <p:cNvGrpSpPr>
            <a:grpSpLocks/>
          </p:cNvGrpSpPr>
          <p:nvPr/>
        </p:nvGrpSpPr>
        <p:grpSpPr bwMode="auto">
          <a:xfrm>
            <a:off x="1064689" y="4578351"/>
            <a:ext cx="7313187" cy="754063"/>
            <a:chOff x="457200" y="4806950"/>
            <a:chExt cx="7313187" cy="754063"/>
          </a:xfrm>
        </p:grpSpPr>
        <p:sp>
          <p:nvSpPr>
            <p:cNvPr id="23575" name="Text Box 9"/>
            <p:cNvSpPr txBox="1">
              <a:spLocks noChangeArrowheads="1"/>
            </p:cNvSpPr>
            <p:nvPr/>
          </p:nvSpPr>
          <p:spPr bwMode="auto">
            <a:xfrm>
              <a:off x="457200" y="4860925"/>
              <a:ext cx="1382159" cy="523220"/>
            </a:xfrm>
            <a:prstGeom prst="rect">
              <a:avLst/>
            </a:prstGeom>
            <a:noFill/>
            <a:ln w="9525">
              <a:noFill/>
              <a:miter lim="800000"/>
              <a:headEnd/>
              <a:tailEnd/>
            </a:ln>
          </p:spPr>
          <p:txBody>
            <a:bodyPr wrap="none">
              <a:prstTxWarp prst="textNoShape">
                <a:avLst/>
              </a:prstTxWarp>
              <a:spAutoFit/>
            </a:bodyPr>
            <a:lstStyle/>
            <a:p>
              <a:r>
                <a:rPr lang="en-US" sz="2800"/>
                <a:t>Weight:</a:t>
              </a:r>
            </a:p>
          </p:txBody>
        </p:sp>
        <p:pic>
          <p:nvPicPr>
            <p:cNvPr id="23576" name="Picture 11" descr="j0191787"/>
            <p:cNvPicPr>
              <a:picLocks noChangeAspect="1" noChangeArrowheads="1"/>
            </p:cNvPicPr>
            <p:nvPr/>
          </p:nvPicPr>
          <p:blipFill>
            <a:blip r:embed="rId4"/>
            <a:srcRect/>
            <a:stretch>
              <a:fillRect/>
            </a:stretch>
          </p:blipFill>
          <p:spPr bwMode="auto">
            <a:xfrm>
              <a:off x="1828800" y="4806950"/>
              <a:ext cx="914400" cy="754063"/>
            </a:xfrm>
            <a:prstGeom prst="rect">
              <a:avLst/>
            </a:prstGeom>
            <a:noFill/>
            <a:ln w="9525">
              <a:noFill/>
              <a:miter lim="800000"/>
              <a:headEnd/>
              <a:tailEnd/>
            </a:ln>
          </p:spPr>
        </p:pic>
        <p:sp>
          <p:nvSpPr>
            <p:cNvPr id="23577" name="Text Box 20"/>
            <p:cNvSpPr txBox="1">
              <a:spLocks noChangeArrowheads="1"/>
            </p:cNvSpPr>
            <p:nvPr/>
          </p:nvSpPr>
          <p:spPr bwMode="auto">
            <a:xfrm>
              <a:off x="2743200" y="4951413"/>
              <a:ext cx="5027187" cy="461665"/>
            </a:xfrm>
            <a:prstGeom prst="rect">
              <a:avLst/>
            </a:prstGeom>
            <a:noFill/>
            <a:ln w="9525">
              <a:noFill/>
              <a:miter lim="800000"/>
              <a:headEnd/>
              <a:tailEnd/>
            </a:ln>
          </p:spPr>
          <p:txBody>
            <a:bodyPr wrap="none">
              <a:prstTxWarp prst="textNoShape">
                <a:avLst/>
              </a:prstTxWarp>
              <a:spAutoFit/>
            </a:bodyPr>
            <a:lstStyle/>
            <a:p>
              <a:r>
                <a:rPr lang="en-US" sz="2400"/>
                <a:t>16 </a:t>
              </a:r>
              <a:r>
                <a:rPr lang="en-US" sz="2400">
                  <a:solidFill>
                    <a:srgbClr val="0000FF"/>
                  </a:solidFill>
                </a:rPr>
                <a:t>Ounces</a:t>
              </a:r>
              <a:r>
                <a:rPr lang="en-US" sz="2400"/>
                <a:t> = 1 </a:t>
              </a:r>
              <a:r>
                <a:rPr lang="en-US" sz="2400">
                  <a:solidFill>
                    <a:srgbClr val="0000FF"/>
                  </a:solidFill>
                </a:rPr>
                <a:t>Pound</a:t>
              </a:r>
              <a:r>
                <a:rPr lang="en-US" sz="2400"/>
                <a:t>  * 2000 = 1 </a:t>
              </a:r>
              <a:r>
                <a:rPr lang="en-US" sz="2400">
                  <a:solidFill>
                    <a:srgbClr val="0000FF"/>
                  </a:solidFill>
                </a:rPr>
                <a:t>Ton</a:t>
              </a:r>
            </a:p>
          </p:txBody>
        </p:sp>
      </p:grpSp>
      <p:grpSp>
        <p:nvGrpSpPr>
          <p:cNvPr id="3" name="Group 18"/>
          <p:cNvGrpSpPr>
            <a:grpSpLocks/>
          </p:cNvGrpSpPr>
          <p:nvPr/>
        </p:nvGrpSpPr>
        <p:grpSpPr bwMode="auto">
          <a:xfrm>
            <a:off x="1064689" y="5561014"/>
            <a:ext cx="6639475" cy="687387"/>
            <a:chOff x="457200" y="5789613"/>
            <a:chExt cx="6639475" cy="687387"/>
          </a:xfrm>
        </p:grpSpPr>
        <p:sp>
          <p:nvSpPr>
            <p:cNvPr id="23572" name="Text Box 10"/>
            <p:cNvSpPr txBox="1">
              <a:spLocks noChangeArrowheads="1"/>
            </p:cNvSpPr>
            <p:nvPr/>
          </p:nvSpPr>
          <p:spPr bwMode="auto">
            <a:xfrm>
              <a:off x="457200" y="5865813"/>
              <a:ext cx="1344639" cy="523220"/>
            </a:xfrm>
            <a:prstGeom prst="rect">
              <a:avLst/>
            </a:prstGeom>
            <a:noFill/>
            <a:ln w="9525">
              <a:noFill/>
              <a:miter lim="800000"/>
              <a:headEnd/>
              <a:tailEnd/>
            </a:ln>
          </p:spPr>
          <p:txBody>
            <a:bodyPr wrap="none">
              <a:prstTxWarp prst="textNoShape">
                <a:avLst/>
              </a:prstTxWarp>
              <a:spAutoFit/>
            </a:bodyPr>
            <a:lstStyle/>
            <a:p>
              <a:r>
                <a:rPr lang="en-US" sz="2800"/>
                <a:t>Length:</a:t>
              </a:r>
            </a:p>
          </p:txBody>
        </p:sp>
        <p:pic>
          <p:nvPicPr>
            <p:cNvPr id="23573" name="Picture 12" descr="j0383972"/>
            <p:cNvPicPr>
              <a:picLocks noChangeAspect="1" noChangeArrowheads="1"/>
            </p:cNvPicPr>
            <p:nvPr/>
          </p:nvPicPr>
          <p:blipFill>
            <a:blip r:embed="rId5"/>
            <a:srcRect/>
            <a:stretch>
              <a:fillRect/>
            </a:stretch>
          </p:blipFill>
          <p:spPr bwMode="auto">
            <a:xfrm>
              <a:off x="1828800" y="5789613"/>
              <a:ext cx="838200" cy="687387"/>
            </a:xfrm>
            <a:prstGeom prst="rect">
              <a:avLst/>
            </a:prstGeom>
            <a:noFill/>
            <a:ln w="9525">
              <a:noFill/>
              <a:miter lim="800000"/>
              <a:headEnd/>
              <a:tailEnd/>
            </a:ln>
          </p:spPr>
        </p:pic>
        <p:sp>
          <p:nvSpPr>
            <p:cNvPr id="23574" name="Text Box 21"/>
            <p:cNvSpPr txBox="1">
              <a:spLocks noChangeArrowheads="1"/>
            </p:cNvSpPr>
            <p:nvPr/>
          </p:nvSpPr>
          <p:spPr bwMode="auto">
            <a:xfrm>
              <a:off x="2743200" y="5865813"/>
              <a:ext cx="4353475" cy="461665"/>
            </a:xfrm>
            <a:prstGeom prst="rect">
              <a:avLst/>
            </a:prstGeom>
            <a:noFill/>
            <a:ln w="9525">
              <a:noFill/>
              <a:miter lim="800000"/>
              <a:headEnd/>
              <a:tailEnd/>
            </a:ln>
          </p:spPr>
          <p:txBody>
            <a:bodyPr wrap="none">
              <a:prstTxWarp prst="textNoShape">
                <a:avLst/>
              </a:prstTxWarp>
              <a:spAutoFit/>
            </a:bodyPr>
            <a:lstStyle/>
            <a:p>
              <a:r>
                <a:rPr lang="en-US" sz="2400"/>
                <a:t>1 </a:t>
              </a:r>
              <a:r>
                <a:rPr lang="en-US" sz="2400">
                  <a:solidFill>
                    <a:srgbClr val="0000FF"/>
                  </a:solidFill>
                </a:rPr>
                <a:t>Inch</a:t>
              </a:r>
              <a:r>
                <a:rPr lang="en-US" sz="2400"/>
                <a:t> * 12 = 1 </a:t>
              </a:r>
              <a:r>
                <a:rPr lang="en-US" sz="2400">
                  <a:solidFill>
                    <a:srgbClr val="0000FF"/>
                  </a:solidFill>
                </a:rPr>
                <a:t>Foot</a:t>
              </a:r>
              <a:r>
                <a:rPr lang="en-US" sz="2400"/>
                <a:t> * 3 = 1 </a:t>
              </a:r>
              <a:r>
                <a:rPr lang="en-US" sz="2400">
                  <a:solidFill>
                    <a:srgbClr val="0000FF"/>
                  </a:solidFill>
                </a:rPr>
                <a:t>Yard</a:t>
              </a:r>
            </a:p>
          </p:txBody>
        </p:sp>
      </p:grpSp>
      <p:sp>
        <p:nvSpPr>
          <p:cNvPr id="23570" name="Text Box 22"/>
          <p:cNvSpPr txBox="1">
            <a:spLocks noChangeArrowheads="1"/>
          </p:cNvSpPr>
          <p:nvPr/>
        </p:nvSpPr>
        <p:spPr bwMode="auto">
          <a:xfrm>
            <a:off x="1064689" y="3047999"/>
            <a:ext cx="2022509" cy="584776"/>
          </a:xfrm>
          <a:prstGeom prst="rect">
            <a:avLst/>
          </a:prstGeom>
          <a:noFill/>
          <a:ln w="9525">
            <a:noFill/>
            <a:miter lim="800000"/>
            <a:headEnd/>
            <a:tailEnd/>
          </a:ln>
        </p:spPr>
        <p:txBody>
          <a:bodyPr wrap="none">
            <a:prstTxWarp prst="textNoShape">
              <a:avLst/>
            </a:prstTxWarp>
            <a:spAutoFit/>
          </a:bodyPr>
          <a:lstStyle/>
          <a:p>
            <a:r>
              <a:rPr lang="en-US" sz="3200" u="sng" dirty="0">
                <a:solidFill>
                  <a:srgbClr val="0000FF"/>
                </a:solidFill>
              </a:rPr>
              <a:t>Analogous</a:t>
            </a:r>
            <a:r>
              <a:rPr lang="en-US" sz="3200" dirty="0"/>
              <a:t> </a:t>
            </a:r>
          </a:p>
        </p:txBody>
      </p:sp>
      <p:grpSp>
        <p:nvGrpSpPr>
          <p:cNvPr id="4" name="Group 27"/>
          <p:cNvGrpSpPr>
            <a:grpSpLocks/>
          </p:cNvGrpSpPr>
          <p:nvPr/>
        </p:nvGrpSpPr>
        <p:grpSpPr bwMode="auto">
          <a:xfrm>
            <a:off x="1064689" y="3657601"/>
            <a:ext cx="6459681" cy="823913"/>
            <a:chOff x="457200" y="3886200"/>
            <a:chExt cx="6459681" cy="824308"/>
          </a:xfrm>
        </p:grpSpPr>
        <p:grpSp>
          <p:nvGrpSpPr>
            <p:cNvPr id="23568" name="Group 23"/>
            <p:cNvGrpSpPr>
              <a:grpSpLocks/>
            </p:cNvGrpSpPr>
            <p:nvPr/>
          </p:nvGrpSpPr>
          <p:grpSpPr bwMode="auto">
            <a:xfrm>
              <a:off x="457200" y="4008438"/>
              <a:ext cx="6459681" cy="523471"/>
              <a:chOff x="457200" y="4008438"/>
              <a:chExt cx="6459681" cy="523471"/>
            </a:xfrm>
          </p:grpSpPr>
          <p:sp>
            <p:nvSpPr>
              <p:cNvPr id="5" name="Text Box 7"/>
              <p:cNvSpPr txBox="1">
                <a:spLocks noChangeArrowheads="1"/>
              </p:cNvSpPr>
              <p:nvPr/>
            </p:nvSpPr>
            <p:spPr bwMode="auto">
              <a:xfrm>
                <a:off x="2667000" y="4038600"/>
                <a:ext cx="4249881" cy="461886"/>
              </a:xfrm>
              <a:prstGeom prst="rect">
                <a:avLst/>
              </a:prstGeom>
              <a:noFill/>
              <a:ln w="9525">
                <a:noFill/>
                <a:miter lim="800000"/>
                <a:headEnd/>
                <a:tailEnd/>
              </a:ln>
            </p:spPr>
            <p:txBody>
              <a:bodyPr wrap="none">
                <a:prstTxWarp prst="textNoShape">
                  <a:avLst/>
                </a:prstTxWarp>
                <a:spAutoFit/>
              </a:bodyPr>
              <a:lstStyle/>
              <a:p>
                <a:r>
                  <a:rPr lang="en-US" sz="2400"/>
                  <a:t>24 </a:t>
                </a:r>
                <a:r>
                  <a:rPr lang="en-US" sz="2400">
                    <a:solidFill>
                      <a:srgbClr val="0000FF"/>
                    </a:solidFill>
                  </a:rPr>
                  <a:t>Hours</a:t>
                </a:r>
                <a:r>
                  <a:rPr lang="en-US" sz="2400"/>
                  <a:t> = 1 </a:t>
                </a:r>
                <a:r>
                  <a:rPr lang="en-US" sz="2400">
                    <a:solidFill>
                      <a:srgbClr val="0000FF"/>
                    </a:solidFill>
                  </a:rPr>
                  <a:t>Day</a:t>
                </a:r>
                <a:r>
                  <a:rPr lang="en-US" sz="2400"/>
                  <a:t>  * 7 = 1 </a:t>
                </a:r>
                <a:r>
                  <a:rPr lang="en-US" sz="2400">
                    <a:solidFill>
                      <a:srgbClr val="0000FF"/>
                    </a:solidFill>
                  </a:rPr>
                  <a:t>Week</a:t>
                </a:r>
              </a:p>
            </p:txBody>
          </p:sp>
          <p:sp>
            <p:nvSpPr>
              <p:cNvPr id="23571" name="Text Box 8"/>
              <p:cNvSpPr txBox="1">
                <a:spLocks noChangeArrowheads="1"/>
              </p:cNvSpPr>
              <p:nvPr/>
            </p:nvSpPr>
            <p:spPr bwMode="auto">
              <a:xfrm>
                <a:off x="457200" y="4008438"/>
                <a:ext cx="1065867" cy="523471"/>
              </a:xfrm>
              <a:prstGeom prst="rect">
                <a:avLst/>
              </a:prstGeom>
              <a:noFill/>
              <a:ln w="9525">
                <a:noFill/>
                <a:miter lim="800000"/>
                <a:headEnd/>
                <a:tailEnd/>
              </a:ln>
            </p:spPr>
            <p:txBody>
              <a:bodyPr wrap="none">
                <a:prstTxWarp prst="textNoShape">
                  <a:avLst/>
                </a:prstTxWarp>
                <a:spAutoFit/>
              </a:bodyPr>
              <a:lstStyle/>
              <a:p>
                <a:r>
                  <a:rPr lang="en-US" sz="2800"/>
                  <a:t>Time:</a:t>
                </a:r>
              </a:p>
            </p:txBody>
          </p:sp>
        </p:grpSp>
        <p:pic>
          <p:nvPicPr>
            <p:cNvPr id="23569" name="Picture 26" descr="screen-capture.png"/>
            <p:cNvPicPr>
              <a:picLocks noChangeAspect="1"/>
            </p:cNvPicPr>
            <p:nvPr/>
          </p:nvPicPr>
          <p:blipFill>
            <a:blip r:embed="rId6"/>
            <a:srcRect/>
            <a:stretch>
              <a:fillRect/>
            </a:stretch>
          </p:blipFill>
          <p:spPr bwMode="auto">
            <a:xfrm>
              <a:off x="1676400" y="3886200"/>
              <a:ext cx="838200" cy="824308"/>
            </a:xfrm>
            <a:prstGeom prst="rect">
              <a:avLst/>
            </a:prstGeom>
            <a:noFill/>
            <a:ln w="9525">
              <a:noFill/>
              <a:miter lim="800000"/>
              <a:headEnd/>
              <a:tailEnd/>
            </a:ln>
          </p:spPr>
        </p:pic>
      </p:grpSp>
      <p:grpSp>
        <p:nvGrpSpPr>
          <p:cNvPr id="6" name="Group 5"/>
          <p:cNvGrpSpPr/>
          <p:nvPr/>
        </p:nvGrpSpPr>
        <p:grpSpPr>
          <a:xfrm>
            <a:off x="1065642" y="2133600"/>
            <a:ext cx="7925958" cy="725487"/>
            <a:chOff x="914400" y="2362200"/>
            <a:chExt cx="7925958" cy="725487"/>
          </a:xfrm>
        </p:grpSpPr>
        <p:sp>
          <p:nvSpPr>
            <p:cNvPr id="23565" name="Text Box 15"/>
            <p:cNvSpPr txBox="1">
              <a:spLocks noChangeArrowheads="1"/>
            </p:cNvSpPr>
            <p:nvPr/>
          </p:nvSpPr>
          <p:spPr bwMode="auto">
            <a:xfrm>
              <a:off x="914400" y="2494110"/>
              <a:ext cx="1157138" cy="461665"/>
            </a:xfrm>
            <a:prstGeom prst="rect">
              <a:avLst/>
            </a:prstGeom>
            <a:noFill/>
            <a:ln w="9525">
              <a:noFill/>
              <a:miter lim="800000"/>
              <a:headEnd/>
              <a:tailEnd/>
            </a:ln>
          </p:spPr>
          <p:txBody>
            <a:bodyPr wrap="none">
              <a:prstTxWarp prst="textNoShape">
                <a:avLst/>
              </a:prstTxWarp>
              <a:spAutoFit/>
            </a:bodyPr>
            <a:lstStyle/>
            <a:p>
              <a:r>
                <a:rPr lang="en-US" sz="2400" dirty="0"/>
                <a:t>Money:</a:t>
              </a:r>
              <a:endParaRPr lang="en-US" dirty="0"/>
            </a:p>
          </p:txBody>
        </p:sp>
        <p:sp>
          <p:nvSpPr>
            <p:cNvPr id="23566" name="Text Box 16"/>
            <p:cNvSpPr txBox="1">
              <a:spLocks noChangeArrowheads="1"/>
            </p:cNvSpPr>
            <p:nvPr/>
          </p:nvSpPr>
          <p:spPr bwMode="auto">
            <a:xfrm>
              <a:off x="2798384" y="2494111"/>
              <a:ext cx="4114799" cy="461665"/>
            </a:xfrm>
            <a:prstGeom prst="rect">
              <a:avLst/>
            </a:prstGeom>
            <a:noFill/>
            <a:ln w="9525">
              <a:noFill/>
              <a:miter lim="800000"/>
              <a:headEnd/>
              <a:tailEnd/>
            </a:ln>
          </p:spPr>
          <p:txBody>
            <a:bodyPr wrap="square">
              <a:prstTxWarp prst="textNoShape">
                <a:avLst/>
              </a:prstTxWarp>
              <a:spAutoFit/>
            </a:bodyPr>
            <a:lstStyle/>
            <a:p>
              <a:r>
                <a:rPr lang="en-US" sz="2400" dirty="0"/>
                <a:t>371 ¼ grains of Silver minted</a:t>
              </a:r>
            </a:p>
          </p:txBody>
        </p:sp>
        <p:sp>
          <p:nvSpPr>
            <p:cNvPr id="23567" name="Text Box 19"/>
            <p:cNvSpPr txBox="1">
              <a:spLocks noChangeArrowheads="1"/>
            </p:cNvSpPr>
            <p:nvPr/>
          </p:nvSpPr>
          <p:spPr bwMode="auto">
            <a:xfrm>
              <a:off x="7475732" y="2463333"/>
              <a:ext cx="1364626" cy="523220"/>
            </a:xfrm>
            <a:prstGeom prst="rect">
              <a:avLst/>
            </a:prstGeom>
            <a:noFill/>
            <a:ln w="9525">
              <a:noFill/>
              <a:miter lim="800000"/>
              <a:headEnd/>
              <a:tailEnd/>
            </a:ln>
          </p:spPr>
          <p:txBody>
            <a:bodyPr wrap="none">
              <a:prstTxWarp prst="textNoShape">
                <a:avLst/>
              </a:prstTxWarp>
              <a:spAutoFit/>
            </a:bodyPr>
            <a:lstStyle/>
            <a:p>
              <a:r>
                <a:rPr lang="en-US" sz="2800" dirty="0"/>
                <a:t>= </a:t>
              </a:r>
              <a:r>
                <a:rPr lang="en-US" sz="2800" dirty="0">
                  <a:latin typeface="Engravers MT"/>
                  <a:cs typeface="Engravers MT"/>
                </a:rPr>
                <a:t>$</a:t>
              </a:r>
              <a:r>
                <a:rPr lang="en-US" sz="2800" dirty="0"/>
                <a:t>1.00</a:t>
              </a:r>
            </a:p>
          </p:txBody>
        </p:sp>
        <p:pic>
          <p:nvPicPr>
            <p:cNvPr id="23564" name="Picture 11"/>
            <p:cNvPicPr>
              <a:picLocks noChangeAspect="1" noChangeArrowheads="1"/>
            </p:cNvPicPr>
            <p:nvPr/>
          </p:nvPicPr>
          <p:blipFill>
            <a:blip r:embed="rId7"/>
            <a:srcRect/>
            <a:stretch>
              <a:fillRect/>
            </a:stretch>
          </p:blipFill>
          <p:spPr bwMode="auto">
            <a:xfrm>
              <a:off x="2016217" y="2450606"/>
              <a:ext cx="837488" cy="548675"/>
            </a:xfrm>
            <a:prstGeom prst="rect">
              <a:avLst/>
            </a:prstGeom>
            <a:noFill/>
            <a:ln w="9525">
              <a:noFill/>
              <a:miter lim="800000"/>
              <a:headEnd/>
              <a:tailEnd/>
            </a:ln>
          </p:spPr>
        </p:pic>
        <p:pic>
          <p:nvPicPr>
            <p:cNvPr id="23562" name="Picture 12"/>
            <p:cNvPicPr>
              <a:picLocks noChangeAspect="1" noChangeArrowheads="1"/>
            </p:cNvPicPr>
            <p:nvPr/>
          </p:nvPicPr>
          <p:blipFill>
            <a:blip r:embed="rId8"/>
            <a:srcRect/>
            <a:stretch>
              <a:fillRect/>
            </a:stretch>
          </p:blipFill>
          <p:spPr bwMode="auto">
            <a:xfrm>
              <a:off x="6857862" y="2362200"/>
              <a:ext cx="673189" cy="725487"/>
            </a:xfrm>
            <a:prstGeom prst="rect">
              <a:avLst/>
            </a:prstGeom>
            <a:noFill/>
            <a:ln w="9525">
              <a:noFill/>
              <a:miter lim="800000"/>
              <a:headEnd/>
              <a:tailEnd/>
            </a:ln>
          </p:spPr>
        </p:pic>
      </p:grpSp>
      <p:cxnSp>
        <p:nvCxnSpPr>
          <p:cNvPr id="24" name="Straight Connector 23"/>
          <p:cNvCxnSpPr/>
          <p:nvPr/>
        </p:nvCxnSpPr>
        <p:spPr>
          <a:xfrm>
            <a:off x="1143000" y="1143000"/>
            <a:ext cx="721468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293192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linds(horizont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linds(horizont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P spid="2357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What happens when Constitutional monetary standards are forsaken?</a:t>
            </a:r>
          </a:p>
        </p:txBody>
      </p:sp>
      <p:sp>
        <p:nvSpPr>
          <p:cNvPr id="11" name="Content Placeholder 10"/>
          <p:cNvSpPr>
            <a:spLocks noGrp="1"/>
          </p:cNvSpPr>
          <p:nvPr>
            <p:ph idx="1"/>
          </p:nvPr>
        </p:nvSpPr>
        <p:spPr>
          <a:xfrm>
            <a:off x="1142106" y="1600200"/>
            <a:ext cx="7620893" cy="4648200"/>
          </a:xfrm>
        </p:spPr>
        <p:txBody>
          <a:bodyPr>
            <a:normAutofit/>
          </a:bodyPr>
          <a:lstStyle/>
          <a:p>
            <a:pPr marL="454025" indent="-454025">
              <a:buFont typeface="+mj-lt"/>
              <a:buAutoNum type="arabicPeriod"/>
            </a:pPr>
            <a:r>
              <a:rPr lang="en-US" sz="3200" dirty="0" smtClean="0">
                <a:solidFill>
                  <a:srgbClr val="FF0000"/>
                </a:solidFill>
              </a:rPr>
              <a:t>An </a:t>
            </a:r>
            <a:r>
              <a:rPr lang="en-US" sz="3200" dirty="0">
                <a:solidFill>
                  <a:srgbClr val="FF0000"/>
                </a:solidFill>
              </a:rPr>
              <a:t>unrealized loss of capital and property;</a:t>
            </a:r>
          </a:p>
          <a:p>
            <a:pPr marL="454025" indent="-454025">
              <a:buFont typeface="+mj-lt"/>
              <a:buAutoNum type="arabicPeriod"/>
            </a:pPr>
            <a:r>
              <a:rPr lang="en-US" sz="3200" dirty="0">
                <a:solidFill>
                  <a:srgbClr val="008000"/>
                </a:solidFill>
              </a:rPr>
              <a:t>A loss of </a:t>
            </a:r>
            <a:r>
              <a:rPr lang="en-US" sz="3200" dirty="0" smtClean="0">
                <a:solidFill>
                  <a:srgbClr val="008000"/>
                </a:solidFill>
              </a:rPr>
              <a:t>real economic </a:t>
            </a:r>
            <a:r>
              <a:rPr lang="en-US" sz="3200" dirty="0">
                <a:solidFill>
                  <a:srgbClr val="008000"/>
                </a:solidFill>
              </a:rPr>
              <a:t>value;</a:t>
            </a:r>
          </a:p>
          <a:p>
            <a:pPr marL="454025" indent="-454025">
              <a:buFont typeface="+mj-lt"/>
              <a:buAutoNum type="arabicPeriod"/>
            </a:pPr>
            <a:r>
              <a:rPr lang="en-US" sz="3200" dirty="0"/>
              <a:t>The loss of the full economic impact of </a:t>
            </a:r>
            <a:r>
              <a:rPr lang="en-US" sz="3200" dirty="0" smtClean="0"/>
              <a:t>automation;</a:t>
            </a:r>
          </a:p>
        </p:txBody>
      </p:sp>
    </p:spTree>
    <p:extLst>
      <p:ext uri="{BB962C8B-B14F-4D97-AF65-F5344CB8AC3E}">
        <p14:creationId xmlns:p14="http://schemas.microsoft.com/office/powerpoint/2010/main" val="3794542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linds(horizont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blinds(horizontal)">
                                      <p:cBhvr>
                                        <p:cTn id="1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MPj03996810000[1]"/>
          <p:cNvPicPr>
            <a:picLocks noChangeAspect="1" noChangeArrowheads="1"/>
          </p:cNvPicPr>
          <p:nvPr/>
        </p:nvPicPr>
        <p:blipFill>
          <a:blip r:embed="rId3"/>
          <a:srcRect/>
          <a:stretch>
            <a:fillRect/>
          </a:stretch>
        </p:blipFill>
        <p:spPr bwMode="auto">
          <a:xfrm>
            <a:off x="1612900" y="1096963"/>
            <a:ext cx="1117600" cy="1295400"/>
          </a:xfrm>
          <a:prstGeom prst="rect">
            <a:avLst/>
          </a:prstGeom>
          <a:noFill/>
          <a:ln w="9525">
            <a:noFill/>
            <a:miter lim="800000"/>
            <a:headEnd/>
            <a:tailEnd/>
          </a:ln>
        </p:spPr>
      </p:pic>
      <p:sp>
        <p:nvSpPr>
          <p:cNvPr id="58371" name="Text Box 3"/>
          <p:cNvSpPr txBox="1">
            <a:spLocks noChangeArrowheads="1"/>
          </p:cNvSpPr>
          <p:nvPr/>
        </p:nvSpPr>
        <p:spPr bwMode="auto">
          <a:xfrm>
            <a:off x="762000" y="1562100"/>
            <a:ext cx="692150" cy="641350"/>
          </a:xfrm>
          <a:prstGeom prst="rect">
            <a:avLst/>
          </a:prstGeom>
          <a:noFill/>
          <a:ln w="9525">
            <a:noFill/>
            <a:miter lim="800000"/>
            <a:headEnd/>
            <a:tailEnd/>
          </a:ln>
        </p:spPr>
        <p:txBody>
          <a:bodyPr wrap="none">
            <a:prstTxWarp prst="textNoShape">
              <a:avLst/>
            </a:prstTxWarp>
            <a:spAutoFit/>
          </a:bodyPr>
          <a:lstStyle/>
          <a:p>
            <a:pPr algn="ctr"/>
            <a:r>
              <a:rPr lang="en-US"/>
              <a:t>Buy</a:t>
            </a:r>
          </a:p>
          <a:p>
            <a:pPr algn="ctr"/>
            <a:r>
              <a:rPr lang="en-US"/>
              <a:t>1957</a:t>
            </a:r>
          </a:p>
        </p:txBody>
      </p:sp>
      <p:sp>
        <p:nvSpPr>
          <p:cNvPr id="58372" name="Text Box 5"/>
          <p:cNvSpPr txBox="1">
            <a:spLocks noChangeArrowheads="1"/>
          </p:cNvSpPr>
          <p:nvPr/>
        </p:nvSpPr>
        <p:spPr bwMode="auto">
          <a:xfrm>
            <a:off x="762000" y="3238500"/>
            <a:ext cx="692150" cy="641350"/>
          </a:xfrm>
          <a:prstGeom prst="rect">
            <a:avLst/>
          </a:prstGeom>
          <a:noFill/>
          <a:ln w="9525">
            <a:noFill/>
            <a:miter lim="800000"/>
            <a:headEnd/>
            <a:tailEnd/>
          </a:ln>
        </p:spPr>
        <p:txBody>
          <a:bodyPr wrap="none">
            <a:prstTxWarp prst="textNoShape">
              <a:avLst/>
            </a:prstTxWarp>
            <a:spAutoFit/>
          </a:bodyPr>
          <a:lstStyle/>
          <a:p>
            <a:pPr algn="ctr"/>
            <a:r>
              <a:rPr lang="en-US"/>
              <a:t>Sell</a:t>
            </a:r>
          </a:p>
          <a:p>
            <a:pPr algn="ctr"/>
            <a:r>
              <a:rPr lang="en-US"/>
              <a:t>2007</a:t>
            </a:r>
          </a:p>
        </p:txBody>
      </p:sp>
      <p:pic>
        <p:nvPicPr>
          <p:cNvPr id="58373" name="Picture 30" descr="MPj03996810000[1]"/>
          <p:cNvPicPr>
            <a:picLocks noChangeAspect="1" noChangeArrowheads="1"/>
          </p:cNvPicPr>
          <p:nvPr/>
        </p:nvPicPr>
        <p:blipFill>
          <a:blip r:embed="rId3"/>
          <a:srcRect/>
          <a:stretch>
            <a:fillRect/>
          </a:stretch>
        </p:blipFill>
        <p:spPr bwMode="auto">
          <a:xfrm>
            <a:off x="1612900" y="2773363"/>
            <a:ext cx="1117600" cy="1295400"/>
          </a:xfrm>
          <a:prstGeom prst="rect">
            <a:avLst/>
          </a:prstGeom>
          <a:noFill/>
          <a:ln w="9525">
            <a:noFill/>
            <a:miter lim="800000"/>
            <a:headEnd/>
            <a:tailEnd/>
          </a:ln>
        </p:spPr>
      </p:pic>
      <p:sp>
        <p:nvSpPr>
          <p:cNvPr id="58374" name="Text Box 34"/>
          <p:cNvSpPr txBox="1">
            <a:spLocks noChangeArrowheads="1"/>
          </p:cNvSpPr>
          <p:nvPr/>
        </p:nvSpPr>
        <p:spPr bwMode="auto">
          <a:xfrm>
            <a:off x="1371600" y="2392363"/>
            <a:ext cx="1600200" cy="274637"/>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nvGrpSpPr>
          <p:cNvPr id="2" name="Group 94"/>
          <p:cNvGrpSpPr>
            <a:grpSpLocks/>
          </p:cNvGrpSpPr>
          <p:nvPr/>
        </p:nvGrpSpPr>
        <p:grpSpPr bwMode="auto">
          <a:xfrm>
            <a:off x="3074988" y="4449763"/>
            <a:ext cx="1990725" cy="701675"/>
            <a:chOff x="1649" y="2803"/>
            <a:chExt cx="1254" cy="442"/>
          </a:xfrm>
        </p:grpSpPr>
        <p:sp>
          <p:nvSpPr>
            <p:cNvPr id="58422" name="Text Box 42"/>
            <p:cNvSpPr txBox="1">
              <a:spLocks noChangeArrowheads="1"/>
            </p:cNvSpPr>
            <p:nvPr/>
          </p:nvSpPr>
          <p:spPr bwMode="auto">
            <a:xfrm>
              <a:off x="1649" y="2803"/>
              <a:ext cx="1254" cy="173"/>
            </a:xfrm>
            <a:prstGeom prst="rect">
              <a:avLst/>
            </a:prstGeom>
            <a:noFill/>
            <a:ln w="9525">
              <a:noFill/>
              <a:miter lim="800000"/>
              <a:headEnd/>
              <a:tailEnd/>
            </a:ln>
          </p:spPr>
          <p:txBody>
            <a:bodyPr wrap="none">
              <a:prstTxWarp prst="textNoShape">
                <a:avLst/>
              </a:prstTxWarp>
              <a:spAutoFit/>
            </a:bodyPr>
            <a:lstStyle/>
            <a:p>
              <a:r>
                <a:rPr lang="en-US" sz="1200" b="1"/>
                <a:t>No Cartons of Eggs Gain</a:t>
              </a:r>
            </a:p>
          </p:txBody>
        </p:sp>
        <p:sp>
          <p:nvSpPr>
            <p:cNvPr id="58423" name="Text Box 45"/>
            <p:cNvSpPr txBox="1">
              <a:spLocks noChangeArrowheads="1"/>
            </p:cNvSpPr>
            <p:nvPr/>
          </p:nvSpPr>
          <p:spPr bwMode="auto">
            <a:xfrm>
              <a:off x="1756" y="3072"/>
              <a:ext cx="1040" cy="173"/>
            </a:xfrm>
            <a:prstGeom prst="rect">
              <a:avLst/>
            </a:prstGeom>
            <a:noFill/>
            <a:ln w="9525">
              <a:noFill/>
              <a:miter lim="800000"/>
              <a:headEnd/>
              <a:tailEnd/>
            </a:ln>
          </p:spPr>
          <p:txBody>
            <a:bodyPr wrap="none">
              <a:prstTxWarp prst="textNoShape">
                <a:avLst/>
              </a:prstTxWarp>
              <a:spAutoFit/>
            </a:bodyPr>
            <a:lstStyle/>
            <a:p>
              <a:pPr algn="ctr"/>
              <a:r>
                <a:rPr lang="en-US" sz="1200" b="1"/>
                <a:t>No Gain No Tax Due</a:t>
              </a:r>
            </a:p>
          </p:txBody>
        </p:sp>
      </p:grpSp>
      <p:grpSp>
        <p:nvGrpSpPr>
          <p:cNvPr id="3" name="Group 96"/>
          <p:cNvGrpSpPr>
            <a:grpSpLocks/>
          </p:cNvGrpSpPr>
          <p:nvPr/>
        </p:nvGrpSpPr>
        <p:grpSpPr bwMode="auto">
          <a:xfrm>
            <a:off x="5264150" y="4449763"/>
            <a:ext cx="1822450" cy="701675"/>
            <a:chOff x="3102" y="2803"/>
            <a:chExt cx="1148" cy="442"/>
          </a:xfrm>
        </p:grpSpPr>
        <p:sp>
          <p:nvSpPr>
            <p:cNvPr id="58420" name="Text Box 43"/>
            <p:cNvSpPr txBox="1">
              <a:spLocks noChangeArrowheads="1"/>
            </p:cNvSpPr>
            <p:nvPr/>
          </p:nvSpPr>
          <p:spPr bwMode="auto">
            <a:xfrm>
              <a:off x="3102" y="2803"/>
              <a:ext cx="1148" cy="173"/>
            </a:xfrm>
            <a:prstGeom prst="rect">
              <a:avLst/>
            </a:prstGeom>
            <a:noFill/>
            <a:ln w="9525">
              <a:noFill/>
              <a:miter lim="800000"/>
              <a:headEnd/>
              <a:tailEnd/>
            </a:ln>
          </p:spPr>
          <p:txBody>
            <a:bodyPr wrap="none">
              <a:prstTxWarp prst="textNoShape">
                <a:avLst/>
              </a:prstTxWarp>
              <a:spAutoFit/>
            </a:bodyPr>
            <a:lstStyle/>
            <a:p>
              <a:r>
                <a:rPr lang="en-US" sz="1200" b="1" dirty="0">
                  <a:solidFill>
                    <a:srgbClr val="0000FF"/>
                  </a:solidFill>
                </a:rPr>
                <a:t>No Lawful Money Gain</a:t>
              </a:r>
            </a:p>
          </p:txBody>
        </p:sp>
        <p:sp>
          <p:nvSpPr>
            <p:cNvPr id="58421" name="Text Box 47"/>
            <p:cNvSpPr txBox="1">
              <a:spLocks noChangeArrowheads="1"/>
            </p:cNvSpPr>
            <p:nvPr/>
          </p:nvSpPr>
          <p:spPr bwMode="auto">
            <a:xfrm>
              <a:off x="3156" y="3072"/>
              <a:ext cx="1040" cy="173"/>
            </a:xfrm>
            <a:prstGeom prst="rect">
              <a:avLst/>
            </a:prstGeom>
            <a:noFill/>
            <a:ln w="9525">
              <a:noFill/>
              <a:miter lim="800000"/>
              <a:headEnd/>
              <a:tailEnd/>
            </a:ln>
          </p:spPr>
          <p:txBody>
            <a:bodyPr wrap="none">
              <a:prstTxWarp prst="textNoShape">
                <a:avLst/>
              </a:prstTxWarp>
              <a:spAutoFit/>
            </a:bodyPr>
            <a:lstStyle/>
            <a:p>
              <a:pPr algn="ctr"/>
              <a:r>
                <a:rPr lang="en-US" sz="1200" b="1" dirty="0">
                  <a:solidFill>
                    <a:srgbClr val="0000FF"/>
                  </a:solidFill>
                </a:rPr>
                <a:t>No Gain No Tax Due</a:t>
              </a:r>
            </a:p>
          </p:txBody>
        </p:sp>
      </p:grpSp>
      <p:grpSp>
        <p:nvGrpSpPr>
          <p:cNvPr id="4" name="Group 98"/>
          <p:cNvGrpSpPr>
            <a:grpSpLocks/>
          </p:cNvGrpSpPr>
          <p:nvPr/>
        </p:nvGrpSpPr>
        <p:grpSpPr bwMode="auto">
          <a:xfrm>
            <a:off x="7162800" y="4343400"/>
            <a:ext cx="1670050" cy="914400"/>
            <a:chOff x="4512" y="2736"/>
            <a:chExt cx="1052" cy="576"/>
          </a:xfrm>
        </p:grpSpPr>
        <p:sp>
          <p:nvSpPr>
            <p:cNvPr id="58418" name="Text Box 44"/>
            <p:cNvSpPr txBox="1">
              <a:spLocks noChangeArrowheads="1"/>
            </p:cNvSpPr>
            <p:nvPr/>
          </p:nvSpPr>
          <p:spPr bwMode="auto">
            <a:xfrm>
              <a:off x="4512" y="2736"/>
              <a:ext cx="1052" cy="288"/>
            </a:xfrm>
            <a:prstGeom prst="rect">
              <a:avLst/>
            </a:prstGeom>
            <a:noFill/>
            <a:ln w="9525">
              <a:noFill/>
              <a:miter lim="800000"/>
              <a:headEnd/>
              <a:tailEnd/>
            </a:ln>
          </p:spPr>
          <p:txBody>
            <a:bodyPr wrap="none">
              <a:prstTxWarp prst="textNoShape">
                <a:avLst/>
              </a:prstTxWarp>
              <a:spAutoFit/>
            </a:bodyPr>
            <a:lstStyle/>
            <a:p>
              <a:pPr algn="ctr"/>
              <a:r>
                <a:rPr lang="en-US" sz="1200"/>
                <a:t>Federal Reserve Note</a:t>
              </a:r>
            </a:p>
            <a:p>
              <a:pPr algn="ctr"/>
              <a:r>
                <a:rPr lang="en-US" sz="1200">
                  <a:solidFill>
                    <a:srgbClr val="FF3300"/>
                  </a:solidFill>
                </a:rPr>
                <a:t>“Gain”</a:t>
              </a:r>
              <a:r>
                <a:rPr lang="en-US" sz="1200"/>
                <a:t> of $161,500</a:t>
              </a:r>
            </a:p>
          </p:txBody>
        </p:sp>
        <p:sp>
          <p:nvSpPr>
            <p:cNvPr id="58419" name="Text Box 48"/>
            <p:cNvSpPr txBox="1">
              <a:spLocks noChangeArrowheads="1"/>
            </p:cNvSpPr>
            <p:nvPr/>
          </p:nvSpPr>
          <p:spPr bwMode="auto">
            <a:xfrm>
              <a:off x="4632" y="3024"/>
              <a:ext cx="850" cy="288"/>
            </a:xfrm>
            <a:prstGeom prst="rect">
              <a:avLst/>
            </a:prstGeom>
            <a:noFill/>
            <a:ln w="9525">
              <a:noFill/>
              <a:miter lim="800000"/>
              <a:headEnd/>
              <a:tailEnd/>
            </a:ln>
          </p:spPr>
          <p:txBody>
            <a:bodyPr wrap="none">
              <a:prstTxWarp prst="textNoShape">
                <a:avLst/>
              </a:prstTxWarp>
              <a:spAutoFit/>
            </a:bodyPr>
            <a:lstStyle/>
            <a:p>
              <a:pPr algn="ctr"/>
              <a:r>
                <a:rPr lang="en-US" sz="1200">
                  <a:solidFill>
                    <a:srgbClr val="FF3300"/>
                  </a:solidFill>
                </a:rPr>
                <a:t>Alleged Tax Due </a:t>
              </a:r>
            </a:p>
            <a:p>
              <a:pPr algn="ctr"/>
              <a:r>
                <a:rPr lang="en-US" sz="1200">
                  <a:solidFill>
                    <a:srgbClr val="FF3300"/>
                  </a:solidFill>
                </a:rPr>
                <a:t>~FRN$55,000</a:t>
              </a:r>
            </a:p>
          </p:txBody>
        </p:sp>
      </p:grpSp>
      <p:sp>
        <p:nvSpPr>
          <p:cNvPr id="58378" name="Line 49"/>
          <p:cNvSpPr>
            <a:spLocks noChangeShapeType="1"/>
          </p:cNvSpPr>
          <p:nvPr/>
        </p:nvSpPr>
        <p:spPr bwMode="auto">
          <a:xfrm>
            <a:off x="2362200" y="5257800"/>
            <a:ext cx="4800600" cy="0"/>
          </a:xfrm>
          <a:prstGeom prst="line">
            <a:avLst/>
          </a:prstGeom>
          <a:noFill/>
          <a:ln w="28575">
            <a:solidFill>
              <a:schemeClr val="tx1"/>
            </a:solidFill>
            <a:round/>
            <a:headEnd/>
            <a:tailEnd/>
          </a:ln>
        </p:spPr>
        <p:txBody>
          <a:bodyPr>
            <a:prstTxWarp prst="textNoShape">
              <a:avLst/>
            </a:prstTxWarp>
          </a:bodyPr>
          <a:lstStyle/>
          <a:p>
            <a:endParaRPr lang="en-US"/>
          </a:p>
        </p:txBody>
      </p:sp>
      <p:grpSp>
        <p:nvGrpSpPr>
          <p:cNvPr id="5" name="Group 99"/>
          <p:cNvGrpSpPr>
            <a:grpSpLocks/>
          </p:cNvGrpSpPr>
          <p:nvPr/>
        </p:nvGrpSpPr>
        <p:grpSpPr bwMode="auto">
          <a:xfrm>
            <a:off x="2928938" y="5257800"/>
            <a:ext cx="5291138" cy="762000"/>
            <a:chOff x="1845" y="3312"/>
            <a:chExt cx="3333" cy="480"/>
          </a:xfrm>
        </p:grpSpPr>
        <p:sp>
          <p:nvSpPr>
            <p:cNvPr id="58415" name="Text Box 52"/>
            <p:cNvSpPr txBox="1">
              <a:spLocks noChangeArrowheads="1"/>
            </p:cNvSpPr>
            <p:nvPr/>
          </p:nvSpPr>
          <p:spPr bwMode="auto">
            <a:xfrm>
              <a:off x="3271" y="3389"/>
              <a:ext cx="1289" cy="403"/>
            </a:xfrm>
            <a:prstGeom prst="rect">
              <a:avLst/>
            </a:prstGeom>
            <a:noFill/>
            <a:ln w="9525">
              <a:noFill/>
              <a:miter lim="800000"/>
              <a:headEnd/>
              <a:tailEnd/>
            </a:ln>
          </p:spPr>
          <p:txBody>
            <a:bodyPr wrap="none">
              <a:prstTxWarp prst="textNoShape">
                <a:avLst/>
              </a:prstTxWarp>
              <a:spAutoFit/>
            </a:bodyPr>
            <a:lstStyle/>
            <a:p>
              <a:pPr algn="ctr"/>
              <a:r>
                <a:rPr lang="en-US" sz="1200" b="1" dirty="0">
                  <a:solidFill>
                    <a:srgbClr val="FF3300"/>
                  </a:solidFill>
                </a:rPr>
                <a:t>After FRN Tax results in a</a:t>
              </a:r>
            </a:p>
            <a:p>
              <a:pPr algn="ctr"/>
              <a:r>
                <a:rPr lang="en-US" sz="1200" b="1" dirty="0">
                  <a:solidFill>
                    <a:srgbClr val="FF3300"/>
                  </a:solidFill>
                </a:rPr>
                <a:t>Lawful Money Property </a:t>
              </a:r>
              <a:br>
                <a:rPr lang="en-US" sz="1200" b="1" dirty="0">
                  <a:solidFill>
                    <a:srgbClr val="FF3300"/>
                  </a:solidFill>
                </a:rPr>
              </a:br>
              <a:r>
                <a:rPr lang="en-US" sz="1200" b="1" dirty="0">
                  <a:solidFill>
                    <a:srgbClr val="FF3300"/>
                  </a:solidFill>
                </a:rPr>
                <a:t>Loss of ($)4,269</a:t>
              </a:r>
            </a:p>
          </p:txBody>
        </p:sp>
        <p:sp>
          <p:nvSpPr>
            <p:cNvPr id="58416" name="Text Box 53"/>
            <p:cNvSpPr txBox="1">
              <a:spLocks noChangeArrowheads="1"/>
            </p:cNvSpPr>
            <p:nvPr/>
          </p:nvSpPr>
          <p:spPr bwMode="auto">
            <a:xfrm>
              <a:off x="1845" y="3389"/>
              <a:ext cx="1419" cy="403"/>
            </a:xfrm>
            <a:prstGeom prst="rect">
              <a:avLst/>
            </a:prstGeom>
            <a:noFill/>
            <a:ln w="9525">
              <a:noFill/>
              <a:miter lim="800000"/>
              <a:headEnd/>
              <a:tailEnd/>
            </a:ln>
          </p:spPr>
          <p:txBody>
            <a:bodyPr wrap="none">
              <a:prstTxWarp prst="textNoShape">
                <a:avLst/>
              </a:prstTxWarp>
              <a:spAutoFit/>
            </a:bodyPr>
            <a:lstStyle/>
            <a:p>
              <a:pPr algn="ctr"/>
              <a:r>
                <a:rPr lang="en-US" sz="1200" b="1" dirty="0">
                  <a:solidFill>
                    <a:srgbClr val="FF3300"/>
                  </a:solidFill>
                </a:rPr>
                <a:t>After FRN Tax results in a</a:t>
              </a:r>
            </a:p>
            <a:p>
              <a:pPr algn="ctr"/>
              <a:r>
                <a:rPr lang="en-US" sz="1200" b="1" dirty="0">
                  <a:solidFill>
                    <a:srgbClr val="FF3300"/>
                  </a:solidFill>
                </a:rPr>
                <a:t>Physical Egg Carton Loss of</a:t>
              </a:r>
            </a:p>
            <a:p>
              <a:pPr algn="ctr"/>
              <a:r>
                <a:rPr lang="en-US" sz="1200" b="1" dirty="0">
                  <a:solidFill>
                    <a:srgbClr val="FF3300"/>
                  </a:solidFill>
                </a:rPr>
                <a:t>11,922 Cartons of Eggs</a:t>
              </a:r>
            </a:p>
          </p:txBody>
        </p:sp>
        <p:sp>
          <p:nvSpPr>
            <p:cNvPr id="58417" name="AutoShape 56"/>
            <p:cNvSpPr>
              <a:spLocks noChangeArrowheads="1"/>
            </p:cNvSpPr>
            <p:nvPr/>
          </p:nvSpPr>
          <p:spPr bwMode="auto">
            <a:xfrm rot="5400000" flipV="1">
              <a:off x="4629" y="3194"/>
              <a:ext cx="432" cy="66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14400 h 21600"/>
                <a:gd name="T20" fmla="*/ 185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3300"/>
            </a:solidFill>
            <a:ln w="9525">
              <a:solidFill>
                <a:schemeClr val="tx1"/>
              </a:solidFill>
              <a:miter lim="800000"/>
              <a:headEnd/>
              <a:tailEnd/>
            </a:ln>
          </p:spPr>
          <p:txBody>
            <a:bodyPr wrap="none" anchor="ctr">
              <a:prstTxWarp prst="textNoShape">
                <a:avLst/>
              </a:prstTxWarp>
            </a:bodyPr>
            <a:lstStyle/>
            <a:p>
              <a:endParaRPr lang="en-US"/>
            </a:p>
          </p:txBody>
        </p:sp>
      </p:grpSp>
      <p:sp>
        <p:nvSpPr>
          <p:cNvPr id="58380" name="Text Box 57"/>
          <p:cNvSpPr txBox="1">
            <a:spLocks noChangeArrowheads="1"/>
          </p:cNvSpPr>
          <p:nvPr/>
        </p:nvSpPr>
        <p:spPr bwMode="auto">
          <a:xfrm>
            <a:off x="1619250" y="715963"/>
            <a:ext cx="1047750" cy="366712"/>
          </a:xfrm>
          <a:prstGeom prst="rect">
            <a:avLst/>
          </a:prstGeom>
          <a:noFill/>
          <a:ln w="9525">
            <a:noFill/>
            <a:miter lim="800000"/>
            <a:headEnd/>
            <a:tailEnd/>
          </a:ln>
        </p:spPr>
        <p:txBody>
          <a:bodyPr wrap="none">
            <a:prstTxWarp prst="textNoShape">
              <a:avLst/>
            </a:prstTxWarp>
            <a:spAutoFit/>
          </a:bodyPr>
          <a:lstStyle/>
          <a:p>
            <a:r>
              <a:rPr lang="en-US" dirty="0"/>
              <a:t>Property</a:t>
            </a:r>
          </a:p>
        </p:txBody>
      </p:sp>
      <p:grpSp>
        <p:nvGrpSpPr>
          <p:cNvPr id="6" name="Group 95"/>
          <p:cNvGrpSpPr>
            <a:grpSpLocks/>
          </p:cNvGrpSpPr>
          <p:nvPr/>
        </p:nvGrpSpPr>
        <p:grpSpPr bwMode="auto">
          <a:xfrm>
            <a:off x="4800600" y="715963"/>
            <a:ext cx="2286000" cy="3627437"/>
            <a:chOff x="2970" y="451"/>
            <a:chExt cx="1440" cy="2285"/>
          </a:xfrm>
        </p:grpSpPr>
        <p:pic>
          <p:nvPicPr>
            <p:cNvPr id="58407" name="Picture 7" descr="The Morgan silver dollar">
              <a:hlinkClick r:id="rId4" tooltip="The Morgan silver dollar"/>
            </p:cNvPr>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474" y="776"/>
              <a:ext cx="672" cy="645"/>
            </a:xfrm>
            <a:prstGeom prst="rect">
              <a:avLst/>
            </a:prstGeom>
            <a:noFill/>
            <a:ln w="9525">
              <a:noFill/>
              <a:miter lim="800000"/>
              <a:headEnd/>
              <a:tailEnd/>
            </a:ln>
          </p:spPr>
        </p:pic>
        <p:pic>
          <p:nvPicPr>
            <p:cNvPr id="58408" name="Picture 18" descr="American Eagle Silver Uncirculated Coin">
              <a:hlinkClick r:id="rId6"/>
            </p:cNvPr>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3402" y="1775"/>
              <a:ext cx="816" cy="761"/>
            </a:xfrm>
            <a:prstGeom prst="rect">
              <a:avLst/>
            </a:prstGeom>
            <a:noFill/>
            <a:ln w="9525">
              <a:noFill/>
              <a:miter lim="800000"/>
              <a:headEnd/>
              <a:tailEnd/>
            </a:ln>
          </p:spPr>
        </p:pic>
        <p:sp>
          <p:nvSpPr>
            <p:cNvPr id="58409" name="Text Box 20"/>
            <p:cNvSpPr txBox="1">
              <a:spLocks noChangeArrowheads="1"/>
            </p:cNvSpPr>
            <p:nvPr/>
          </p:nvSpPr>
          <p:spPr bwMode="auto">
            <a:xfrm>
              <a:off x="3546" y="1507"/>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($)13,500</a:t>
              </a:r>
            </a:p>
          </p:txBody>
        </p:sp>
        <p:sp>
          <p:nvSpPr>
            <p:cNvPr id="58410" name="Text Box 23"/>
            <p:cNvSpPr txBox="1">
              <a:spLocks noChangeArrowheads="1"/>
            </p:cNvSpPr>
            <p:nvPr/>
          </p:nvSpPr>
          <p:spPr bwMode="auto">
            <a:xfrm>
              <a:off x="2970" y="983"/>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8411" name="Text Box 27"/>
            <p:cNvSpPr txBox="1">
              <a:spLocks noChangeArrowheads="1"/>
            </p:cNvSpPr>
            <p:nvPr/>
          </p:nvSpPr>
          <p:spPr bwMode="auto">
            <a:xfrm>
              <a:off x="2970" y="2040"/>
              <a:ext cx="200" cy="231"/>
            </a:xfrm>
            <a:prstGeom prst="rect">
              <a:avLst/>
            </a:prstGeom>
            <a:noFill/>
            <a:ln w="9525">
              <a:noFill/>
              <a:miter lim="800000"/>
              <a:headEnd/>
              <a:tailEnd/>
            </a:ln>
          </p:spPr>
          <p:txBody>
            <a:bodyPr>
              <a:prstTxWarp prst="textNoShape">
                <a:avLst/>
              </a:prstTxWarp>
              <a:spAutoFit/>
            </a:bodyPr>
            <a:lstStyle/>
            <a:p>
              <a:r>
                <a:rPr lang="en-US"/>
                <a:t>=</a:t>
              </a:r>
            </a:p>
          </p:txBody>
        </p:sp>
        <p:sp>
          <p:nvSpPr>
            <p:cNvPr id="58412" name="Text Box 38"/>
            <p:cNvSpPr txBox="1">
              <a:spLocks noChangeArrowheads="1"/>
            </p:cNvSpPr>
            <p:nvPr/>
          </p:nvSpPr>
          <p:spPr bwMode="auto">
            <a:xfrm>
              <a:off x="3546" y="2563"/>
              <a:ext cx="528" cy="173"/>
            </a:xfrm>
            <a:prstGeom prst="rect">
              <a:avLst/>
            </a:prstGeom>
            <a:noFill/>
            <a:ln w="9525">
              <a:noFill/>
              <a:miter lim="800000"/>
              <a:headEnd/>
              <a:tailEnd/>
            </a:ln>
          </p:spPr>
          <p:txBody>
            <a:bodyPr>
              <a:prstTxWarp prst="textNoShape">
                <a:avLst/>
              </a:prstTxWarp>
              <a:spAutoFit/>
            </a:bodyPr>
            <a:lstStyle/>
            <a:p>
              <a:pPr algn="ctr"/>
              <a:r>
                <a:rPr lang="en-US" sz="1200" dirty="0">
                  <a:solidFill>
                    <a:srgbClr val="0000FF"/>
                  </a:solidFill>
                </a:rPr>
                <a:t>($)13,500</a:t>
              </a:r>
            </a:p>
          </p:txBody>
        </p:sp>
        <p:sp>
          <p:nvSpPr>
            <p:cNvPr id="58413" name="Text Box 59"/>
            <p:cNvSpPr txBox="1">
              <a:spLocks noChangeArrowheads="1"/>
            </p:cNvSpPr>
            <p:nvPr/>
          </p:nvSpPr>
          <p:spPr bwMode="auto">
            <a:xfrm>
              <a:off x="2970" y="451"/>
              <a:ext cx="200" cy="231"/>
            </a:xfrm>
            <a:prstGeom prst="rect">
              <a:avLst/>
            </a:prstGeom>
            <a:noFill/>
            <a:ln w="9525">
              <a:noFill/>
              <a:miter lim="800000"/>
              <a:headEnd/>
              <a:tailEnd/>
            </a:ln>
          </p:spPr>
          <p:txBody>
            <a:bodyPr wrap="none">
              <a:prstTxWarp prst="textNoShape">
                <a:avLst/>
              </a:prstTxWarp>
              <a:spAutoFit/>
            </a:bodyPr>
            <a:lstStyle/>
            <a:p>
              <a:r>
                <a:rPr lang="en-US" dirty="0"/>
                <a:t>=</a:t>
              </a:r>
            </a:p>
          </p:txBody>
        </p:sp>
        <p:sp>
          <p:nvSpPr>
            <p:cNvPr id="58414" name="Text Box 62"/>
            <p:cNvSpPr txBox="1">
              <a:spLocks noChangeArrowheads="1"/>
            </p:cNvSpPr>
            <p:nvPr/>
          </p:nvSpPr>
          <p:spPr bwMode="auto">
            <a:xfrm>
              <a:off x="3070" y="451"/>
              <a:ext cx="1340" cy="231"/>
            </a:xfrm>
            <a:prstGeom prst="rect">
              <a:avLst/>
            </a:prstGeom>
            <a:noFill/>
            <a:ln w="9525">
              <a:noFill/>
              <a:miter lim="800000"/>
              <a:headEnd/>
              <a:tailEnd/>
            </a:ln>
          </p:spPr>
          <p:txBody>
            <a:bodyPr>
              <a:prstTxWarp prst="textNoShape">
                <a:avLst/>
              </a:prstTxWarp>
              <a:spAutoFit/>
            </a:bodyPr>
            <a:lstStyle/>
            <a:p>
              <a:pPr algn="ctr"/>
              <a:r>
                <a:rPr lang="en-US" dirty="0">
                  <a:solidFill>
                    <a:srgbClr val="0000FF"/>
                  </a:solidFill>
                </a:rPr>
                <a:t># Lawful Money </a:t>
              </a:r>
              <a:r>
                <a:rPr lang="en-US" dirty="0">
                  <a:solidFill>
                    <a:srgbClr val="0000FF"/>
                  </a:solidFill>
                  <a:latin typeface="Engravers MT" charset="0"/>
                </a:rPr>
                <a:t>$</a:t>
              </a:r>
              <a:endParaRPr lang="en-US" dirty="0">
                <a:solidFill>
                  <a:srgbClr val="0000FF"/>
                </a:solidFill>
              </a:endParaRPr>
            </a:p>
          </p:txBody>
        </p:sp>
      </p:grpSp>
      <p:sp>
        <p:nvSpPr>
          <p:cNvPr id="5184" name="Text Box 64"/>
          <p:cNvSpPr txBox="1">
            <a:spLocks noChangeArrowheads="1"/>
          </p:cNvSpPr>
          <p:nvPr/>
        </p:nvSpPr>
        <p:spPr bwMode="auto">
          <a:xfrm>
            <a:off x="762000" y="6096000"/>
            <a:ext cx="8382000" cy="646113"/>
          </a:xfrm>
          <a:prstGeom prst="rect">
            <a:avLst/>
          </a:prstGeom>
          <a:noFill/>
          <a:ln w="9525">
            <a:noFill/>
            <a:miter lim="800000"/>
            <a:headEnd/>
            <a:tailEnd/>
          </a:ln>
        </p:spPr>
        <p:txBody>
          <a:bodyPr wrap="square">
            <a:prstTxWarp prst="textNoShape">
              <a:avLst/>
            </a:prstTxWarp>
            <a:spAutoFit/>
          </a:bodyPr>
          <a:lstStyle/>
          <a:p>
            <a:pPr algn="ctr"/>
            <a:r>
              <a:rPr lang="en-US" b="1" dirty="0"/>
              <a:t>The purported Federal Reserve Note “Gain” is actually a “quiet theft” in that</a:t>
            </a:r>
          </a:p>
          <a:p>
            <a:pPr algn="ctr"/>
            <a:r>
              <a:rPr lang="en-US" b="1" dirty="0"/>
              <a:t>it results in a physical property loss with the perception of an actual gain. </a:t>
            </a:r>
          </a:p>
        </p:txBody>
      </p:sp>
      <p:grpSp>
        <p:nvGrpSpPr>
          <p:cNvPr id="7" name="Group 93"/>
          <p:cNvGrpSpPr>
            <a:grpSpLocks/>
          </p:cNvGrpSpPr>
          <p:nvPr/>
        </p:nvGrpSpPr>
        <p:grpSpPr bwMode="auto">
          <a:xfrm>
            <a:off x="2819400" y="715963"/>
            <a:ext cx="2016125" cy="3627437"/>
            <a:chOff x="1488" y="451"/>
            <a:chExt cx="1270" cy="2285"/>
          </a:xfrm>
        </p:grpSpPr>
        <p:sp>
          <p:nvSpPr>
            <p:cNvPr id="58399" name="Text Box 6"/>
            <p:cNvSpPr txBox="1">
              <a:spLocks noChangeArrowheads="1"/>
            </p:cNvSpPr>
            <p:nvPr/>
          </p:nvSpPr>
          <p:spPr bwMode="auto">
            <a:xfrm>
              <a:off x="1488" y="984"/>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8400" name="Text Box 25"/>
            <p:cNvSpPr txBox="1">
              <a:spLocks noChangeArrowheads="1"/>
            </p:cNvSpPr>
            <p:nvPr/>
          </p:nvSpPr>
          <p:spPr bwMode="auto">
            <a:xfrm>
              <a:off x="1488" y="2040"/>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8401" name="Text Box 32"/>
            <p:cNvSpPr txBox="1">
              <a:spLocks noChangeArrowheads="1"/>
            </p:cNvSpPr>
            <p:nvPr/>
          </p:nvSpPr>
          <p:spPr bwMode="auto">
            <a:xfrm>
              <a:off x="1984" y="1507"/>
              <a:ext cx="510"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sp>
          <p:nvSpPr>
            <p:cNvPr id="58402" name="Text Box 33"/>
            <p:cNvSpPr txBox="1">
              <a:spLocks noChangeArrowheads="1"/>
            </p:cNvSpPr>
            <p:nvPr/>
          </p:nvSpPr>
          <p:spPr bwMode="auto">
            <a:xfrm>
              <a:off x="1984" y="2563"/>
              <a:ext cx="510"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pic>
          <p:nvPicPr>
            <p:cNvPr id="58403" name="Picture 39" descr="208303341_12da2510d9"/>
            <p:cNvPicPr>
              <a:picLocks noChangeAspect="1" noChangeArrowheads="1"/>
            </p:cNvPicPr>
            <p:nvPr/>
          </p:nvPicPr>
          <p:blipFill>
            <a:blip r:embed="rId8"/>
            <a:srcRect/>
            <a:stretch>
              <a:fillRect/>
            </a:stretch>
          </p:blipFill>
          <p:spPr bwMode="auto">
            <a:xfrm>
              <a:off x="1807" y="811"/>
              <a:ext cx="864" cy="648"/>
            </a:xfrm>
            <a:prstGeom prst="rect">
              <a:avLst/>
            </a:prstGeom>
            <a:noFill/>
            <a:ln w="9525">
              <a:noFill/>
              <a:miter lim="800000"/>
              <a:headEnd/>
              <a:tailEnd/>
            </a:ln>
          </p:spPr>
        </p:pic>
        <p:pic>
          <p:nvPicPr>
            <p:cNvPr id="58404" name="Picture 41" descr="208303341_12da2510d9"/>
            <p:cNvPicPr>
              <a:picLocks noChangeAspect="1" noChangeArrowheads="1"/>
            </p:cNvPicPr>
            <p:nvPr/>
          </p:nvPicPr>
          <p:blipFill>
            <a:blip r:embed="rId8"/>
            <a:srcRect/>
            <a:stretch>
              <a:fillRect/>
            </a:stretch>
          </p:blipFill>
          <p:spPr bwMode="auto">
            <a:xfrm>
              <a:off x="1807" y="1831"/>
              <a:ext cx="864" cy="648"/>
            </a:xfrm>
            <a:prstGeom prst="rect">
              <a:avLst/>
            </a:prstGeom>
            <a:noFill/>
            <a:ln w="9525">
              <a:noFill/>
              <a:miter lim="800000"/>
              <a:headEnd/>
              <a:tailEnd/>
            </a:ln>
          </p:spPr>
        </p:pic>
        <p:sp>
          <p:nvSpPr>
            <p:cNvPr id="58405" name="Text Box 58"/>
            <p:cNvSpPr txBox="1">
              <a:spLocks noChangeArrowheads="1"/>
            </p:cNvSpPr>
            <p:nvPr/>
          </p:nvSpPr>
          <p:spPr bwMode="auto">
            <a:xfrm>
              <a:off x="1488" y="451"/>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8406" name="Text Box 70"/>
            <p:cNvSpPr txBox="1">
              <a:spLocks noChangeArrowheads="1"/>
            </p:cNvSpPr>
            <p:nvPr/>
          </p:nvSpPr>
          <p:spPr bwMode="auto">
            <a:xfrm>
              <a:off x="1722" y="451"/>
              <a:ext cx="1036" cy="327"/>
            </a:xfrm>
            <a:prstGeom prst="rect">
              <a:avLst/>
            </a:prstGeom>
            <a:noFill/>
            <a:ln w="9525">
              <a:noFill/>
              <a:miter lim="800000"/>
              <a:headEnd/>
              <a:tailEnd/>
            </a:ln>
          </p:spPr>
          <p:txBody>
            <a:bodyPr wrap="none">
              <a:prstTxWarp prst="textNoShape">
                <a:avLst/>
              </a:prstTxWarp>
              <a:spAutoFit/>
            </a:bodyPr>
            <a:lstStyle/>
            <a:p>
              <a:pPr algn="ctr"/>
              <a:r>
                <a:rPr lang="en-US"/>
                <a:t># Egg Cartons</a:t>
              </a:r>
            </a:p>
            <a:p>
              <a:pPr algn="ctr"/>
              <a:r>
                <a:rPr lang="en-US" sz="1000"/>
                <a:t>(Brown Eggs)</a:t>
              </a:r>
            </a:p>
          </p:txBody>
        </p:sp>
      </p:grpSp>
      <p:sp>
        <p:nvSpPr>
          <p:cNvPr id="58384" name="Text Box 85"/>
          <p:cNvSpPr txBox="1">
            <a:spLocks noChangeArrowheads="1"/>
          </p:cNvSpPr>
          <p:nvPr/>
        </p:nvSpPr>
        <p:spPr bwMode="auto">
          <a:xfrm>
            <a:off x="1371600" y="4068763"/>
            <a:ext cx="1600200" cy="274637"/>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nvGrpSpPr>
          <p:cNvPr id="8" name="Group 97"/>
          <p:cNvGrpSpPr>
            <a:grpSpLocks/>
          </p:cNvGrpSpPr>
          <p:nvPr/>
        </p:nvGrpSpPr>
        <p:grpSpPr bwMode="auto">
          <a:xfrm>
            <a:off x="6769100" y="715963"/>
            <a:ext cx="2222500" cy="3627437"/>
            <a:chOff x="4264" y="451"/>
            <a:chExt cx="1400" cy="2285"/>
          </a:xfrm>
        </p:grpSpPr>
        <p:pic>
          <p:nvPicPr>
            <p:cNvPr id="58387" name="Picture 9" descr="Obverse of the $1 bill">
              <a:hlinkClick r:id="rId9" tooltip="Obverse of the $1 bill"/>
            </p:cNvPr>
            <p:cNvPicPr>
              <a:picLocks noChangeAspect="1" noChangeArrowheads="1"/>
            </p:cNvPicPr>
            <p:nvPr/>
          </p:nvPicPr>
          <p:blipFill>
            <a:blip r:embed="rId10"/>
            <a:srcRect/>
            <a:stretch>
              <a:fillRect/>
            </a:stretch>
          </p:blipFill>
          <p:spPr bwMode="auto">
            <a:xfrm>
              <a:off x="4522" y="1939"/>
              <a:ext cx="1080" cy="450"/>
            </a:xfrm>
            <a:prstGeom prst="rect">
              <a:avLst/>
            </a:prstGeom>
            <a:noFill/>
            <a:ln w="9525">
              <a:noFill/>
              <a:miter lim="800000"/>
              <a:headEnd/>
              <a:tailEnd/>
            </a:ln>
          </p:spPr>
        </p:pic>
        <p:pic>
          <p:nvPicPr>
            <p:cNvPr id="58388" name="Picture 19" descr="1"/>
            <p:cNvPicPr>
              <a:picLocks noChangeAspect="1" noChangeArrowheads="1"/>
            </p:cNvPicPr>
            <p:nvPr/>
          </p:nvPicPr>
          <p:blipFill>
            <a:blip r:embed="rId11"/>
            <a:srcRect/>
            <a:stretch>
              <a:fillRect/>
            </a:stretch>
          </p:blipFill>
          <p:spPr bwMode="auto">
            <a:xfrm>
              <a:off x="4510" y="861"/>
              <a:ext cx="1104" cy="475"/>
            </a:xfrm>
            <a:prstGeom prst="rect">
              <a:avLst/>
            </a:prstGeom>
            <a:noFill/>
            <a:ln w="9525">
              <a:noFill/>
              <a:miter lim="800000"/>
              <a:headEnd/>
              <a:tailEnd/>
            </a:ln>
          </p:spPr>
        </p:pic>
        <p:sp>
          <p:nvSpPr>
            <p:cNvPr id="58389" name="Text Box 21"/>
            <p:cNvSpPr txBox="1">
              <a:spLocks noChangeArrowheads="1"/>
            </p:cNvSpPr>
            <p:nvPr/>
          </p:nvSpPr>
          <p:spPr bwMode="auto">
            <a:xfrm>
              <a:off x="4797" y="1507"/>
              <a:ext cx="530"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$13,500</a:t>
              </a:r>
            </a:p>
          </p:txBody>
        </p:sp>
        <p:sp>
          <p:nvSpPr>
            <p:cNvPr id="58390" name="Text Box 22"/>
            <p:cNvSpPr txBox="1">
              <a:spLocks noChangeArrowheads="1"/>
            </p:cNvSpPr>
            <p:nvPr/>
          </p:nvSpPr>
          <p:spPr bwMode="auto">
            <a:xfrm>
              <a:off x="4798" y="2563"/>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$175,000</a:t>
              </a:r>
            </a:p>
          </p:txBody>
        </p:sp>
        <p:sp>
          <p:nvSpPr>
            <p:cNvPr id="58391" name="Text Box 26"/>
            <p:cNvSpPr txBox="1">
              <a:spLocks noChangeArrowheads="1"/>
            </p:cNvSpPr>
            <p:nvPr/>
          </p:nvSpPr>
          <p:spPr bwMode="auto">
            <a:xfrm>
              <a:off x="4264" y="983"/>
              <a:ext cx="200" cy="231"/>
            </a:xfrm>
            <a:prstGeom prst="rect">
              <a:avLst/>
            </a:prstGeom>
            <a:noFill/>
            <a:ln w="9525">
              <a:noFill/>
              <a:miter lim="800000"/>
              <a:headEnd/>
              <a:tailEnd/>
            </a:ln>
          </p:spPr>
          <p:txBody>
            <a:bodyPr wrap="none">
              <a:prstTxWarp prst="textNoShape">
                <a:avLst/>
              </a:prstTxWarp>
              <a:spAutoFit/>
            </a:bodyPr>
            <a:lstStyle/>
            <a:p>
              <a:r>
                <a:rPr lang="en-US" dirty="0"/>
                <a:t>=</a:t>
              </a:r>
            </a:p>
          </p:txBody>
        </p:sp>
        <p:sp>
          <p:nvSpPr>
            <p:cNvPr id="58392" name="Text Box 63"/>
            <p:cNvSpPr txBox="1">
              <a:spLocks noChangeArrowheads="1"/>
            </p:cNvSpPr>
            <p:nvPr/>
          </p:nvSpPr>
          <p:spPr bwMode="auto">
            <a:xfrm>
              <a:off x="4460" y="451"/>
              <a:ext cx="1204" cy="231"/>
            </a:xfrm>
            <a:prstGeom prst="rect">
              <a:avLst/>
            </a:prstGeom>
            <a:noFill/>
            <a:ln w="9525">
              <a:noFill/>
              <a:miter lim="800000"/>
              <a:headEnd/>
              <a:tailEnd/>
            </a:ln>
          </p:spPr>
          <p:txBody>
            <a:bodyPr wrap="none">
              <a:prstTxWarp prst="textNoShape">
                <a:avLst/>
              </a:prstTxWarp>
              <a:spAutoFit/>
            </a:bodyPr>
            <a:lstStyle/>
            <a:p>
              <a:r>
                <a:rPr lang="en-US"/>
                <a:t># Legal Tender $</a:t>
              </a:r>
            </a:p>
          </p:txBody>
        </p:sp>
        <p:sp>
          <p:nvSpPr>
            <p:cNvPr id="58393" name="Line 67"/>
            <p:cNvSpPr>
              <a:spLocks noChangeShapeType="1"/>
            </p:cNvSpPr>
            <p:nvPr/>
          </p:nvSpPr>
          <p:spPr bwMode="auto">
            <a:xfrm flipH="1">
              <a:off x="4368" y="451"/>
              <a:ext cx="96" cy="240"/>
            </a:xfrm>
            <a:prstGeom prst="line">
              <a:avLst/>
            </a:prstGeom>
            <a:noFill/>
            <a:ln w="9525">
              <a:solidFill>
                <a:schemeClr val="tx1"/>
              </a:solidFill>
              <a:round/>
              <a:headEnd/>
              <a:tailEnd/>
            </a:ln>
          </p:spPr>
          <p:txBody>
            <a:bodyPr>
              <a:prstTxWarp prst="textNoShape">
                <a:avLst/>
              </a:prstTxWarp>
            </a:bodyPr>
            <a:lstStyle/>
            <a:p>
              <a:endParaRPr lang="en-US"/>
            </a:p>
          </p:txBody>
        </p:sp>
        <p:sp>
          <p:nvSpPr>
            <p:cNvPr id="58394" name="Text Box 68"/>
            <p:cNvSpPr txBox="1">
              <a:spLocks noChangeArrowheads="1"/>
            </p:cNvSpPr>
            <p:nvPr/>
          </p:nvSpPr>
          <p:spPr bwMode="auto">
            <a:xfrm>
              <a:off x="4510" y="1315"/>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U.S. Silver Certificate</a:t>
              </a:r>
            </a:p>
          </p:txBody>
        </p:sp>
        <p:sp>
          <p:nvSpPr>
            <p:cNvPr id="58395" name="Text Box 69"/>
            <p:cNvSpPr txBox="1">
              <a:spLocks noChangeArrowheads="1"/>
            </p:cNvSpPr>
            <p:nvPr/>
          </p:nvSpPr>
          <p:spPr bwMode="auto">
            <a:xfrm>
              <a:off x="4510" y="2371"/>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Fed. Res. Bank  Note</a:t>
              </a:r>
            </a:p>
          </p:txBody>
        </p:sp>
        <p:grpSp>
          <p:nvGrpSpPr>
            <p:cNvPr id="58396" name="Group 90"/>
            <p:cNvGrpSpPr>
              <a:grpSpLocks/>
            </p:cNvGrpSpPr>
            <p:nvPr/>
          </p:nvGrpSpPr>
          <p:grpSpPr bwMode="auto">
            <a:xfrm>
              <a:off x="4264" y="2035"/>
              <a:ext cx="200" cy="231"/>
              <a:chOff x="568" y="3168"/>
              <a:chExt cx="200" cy="231"/>
            </a:xfrm>
          </p:grpSpPr>
          <p:sp>
            <p:nvSpPr>
              <p:cNvPr id="58397" name="Text Box 88"/>
              <p:cNvSpPr txBox="1">
                <a:spLocks noChangeArrowheads="1"/>
              </p:cNvSpPr>
              <p:nvPr/>
            </p:nvSpPr>
            <p:spPr bwMode="auto">
              <a:xfrm>
                <a:off x="568" y="3168"/>
                <a:ext cx="200"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a:t>
                </a:r>
              </a:p>
            </p:txBody>
          </p:sp>
          <p:sp>
            <p:nvSpPr>
              <p:cNvPr id="58398" name="Line 89"/>
              <p:cNvSpPr>
                <a:spLocks noChangeShapeType="1"/>
              </p:cNvSpPr>
              <p:nvPr/>
            </p:nvSpPr>
            <p:spPr bwMode="auto">
              <a:xfrm flipH="1">
                <a:off x="653" y="3223"/>
                <a:ext cx="30" cy="120"/>
              </a:xfrm>
              <a:prstGeom prst="line">
                <a:avLst/>
              </a:prstGeom>
              <a:noFill/>
              <a:ln w="9525">
                <a:solidFill>
                  <a:srgbClr val="FF3300"/>
                </a:solidFill>
                <a:round/>
                <a:headEnd/>
                <a:tailEnd/>
              </a:ln>
            </p:spPr>
            <p:txBody>
              <a:bodyPr>
                <a:prstTxWarp prst="textNoShape">
                  <a:avLst/>
                </a:prstTxWarp>
              </a:bodyPr>
              <a:lstStyle/>
              <a:p>
                <a:endParaRPr lang="en-US"/>
              </a:p>
            </p:txBody>
          </p:sp>
        </p:grpSp>
      </p:grpSp>
      <p:sp>
        <p:nvSpPr>
          <p:cNvPr id="5212" name="Rectangle 92"/>
          <p:cNvSpPr>
            <a:spLocks noGrp="1" noChangeArrowheads="1"/>
          </p:cNvSpPr>
          <p:nvPr>
            <p:ph type="title" idx="4294967295"/>
          </p:nvPr>
        </p:nvSpPr>
        <p:spPr>
          <a:xfrm>
            <a:off x="876672" y="152400"/>
            <a:ext cx="8229600" cy="563563"/>
          </a:xfrm>
        </p:spPr>
        <p:txBody>
          <a:bodyPr>
            <a:normAutofit/>
          </a:bodyPr>
          <a:lstStyle/>
          <a:p>
            <a:pPr algn="ctr"/>
            <a:r>
              <a:rPr lang="en-US" sz="3200" b="1" dirty="0">
                <a:solidFill>
                  <a:srgbClr val="FF3300"/>
                </a:solidFill>
                <a:ea typeface="ＭＳ Ｐゴシック" charset="-128"/>
                <a:cs typeface="ＭＳ Ｐゴシック" charset="-128"/>
              </a:rPr>
              <a:t>Unrealized losses of capital and property</a:t>
            </a:r>
          </a:p>
        </p:txBody>
      </p:sp>
    </p:spTree>
    <p:extLst>
      <p:ext uri="{BB962C8B-B14F-4D97-AF65-F5344CB8AC3E}">
        <p14:creationId xmlns:p14="http://schemas.microsoft.com/office/powerpoint/2010/main" val="3655120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linds(horizont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184"/>
                                        </p:tgtEl>
                                        <p:attrNameLst>
                                          <p:attrName>style.visibility</p:attrName>
                                        </p:attrNameLst>
                                      </p:cBhvr>
                                      <p:to>
                                        <p:strVal val="visible"/>
                                      </p:to>
                                    </p:set>
                                    <p:animEffect transition="in" filter="blinds(horizontal)">
                                      <p:cBhvr>
                                        <p:cTn id="42" dur="500"/>
                                        <p:tgtEl>
                                          <p:spTgt spid="5184"/>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5212"/>
                                        </p:tgtEl>
                                        <p:attrNameLst>
                                          <p:attrName>style.visibility</p:attrName>
                                        </p:attrNameLst>
                                      </p:cBhvr>
                                      <p:to>
                                        <p:strVal val="visible"/>
                                      </p:to>
                                    </p:set>
                                    <p:animEffect transition="in" filter="blinds(horizontal)">
                                      <p:cBhvr>
                                        <p:cTn id="45" dur="500"/>
                                        <p:tgtEl>
                                          <p:spTgt spid="5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4" grpId="0"/>
      <p:bldP spid="52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3"/>
          <p:cNvSpPr txBox="1">
            <a:spLocks noChangeArrowheads="1"/>
          </p:cNvSpPr>
          <p:nvPr/>
        </p:nvSpPr>
        <p:spPr bwMode="auto">
          <a:xfrm>
            <a:off x="825500" y="1562100"/>
            <a:ext cx="698500" cy="646113"/>
          </a:xfrm>
          <a:prstGeom prst="rect">
            <a:avLst/>
          </a:prstGeom>
          <a:noFill/>
          <a:ln w="9525">
            <a:noFill/>
            <a:miter lim="800000"/>
            <a:headEnd/>
            <a:tailEnd/>
          </a:ln>
        </p:spPr>
        <p:txBody>
          <a:bodyPr wrap="none">
            <a:prstTxWarp prst="textNoShape">
              <a:avLst/>
            </a:prstTxWarp>
            <a:spAutoFit/>
          </a:bodyPr>
          <a:lstStyle/>
          <a:p>
            <a:pPr algn="ctr"/>
            <a:r>
              <a:rPr lang="en-US"/>
              <a:t>Buy</a:t>
            </a:r>
          </a:p>
          <a:p>
            <a:pPr algn="ctr"/>
            <a:r>
              <a:rPr lang="en-US"/>
              <a:t>1962</a:t>
            </a:r>
          </a:p>
        </p:txBody>
      </p:sp>
      <p:sp>
        <p:nvSpPr>
          <p:cNvPr id="62467" name="Text Box 5"/>
          <p:cNvSpPr txBox="1">
            <a:spLocks noChangeArrowheads="1"/>
          </p:cNvSpPr>
          <p:nvPr/>
        </p:nvSpPr>
        <p:spPr bwMode="auto">
          <a:xfrm>
            <a:off x="828675" y="3238500"/>
            <a:ext cx="692150" cy="641350"/>
          </a:xfrm>
          <a:prstGeom prst="rect">
            <a:avLst/>
          </a:prstGeom>
          <a:noFill/>
          <a:ln w="9525">
            <a:noFill/>
            <a:miter lim="800000"/>
            <a:headEnd/>
            <a:tailEnd/>
          </a:ln>
        </p:spPr>
        <p:txBody>
          <a:bodyPr wrap="none">
            <a:prstTxWarp prst="textNoShape">
              <a:avLst/>
            </a:prstTxWarp>
            <a:spAutoFit/>
          </a:bodyPr>
          <a:lstStyle/>
          <a:p>
            <a:pPr algn="ctr"/>
            <a:r>
              <a:rPr lang="en-US" dirty="0"/>
              <a:t>Sell</a:t>
            </a:r>
          </a:p>
          <a:p>
            <a:pPr algn="ctr"/>
            <a:r>
              <a:rPr lang="en-US" dirty="0"/>
              <a:t>2007</a:t>
            </a:r>
          </a:p>
        </p:txBody>
      </p:sp>
      <p:sp>
        <p:nvSpPr>
          <p:cNvPr id="62468" name="Text Box 34"/>
          <p:cNvSpPr txBox="1">
            <a:spLocks noChangeArrowheads="1"/>
          </p:cNvSpPr>
          <p:nvPr/>
        </p:nvSpPr>
        <p:spPr bwMode="auto">
          <a:xfrm>
            <a:off x="1371600" y="2392363"/>
            <a:ext cx="1600200" cy="274637"/>
          </a:xfrm>
          <a:prstGeom prst="rect">
            <a:avLst/>
          </a:prstGeom>
          <a:noFill/>
          <a:ln w="9525">
            <a:noFill/>
            <a:miter lim="800000"/>
            <a:headEnd/>
            <a:tailEnd/>
          </a:ln>
        </p:spPr>
        <p:txBody>
          <a:bodyPr>
            <a:prstTxWarp prst="textNoShape">
              <a:avLst/>
            </a:prstTxWarp>
            <a:spAutoFit/>
          </a:bodyPr>
          <a:lstStyle/>
          <a:p>
            <a:pPr algn="ctr"/>
            <a:r>
              <a:rPr lang="en-US" sz="1200"/>
              <a:t>IBM Stock</a:t>
            </a:r>
          </a:p>
        </p:txBody>
      </p:sp>
      <p:grpSp>
        <p:nvGrpSpPr>
          <p:cNvPr id="2" name="Group 94"/>
          <p:cNvGrpSpPr>
            <a:grpSpLocks/>
          </p:cNvGrpSpPr>
          <p:nvPr/>
        </p:nvGrpSpPr>
        <p:grpSpPr bwMode="auto">
          <a:xfrm>
            <a:off x="2854325" y="4449763"/>
            <a:ext cx="2174875" cy="703262"/>
            <a:chOff x="1649" y="2803"/>
            <a:chExt cx="1370" cy="443"/>
          </a:xfrm>
        </p:grpSpPr>
        <p:sp>
          <p:nvSpPr>
            <p:cNvPr id="62518" name="Text Box 42"/>
            <p:cNvSpPr txBox="1">
              <a:spLocks noChangeArrowheads="1"/>
            </p:cNvSpPr>
            <p:nvPr/>
          </p:nvSpPr>
          <p:spPr bwMode="auto">
            <a:xfrm>
              <a:off x="1649" y="2803"/>
              <a:ext cx="1350" cy="174"/>
            </a:xfrm>
            <a:prstGeom prst="rect">
              <a:avLst/>
            </a:prstGeom>
            <a:noFill/>
            <a:ln w="9525">
              <a:noFill/>
              <a:miter lim="800000"/>
              <a:headEnd/>
              <a:tailEnd/>
            </a:ln>
          </p:spPr>
          <p:txBody>
            <a:bodyPr wrap="none">
              <a:prstTxWarp prst="textNoShape">
                <a:avLst/>
              </a:prstTxWarp>
              <a:spAutoFit/>
            </a:bodyPr>
            <a:lstStyle/>
            <a:p>
              <a:r>
                <a:rPr lang="en-US" sz="1200" b="1"/>
                <a:t>17% Gain in Eggs Cartons</a:t>
              </a:r>
            </a:p>
          </p:txBody>
        </p:sp>
        <p:sp>
          <p:nvSpPr>
            <p:cNvPr id="62519" name="Text Box 45"/>
            <p:cNvSpPr txBox="1">
              <a:spLocks noChangeArrowheads="1"/>
            </p:cNvSpPr>
            <p:nvPr/>
          </p:nvSpPr>
          <p:spPr bwMode="auto">
            <a:xfrm>
              <a:off x="1684" y="3072"/>
              <a:ext cx="1335" cy="174"/>
            </a:xfrm>
            <a:prstGeom prst="rect">
              <a:avLst/>
            </a:prstGeom>
            <a:noFill/>
            <a:ln w="9525">
              <a:noFill/>
              <a:miter lim="800000"/>
              <a:headEnd/>
              <a:tailEnd/>
            </a:ln>
          </p:spPr>
          <p:txBody>
            <a:bodyPr wrap="none">
              <a:prstTxWarp prst="textNoShape">
                <a:avLst/>
              </a:prstTxWarp>
              <a:spAutoFit/>
            </a:bodyPr>
            <a:lstStyle/>
            <a:p>
              <a:pPr algn="ctr"/>
              <a:r>
                <a:rPr lang="en-US" sz="1200" b="1"/>
                <a:t>Tax Due ~172 Egg Cartons</a:t>
              </a:r>
            </a:p>
          </p:txBody>
        </p:sp>
      </p:grpSp>
      <p:grpSp>
        <p:nvGrpSpPr>
          <p:cNvPr id="3" name="Group 96"/>
          <p:cNvGrpSpPr>
            <a:grpSpLocks/>
          </p:cNvGrpSpPr>
          <p:nvPr/>
        </p:nvGrpSpPr>
        <p:grpSpPr bwMode="auto">
          <a:xfrm>
            <a:off x="5030787" y="4449763"/>
            <a:ext cx="1979613" cy="703262"/>
            <a:chOff x="3102" y="2803"/>
            <a:chExt cx="1247" cy="443"/>
          </a:xfrm>
        </p:grpSpPr>
        <p:sp>
          <p:nvSpPr>
            <p:cNvPr id="62516" name="Text Box 43"/>
            <p:cNvSpPr txBox="1">
              <a:spLocks noChangeArrowheads="1"/>
            </p:cNvSpPr>
            <p:nvPr/>
          </p:nvSpPr>
          <p:spPr bwMode="auto">
            <a:xfrm>
              <a:off x="3102" y="2803"/>
              <a:ext cx="1247" cy="174"/>
            </a:xfrm>
            <a:prstGeom prst="rect">
              <a:avLst/>
            </a:prstGeom>
            <a:noFill/>
            <a:ln w="9525">
              <a:noFill/>
              <a:miter lim="800000"/>
              <a:headEnd/>
              <a:tailEnd/>
            </a:ln>
          </p:spPr>
          <p:txBody>
            <a:bodyPr wrap="none">
              <a:prstTxWarp prst="textNoShape">
                <a:avLst/>
              </a:prstTxWarp>
              <a:spAutoFit/>
            </a:bodyPr>
            <a:lstStyle/>
            <a:p>
              <a:r>
                <a:rPr lang="en-US" sz="1200" b="1">
                  <a:solidFill>
                    <a:srgbClr val="0000FF"/>
                  </a:solidFill>
                </a:rPr>
                <a:t>17% Lawful Money Gain</a:t>
              </a:r>
            </a:p>
          </p:txBody>
        </p:sp>
        <p:sp>
          <p:nvSpPr>
            <p:cNvPr id="62517" name="Text Box 47"/>
            <p:cNvSpPr txBox="1">
              <a:spLocks noChangeArrowheads="1"/>
            </p:cNvSpPr>
            <p:nvPr/>
          </p:nvSpPr>
          <p:spPr bwMode="auto">
            <a:xfrm>
              <a:off x="3267" y="3072"/>
              <a:ext cx="818" cy="174"/>
            </a:xfrm>
            <a:prstGeom prst="rect">
              <a:avLst/>
            </a:prstGeom>
            <a:noFill/>
            <a:ln w="9525">
              <a:noFill/>
              <a:miter lim="800000"/>
              <a:headEnd/>
              <a:tailEnd/>
            </a:ln>
          </p:spPr>
          <p:txBody>
            <a:bodyPr wrap="none">
              <a:prstTxWarp prst="textNoShape">
                <a:avLst/>
              </a:prstTxWarp>
              <a:spAutoFit/>
            </a:bodyPr>
            <a:lstStyle/>
            <a:p>
              <a:pPr algn="ctr"/>
              <a:r>
                <a:rPr lang="en-US" sz="1200" b="1" dirty="0">
                  <a:solidFill>
                    <a:srgbClr val="0000FF"/>
                  </a:solidFill>
                </a:rPr>
                <a:t>Tax Due </a:t>
              </a:r>
              <a:r>
                <a:rPr lang="en-US" sz="1200" dirty="0">
                  <a:solidFill>
                    <a:srgbClr val="0000FF"/>
                  </a:solidFill>
                  <a:latin typeface="Engravers MT" charset="0"/>
                </a:rPr>
                <a:t>$</a:t>
              </a:r>
              <a:r>
                <a:rPr lang="en-US" sz="1200" dirty="0">
                  <a:solidFill>
                    <a:srgbClr val="0000FF"/>
                  </a:solidFill>
                </a:rPr>
                <a:t>59.48</a:t>
              </a:r>
            </a:p>
          </p:txBody>
        </p:sp>
      </p:grpSp>
      <p:grpSp>
        <p:nvGrpSpPr>
          <p:cNvPr id="4" name="Group 98"/>
          <p:cNvGrpSpPr>
            <a:grpSpLocks/>
          </p:cNvGrpSpPr>
          <p:nvPr/>
        </p:nvGrpSpPr>
        <p:grpSpPr bwMode="auto">
          <a:xfrm>
            <a:off x="7132638" y="4343400"/>
            <a:ext cx="1779587" cy="919163"/>
            <a:chOff x="4493" y="2736"/>
            <a:chExt cx="1121" cy="579"/>
          </a:xfrm>
        </p:grpSpPr>
        <p:sp>
          <p:nvSpPr>
            <p:cNvPr id="62514" name="Text Box 44"/>
            <p:cNvSpPr txBox="1">
              <a:spLocks noChangeArrowheads="1"/>
            </p:cNvSpPr>
            <p:nvPr/>
          </p:nvSpPr>
          <p:spPr bwMode="auto">
            <a:xfrm>
              <a:off x="4493" y="2736"/>
              <a:ext cx="1092" cy="291"/>
            </a:xfrm>
            <a:prstGeom prst="rect">
              <a:avLst/>
            </a:prstGeom>
            <a:noFill/>
            <a:ln w="9525">
              <a:noFill/>
              <a:miter lim="800000"/>
              <a:headEnd/>
              <a:tailEnd/>
            </a:ln>
          </p:spPr>
          <p:txBody>
            <a:bodyPr wrap="none">
              <a:prstTxWarp prst="textNoShape">
                <a:avLst/>
              </a:prstTxWarp>
              <a:spAutoFit/>
            </a:bodyPr>
            <a:lstStyle/>
            <a:p>
              <a:pPr algn="ctr"/>
              <a:r>
                <a:rPr lang="en-US" sz="1200"/>
                <a:t>Federal Reserve Note</a:t>
              </a:r>
            </a:p>
            <a:p>
              <a:pPr algn="ctr"/>
              <a:r>
                <a:rPr lang="en-US" sz="1200">
                  <a:solidFill>
                    <a:srgbClr val="FF3300"/>
                  </a:solidFill>
                </a:rPr>
                <a:t>“94% Gain”</a:t>
              </a:r>
              <a:r>
                <a:rPr lang="en-US" sz="1200"/>
                <a:t> of $28,559</a:t>
              </a:r>
            </a:p>
          </p:txBody>
        </p:sp>
        <p:sp>
          <p:nvSpPr>
            <p:cNvPr id="62515" name="Text Box 48"/>
            <p:cNvSpPr txBox="1">
              <a:spLocks noChangeArrowheads="1"/>
            </p:cNvSpPr>
            <p:nvPr/>
          </p:nvSpPr>
          <p:spPr bwMode="auto">
            <a:xfrm>
              <a:off x="4500" y="3024"/>
              <a:ext cx="1114" cy="291"/>
            </a:xfrm>
            <a:prstGeom prst="rect">
              <a:avLst/>
            </a:prstGeom>
            <a:noFill/>
            <a:ln w="9525">
              <a:noFill/>
              <a:miter lim="800000"/>
              <a:headEnd/>
              <a:tailEnd/>
            </a:ln>
          </p:spPr>
          <p:txBody>
            <a:bodyPr wrap="none">
              <a:prstTxWarp prst="textNoShape">
                <a:avLst/>
              </a:prstTxWarp>
              <a:spAutoFit/>
            </a:bodyPr>
            <a:lstStyle/>
            <a:p>
              <a:pPr algn="ctr"/>
              <a:r>
                <a:rPr lang="en-US" sz="1200">
                  <a:solidFill>
                    <a:srgbClr val="FF3300"/>
                  </a:solidFill>
                </a:rPr>
                <a:t>Alleged Tax Due (15%) </a:t>
              </a:r>
            </a:p>
            <a:p>
              <a:pPr algn="ctr"/>
              <a:r>
                <a:rPr lang="en-US" sz="1200">
                  <a:solidFill>
                    <a:srgbClr val="FF3300"/>
                  </a:solidFill>
                </a:rPr>
                <a:t>~FRN$4283.85</a:t>
              </a:r>
            </a:p>
          </p:txBody>
        </p:sp>
      </p:grpSp>
      <p:sp>
        <p:nvSpPr>
          <p:cNvPr id="62472" name="Line 49"/>
          <p:cNvSpPr>
            <a:spLocks noChangeShapeType="1"/>
          </p:cNvSpPr>
          <p:nvPr/>
        </p:nvSpPr>
        <p:spPr bwMode="auto">
          <a:xfrm>
            <a:off x="2362200" y="5257800"/>
            <a:ext cx="4800600" cy="0"/>
          </a:xfrm>
          <a:prstGeom prst="line">
            <a:avLst/>
          </a:prstGeom>
          <a:noFill/>
          <a:ln w="28575">
            <a:solidFill>
              <a:schemeClr val="tx1"/>
            </a:solidFill>
            <a:round/>
            <a:headEnd/>
            <a:tailEnd/>
          </a:ln>
        </p:spPr>
        <p:txBody>
          <a:bodyPr>
            <a:prstTxWarp prst="textNoShape">
              <a:avLst/>
            </a:prstTxWarp>
          </a:bodyPr>
          <a:lstStyle/>
          <a:p>
            <a:endParaRPr lang="en-US"/>
          </a:p>
        </p:txBody>
      </p:sp>
      <p:grpSp>
        <p:nvGrpSpPr>
          <p:cNvPr id="5" name="Group 99"/>
          <p:cNvGrpSpPr>
            <a:grpSpLocks/>
          </p:cNvGrpSpPr>
          <p:nvPr/>
        </p:nvGrpSpPr>
        <p:grpSpPr bwMode="auto">
          <a:xfrm>
            <a:off x="2417763" y="5257800"/>
            <a:ext cx="5964237" cy="768350"/>
            <a:chOff x="1523" y="3312"/>
            <a:chExt cx="3757" cy="484"/>
          </a:xfrm>
        </p:grpSpPr>
        <p:sp>
          <p:nvSpPr>
            <p:cNvPr id="62511" name="Text Box 52"/>
            <p:cNvSpPr txBox="1">
              <a:spLocks noChangeArrowheads="1"/>
            </p:cNvSpPr>
            <p:nvPr/>
          </p:nvSpPr>
          <p:spPr bwMode="auto">
            <a:xfrm>
              <a:off x="3077" y="3389"/>
              <a:ext cx="1483" cy="407"/>
            </a:xfrm>
            <a:prstGeom prst="rect">
              <a:avLst/>
            </a:prstGeom>
            <a:noFill/>
            <a:ln w="9525">
              <a:noFill/>
              <a:miter lim="800000"/>
              <a:headEnd/>
              <a:tailEnd/>
            </a:ln>
          </p:spPr>
          <p:txBody>
            <a:bodyPr wrap="none">
              <a:prstTxWarp prst="textNoShape">
                <a:avLst/>
              </a:prstTxWarp>
              <a:spAutoFit/>
            </a:bodyPr>
            <a:lstStyle/>
            <a:p>
              <a:pPr algn="ctr"/>
              <a:r>
                <a:rPr lang="en-US" sz="1200" b="1" dirty="0">
                  <a:solidFill>
                    <a:srgbClr val="FF3300"/>
                  </a:solidFill>
                </a:rPr>
                <a:t>FRN Inflation results in a</a:t>
              </a:r>
            </a:p>
            <a:p>
              <a:pPr algn="ctr"/>
              <a:r>
                <a:rPr lang="en-US" sz="1200" b="1" dirty="0">
                  <a:solidFill>
                    <a:srgbClr val="FF3300"/>
                  </a:solidFill>
                </a:rPr>
                <a:t>83% tax rate or </a:t>
              </a:r>
              <a:r>
                <a:rPr lang="en-US" sz="1200" dirty="0">
                  <a:solidFill>
                    <a:srgbClr val="FF0000"/>
                  </a:solidFill>
                  <a:latin typeface="Engravers MT" charset="0"/>
                </a:rPr>
                <a:t>$</a:t>
              </a:r>
              <a:r>
                <a:rPr lang="en-US" sz="1200" b="1" dirty="0">
                  <a:solidFill>
                    <a:srgbClr val="FF3300"/>
                  </a:solidFill>
                </a:rPr>
                <a:t>328.45 of the </a:t>
              </a:r>
            </a:p>
            <a:p>
              <a:pPr algn="ctr"/>
              <a:r>
                <a:rPr lang="en-US" sz="1200" dirty="0">
                  <a:solidFill>
                    <a:srgbClr val="FF0000"/>
                  </a:solidFill>
                  <a:latin typeface="Engravers MT" charset="0"/>
                </a:rPr>
                <a:t>$</a:t>
              </a:r>
              <a:r>
                <a:rPr lang="en-US" sz="1200" b="1" dirty="0">
                  <a:solidFill>
                    <a:srgbClr val="FF3300"/>
                  </a:solidFill>
                </a:rPr>
                <a:t>396.56 of the purported gain</a:t>
              </a:r>
            </a:p>
          </p:txBody>
        </p:sp>
        <p:sp>
          <p:nvSpPr>
            <p:cNvPr id="62512" name="Text Box 53"/>
            <p:cNvSpPr txBox="1">
              <a:spLocks noChangeArrowheads="1"/>
            </p:cNvSpPr>
            <p:nvPr/>
          </p:nvSpPr>
          <p:spPr bwMode="auto">
            <a:xfrm>
              <a:off x="1523" y="3389"/>
              <a:ext cx="1433" cy="407"/>
            </a:xfrm>
            <a:prstGeom prst="rect">
              <a:avLst/>
            </a:prstGeom>
            <a:noFill/>
            <a:ln w="9525">
              <a:noFill/>
              <a:miter lim="800000"/>
              <a:headEnd/>
              <a:tailEnd/>
            </a:ln>
          </p:spPr>
          <p:txBody>
            <a:bodyPr wrap="none">
              <a:prstTxWarp prst="textNoShape">
                <a:avLst/>
              </a:prstTxWarp>
              <a:spAutoFit/>
            </a:bodyPr>
            <a:lstStyle/>
            <a:p>
              <a:pPr algn="ctr"/>
              <a:r>
                <a:rPr lang="en-US" sz="1200" b="1" dirty="0">
                  <a:solidFill>
                    <a:srgbClr val="FF3300"/>
                  </a:solidFill>
                </a:rPr>
                <a:t>After FRN Tax results in a</a:t>
              </a:r>
            </a:p>
            <a:p>
              <a:pPr algn="ctr"/>
              <a:r>
                <a:rPr lang="en-US" sz="1200" b="1" dirty="0">
                  <a:solidFill>
                    <a:srgbClr val="FF3300"/>
                  </a:solidFill>
                </a:rPr>
                <a:t>Physical Egg Carton Loss of</a:t>
              </a:r>
            </a:p>
            <a:p>
              <a:pPr algn="ctr"/>
              <a:r>
                <a:rPr lang="en-US" sz="1200" b="1" dirty="0">
                  <a:solidFill>
                    <a:srgbClr val="FF3300"/>
                  </a:solidFill>
                </a:rPr>
                <a:t>923 Cartons of Eggs</a:t>
              </a:r>
            </a:p>
          </p:txBody>
        </p:sp>
        <p:sp>
          <p:nvSpPr>
            <p:cNvPr id="62513" name="AutoShape 56"/>
            <p:cNvSpPr>
              <a:spLocks noChangeArrowheads="1"/>
            </p:cNvSpPr>
            <p:nvPr/>
          </p:nvSpPr>
          <p:spPr bwMode="auto">
            <a:xfrm rot="5400000" flipV="1">
              <a:off x="4680" y="3144"/>
              <a:ext cx="432" cy="76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14400 h 21600"/>
                <a:gd name="T20" fmla="*/ 185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3300"/>
            </a:solidFill>
            <a:ln w="9525">
              <a:solidFill>
                <a:schemeClr val="tx1"/>
              </a:solidFill>
              <a:miter lim="800000"/>
              <a:headEnd/>
              <a:tailEnd/>
            </a:ln>
          </p:spPr>
          <p:txBody>
            <a:bodyPr wrap="none" anchor="ctr">
              <a:prstTxWarp prst="textNoShape">
                <a:avLst/>
              </a:prstTxWarp>
            </a:bodyPr>
            <a:lstStyle/>
            <a:p>
              <a:endParaRPr lang="en-US"/>
            </a:p>
          </p:txBody>
        </p:sp>
      </p:grpSp>
      <p:sp>
        <p:nvSpPr>
          <p:cNvPr id="62474" name="Text Box 57"/>
          <p:cNvSpPr txBox="1">
            <a:spLocks noChangeArrowheads="1"/>
          </p:cNvSpPr>
          <p:nvPr/>
        </p:nvSpPr>
        <p:spPr bwMode="auto">
          <a:xfrm>
            <a:off x="1828800" y="715963"/>
            <a:ext cx="762000" cy="369887"/>
          </a:xfrm>
          <a:prstGeom prst="rect">
            <a:avLst/>
          </a:prstGeom>
          <a:noFill/>
          <a:ln w="9525">
            <a:noFill/>
            <a:miter lim="800000"/>
            <a:headEnd/>
            <a:tailEnd/>
          </a:ln>
        </p:spPr>
        <p:txBody>
          <a:bodyPr wrap="none">
            <a:prstTxWarp prst="textNoShape">
              <a:avLst/>
            </a:prstTxWarp>
            <a:spAutoFit/>
          </a:bodyPr>
          <a:lstStyle/>
          <a:p>
            <a:r>
              <a:rPr lang="en-US"/>
              <a:t>Stock</a:t>
            </a:r>
          </a:p>
        </p:txBody>
      </p:sp>
      <p:grpSp>
        <p:nvGrpSpPr>
          <p:cNvPr id="6" name="Group 95"/>
          <p:cNvGrpSpPr>
            <a:grpSpLocks/>
          </p:cNvGrpSpPr>
          <p:nvPr/>
        </p:nvGrpSpPr>
        <p:grpSpPr bwMode="auto">
          <a:xfrm>
            <a:off x="4787900" y="715963"/>
            <a:ext cx="2292350" cy="3629025"/>
            <a:chOff x="3016" y="451"/>
            <a:chExt cx="1444" cy="2286"/>
          </a:xfrm>
        </p:grpSpPr>
        <p:pic>
          <p:nvPicPr>
            <p:cNvPr id="62503" name="Picture 7" descr="The Morgan silver dollar">
              <a:hlinkClick r:id="rId3" tooltip="The Morgan silver dollar"/>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454" y="776"/>
              <a:ext cx="672" cy="645"/>
            </a:xfrm>
            <a:prstGeom prst="rect">
              <a:avLst/>
            </a:prstGeom>
            <a:noFill/>
            <a:ln w="9525">
              <a:noFill/>
              <a:miter lim="800000"/>
              <a:headEnd/>
              <a:tailEnd/>
            </a:ln>
          </p:spPr>
        </p:pic>
        <p:pic>
          <p:nvPicPr>
            <p:cNvPr id="62504" name="Picture 18" descr="American Eagle Silver Uncirculated Coin">
              <a:hlinkClick r:id="rId5"/>
            </p:cNvPr>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382" y="1775"/>
              <a:ext cx="816" cy="761"/>
            </a:xfrm>
            <a:prstGeom prst="rect">
              <a:avLst/>
            </a:prstGeom>
            <a:noFill/>
            <a:ln w="9525">
              <a:noFill/>
              <a:miter lim="800000"/>
              <a:headEnd/>
              <a:tailEnd/>
            </a:ln>
          </p:spPr>
        </p:pic>
        <p:sp>
          <p:nvSpPr>
            <p:cNvPr id="62505" name="Text Box 20"/>
            <p:cNvSpPr txBox="1">
              <a:spLocks noChangeArrowheads="1"/>
            </p:cNvSpPr>
            <p:nvPr/>
          </p:nvSpPr>
          <p:spPr bwMode="auto">
            <a:xfrm>
              <a:off x="3486" y="1507"/>
              <a:ext cx="596" cy="174"/>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latin typeface="Engravers MT" charset="0"/>
                </a:rPr>
                <a:t>$</a:t>
              </a:r>
              <a:r>
                <a:rPr lang="en-US" sz="1200">
                  <a:solidFill>
                    <a:srgbClr val="0000FF"/>
                  </a:solidFill>
                </a:rPr>
                <a:t>1,942.00</a:t>
              </a:r>
            </a:p>
          </p:txBody>
        </p:sp>
        <p:sp>
          <p:nvSpPr>
            <p:cNvPr id="62506" name="Text Box 23"/>
            <p:cNvSpPr txBox="1">
              <a:spLocks noChangeArrowheads="1"/>
            </p:cNvSpPr>
            <p:nvPr/>
          </p:nvSpPr>
          <p:spPr bwMode="auto">
            <a:xfrm>
              <a:off x="3016" y="983"/>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2507" name="Text Box 27"/>
            <p:cNvSpPr txBox="1">
              <a:spLocks noChangeArrowheads="1"/>
            </p:cNvSpPr>
            <p:nvPr/>
          </p:nvSpPr>
          <p:spPr bwMode="auto">
            <a:xfrm>
              <a:off x="3016" y="2040"/>
              <a:ext cx="200" cy="231"/>
            </a:xfrm>
            <a:prstGeom prst="rect">
              <a:avLst/>
            </a:prstGeom>
            <a:noFill/>
            <a:ln w="9525">
              <a:noFill/>
              <a:miter lim="800000"/>
              <a:headEnd/>
              <a:tailEnd/>
            </a:ln>
          </p:spPr>
          <p:txBody>
            <a:bodyPr>
              <a:prstTxWarp prst="textNoShape">
                <a:avLst/>
              </a:prstTxWarp>
              <a:spAutoFit/>
            </a:bodyPr>
            <a:lstStyle/>
            <a:p>
              <a:r>
                <a:rPr lang="en-US"/>
                <a:t>=</a:t>
              </a:r>
            </a:p>
          </p:txBody>
        </p:sp>
        <p:sp>
          <p:nvSpPr>
            <p:cNvPr id="62508" name="Text Box 38"/>
            <p:cNvSpPr txBox="1">
              <a:spLocks noChangeArrowheads="1"/>
            </p:cNvSpPr>
            <p:nvPr/>
          </p:nvSpPr>
          <p:spPr bwMode="auto">
            <a:xfrm>
              <a:off x="3486" y="2563"/>
              <a:ext cx="596" cy="174"/>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latin typeface="Engravers MT" charset="0"/>
                </a:rPr>
                <a:t>$</a:t>
              </a:r>
              <a:r>
                <a:rPr lang="en-US" sz="1200">
                  <a:solidFill>
                    <a:srgbClr val="0000FF"/>
                  </a:solidFill>
                </a:rPr>
                <a:t>2,338.56</a:t>
              </a:r>
            </a:p>
          </p:txBody>
        </p:sp>
        <p:sp>
          <p:nvSpPr>
            <p:cNvPr id="62509" name="Text Box 59"/>
            <p:cNvSpPr txBox="1">
              <a:spLocks noChangeArrowheads="1"/>
            </p:cNvSpPr>
            <p:nvPr/>
          </p:nvSpPr>
          <p:spPr bwMode="auto">
            <a:xfrm>
              <a:off x="3016" y="451"/>
              <a:ext cx="200" cy="231"/>
            </a:xfrm>
            <a:prstGeom prst="rect">
              <a:avLst/>
            </a:prstGeom>
            <a:noFill/>
            <a:ln w="9525">
              <a:noFill/>
              <a:miter lim="800000"/>
              <a:headEnd/>
              <a:tailEnd/>
            </a:ln>
          </p:spPr>
          <p:txBody>
            <a:bodyPr wrap="none">
              <a:prstTxWarp prst="textNoShape">
                <a:avLst/>
              </a:prstTxWarp>
              <a:spAutoFit/>
            </a:bodyPr>
            <a:lstStyle/>
            <a:p>
              <a:r>
                <a:rPr lang="en-US" dirty="0"/>
                <a:t>=</a:t>
              </a:r>
            </a:p>
          </p:txBody>
        </p:sp>
        <p:sp>
          <p:nvSpPr>
            <p:cNvPr id="62510" name="Text Box 62"/>
            <p:cNvSpPr txBox="1">
              <a:spLocks noChangeArrowheads="1"/>
            </p:cNvSpPr>
            <p:nvPr/>
          </p:nvSpPr>
          <p:spPr bwMode="auto">
            <a:xfrm>
              <a:off x="3120" y="451"/>
              <a:ext cx="1340" cy="231"/>
            </a:xfrm>
            <a:prstGeom prst="rect">
              <a:avLst/>
            </a:prstGeom>
            <a:noFill/>
            <a:ln w="9525">
              <a:noFill/>
              <a:miter lim="800000"/>
              <a:headEnd/>
              <a:tailEnd/>
            </a:ln>
          </p:spPr>
          <p:txBody>
            <a:bodyPr>
              <a:prstTxWarp prst="textNoShape">
                <a:avLst/>
              </a:prstTxWarp>
              <a:spAutoFit/>
            </a:bodyPr>
            <a:lstStyle/>
            <a:p>
              <a:pPr algn="ctr"/>
              <a:r>
                <a:rPr lang="en-US">
                  <a:solidFill>
                    <a:srgbClr val="0000FF"/>
                  </a:solidFill>
                </a:rPr>
                <a:t># Lawful Money </a:t>
              </a:r>
              <a:r>
                <a:rPr lang="en-US">
                  <a:solidFill>
                    <a:srgbClr val="0000FF"/>
                  </a:solidFill>
                  <a:latin typeface="Engravers MT" charset="0"/>
                </a:rPr>
                <a:t>$</a:t>
              </a:r>
              <a:endParaRPr lang="en-US">
                <a:solidFill>
                  <a:srgbClr val="0000FF"/>
                </a:solidFill>
              </a:endParaRPr>
            </a:p>
          </p:txBody>
        </p:sp>
      </p:grpSp>
      <p:sp>
        <p:nvSpPr>
          <p:cNvPr id="5184" name="Text Box 64"/>
          <p:cNvSpPr txBox="1">
            <a:spLocks noChangeArrowheads="1"/>
          </p:cNvSpPr>
          <p:nvPr/>
        </p:nvSpPr>
        <p:spPr bwMode="auto">
          <a:xfrm>
            <a:off x="533400" y="6096000"/>
            <a:ext cx="8521700" cy="646113"/>
          </a:xfrm>
          <a:prstGeom prst="rect">
            <a:avLst/>
          </a:prstGeom>
          <a:noFill/>
          <a:ln w="9525">
            <a:noFill/>
            <a:miter lim="800000"/>
            <a:headEnd/>
            <a:tailEnd/>
          </a:ln>
        </p:spPr>
        <p:txBody>
          <a:bodyPr wrap="none">
            <a:prstTxWarp prst="textNoShape">
              <a:avLst/>
            </a:prstTxWarp>
            <a:spAutoFit/>
          </a:bodyPr>
          <a:lstStyle/>
          <a:p>
            <a:pPr algn="ctr"/>
            <a:r>
              <a:rPr lang="en-US" b="1" dirty="0"/>
              <a:t>The purported Federal Reserve Note “Gain” is actually a “quiet theft” in that</a:t>
            </a:r>
          </a:p>
          <a:p>
            <a:pPr algn="ctr"/>
            <a:r>
              <a:rPr lang="en-US" b="1" dirty="0"/>
              <a:t>it results in an 83% tax rate with the perception of 15% tax rate. </a:t>
            </a:r>
          </a:p>
        </p:txBody>
      </p:sp>
      <p:grpSp>
        <p:nvGrpSpPr>
          <p:cNvPr id="7" name="Group 93"/>
          <p:cNvGrpSpPr>
            <a:grpSpLocks/>
          </p:cNvGrpSpPr>
          <p:nvPr/>
        </p:nvGrpSpPr>
        <p:grpSpPr bwMode="auto">
          <a:xfrm>
            <a:off x="2806700" y="715963"/>
            <a:ext cx="1890713" cy="3627437"/>
            <a:chOff x="1567" y="451"/>
            <a:chExt cx="1191" cy="2285"/>
          </a:xfrm>
        </p:grpSpPr>
        <p:sp>
          <p:nvSpPr>
            <p:cNvPr id="62495" name="Text Box 6"/>
            <p:cNvSpPr txBox="1">
              <a:spLocks noChangeArrowheads="1"/>
            </p:cNvSpPr>
            <p:nvPr/>
          </p:nvSpPr>
          <p:spPr bwMode="auto">
            <a:xfrm>
              <a:off x="1567" y="984"/>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2496" name="Text Box 25"/>
            <p:cNvSpPr txBox="1">
              <a:spLocks noChangeArrowheads="1"/>
            </p:cNvSpPr>
            <p:nvPr/>
          </p:nvSpPr>
          <p:spPr bwMode="auto">
            <a:xfrm>
              <a:off x="1567" y="2040"/>
              <a:ext cx="200" cy="231"/>
            </a:xfrm>
            <a:prstGeom prst="rect">
              <a:avLst/>
            </a:prstGeom>
            <a:noFill/>
            <a:ln w="9525">
              <a:noFill/>
              <a:miter lim="800000"/>
              <a:headEnd/>
              <a:tailEnd/>
            </a:ln>
          </p:spPr>
          <p:txBody>
            <a:bodyPr wrap="none">
              <a:prstTxWarp prst="textNoShape">
                <a:avLst/>
              </a:prstTxWarp>
              <a:spAutoFit/>
            </a:bodyPr>
            <a:lstStyle/>
            <a:p>
              <a:r>
                <a:rPr lang="en-US" dirty="0"/>
                <a:t>=</a:t>
              </a:r>
            </a:p>
          </p:txBody>
        </p:sp>
        <p:sp>
          <p:nvSpPr>
            <p:cNvPr id="62497" name="Text Box 32"/>
            <p:cNvSpPr txBox="1">
              <a:spLocks noChangeArrowheads="1"/>
            </p:cNvSpPr>
            <p:nvPr/>
          </p:nvSpPr>
          <p:spPr bwMode="auto">
            <a:xfrm>
              <a:off x="1984" y="1507"/>
              <a:ext cx="510" cy="173"/>
            </a:xfrm>
            <a:prstGeom prst="rect">
              <a:avLst/>
            </a:prstGeom>
            <a:noFill/>
            <a:ln w="9525">
              <a:noFill/>
              <a:miter lim="800000"/>
              <a:headEnd/>
              <a:tailEnd/>
            </a:ln>
          </p:spPr>
          <p:txBody>
            <a:bodyPr>
              <a:prstTxWarp prst="textNoShape">
                <a:avLst/>
              </a:prstTxWarp>
              <a:spAutoFit/>
            </a:bodyPr>
            <a:lstStyle/>
            <a:p>
              <a:pPr algn="ctr"/>
              <a:r>
                <a:rPr lang="en-US" sz="1200"/>
                <a:t>~5,424</a:t>
              </a:r>
            </a:p>
          </p:txBody>
        </p:sp>
        <p:sp>
          <p:nvSpPr>
            <p:cNvPr id="62498" name="Text Box 33"/>
            <p:cNvSpPr txBox="1">
              <a:spLocks noChangeArrowheads="1"/>
            </p:cNvSpPr>
            <p:nvPr/>
          </p:nvSpPr>
          <p:spPr bwMode="auto">
            <a:xfrm>
              <a:off x="1984" y="2563"/>
              <a:ext cx="510" cy="173"/>
            </a:xfrm>
            <a:prstGeom prst="rect">
              <a:avLst/>
            </a:prstGeom>
            <a:noFill/>
            <a:ln w="9525">
              <a:noFill/>
              <a:miter lim="800000"/>
              <a:headEnd/>
              <a:tailEnd/>
            </a:ln>
          </p:spPr>
          <p:txBody>
            <a:bodyPr>
              <a:prstTxWarp prst="textNoShape">
                <a:avLst/>
              </a:prstTxWarp>
              <a:spAutoFit/>
            </a:bodyPr>
            <a:lstStyle/>
            <a:p>
              <a:pPr algn="ctr"/>
              <a:r>
                <a:rPr lang="en-US" sz="1200"/>
                <a:t>~6,571</a:t>
              </a:r>
            </a:p>
          </p:txBody>
        </p:sp>
        <p:pic>
          <p:nvPicPr>
            <p:cNvPr id="62499" name="Picture 39" descr="208303341_12da2510d9"/>
            <p:cNvPicPr>
              <a:picLocks noChangeAspect="1" noChangeArrowheads="1"/>
            </p:cNvPicPr>
            <p:nvPr/>
          </p:nvPicPr>
          <p:blipFill>
            <a:blip r:embed="rId7"/>
            <a:srcRect/>
            <a:stretch>
              <a:fillRect/>
            </a:stretch>
          </p:blipFill>
          <p:spPr bwMode="auto">
            <a:xfrm>
              <a:off x="1807" y="811"/>
              <a:ext cx="864" cy="648"/>
            </a:xfrm>
            <a:prstGeom prst="rect">
              <a:avLst/>
            </a:prstGeom>
            <a:noFill/>
            <a:ln w="9525">
              <a:noFill/>
              <a:miter lim="800000"/>
              <a:headEnd/>
              <a:tailEnd/>
            </a:ln>
          </p:spPr>
        </p:pic>
        <p:pic>
          <p:nvPicPr>
            <p:cNvPr id="62500" name="Picture 41" descr="208303341_12da2510d9"/>
            <p:cNvPicPr>
              <a:picLocks noChangeAspect="1" noChangeArrowheads="1"/>
            </p:cNvPicPr>
            <p:nvPr/>
          </p:nvPicPr>
          <p:blipFill>
            <a:blip r:embed="rId7"/>
            <a:srcRect/>
            <a:stretch>
              <a:fillRect/>
            </a:stretch>
          </p:blipFill>
          <p:spPr bwMode="auto">
            <a:xfrm>
              <a:off x="1807" y="1831"/>
              <a:ext cx="864" cy="648"/>
            </a:xfrm>
            <a:prstGeom prst="rect">
              <a:avLst/>
            </a:prstGeom>
            <a:noFill/>
            <a:ln w="9525">
              <a:noFill/>
              <a:miter lim="800000"/>
              <a:headEnd/>
              <a:tailEnd/>
            </a:ln>
          </p:spPr>
        </p:pic>
        <p:sp>
          <p:nvSpPr>
            <p:cNvPr id="62501" name="Text Box 58"/>
            <p:cNvSpPr txBox="1">
              <a:spLocks noChangeArrowheads="1"/>
            </p:cNvSpPr>
            <p:nvPr/>
          </p:nvSpPr>
          <p:spPr bwMode="auto">
            <a:xfrm>
              <a:off x="1567" y="451"/>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2502" name="Text Box 70"/>
            <p:cNvSpPr txBox="1">
              <a:spLocks noChangeArrowheads="1"/>
            </p:cNvSpPr>
            <p:nvPr/>
          </p:nvSpPr>
          <p:spPr bwMode="auto">
            <a:xfrm>
              <a:off x="1722" y="451"/>
              <a:ext cx="1036" cy="327"/>
            </a:xfrm>
            <a:prstGeom prst="rect">
              <a:avLst/>
            </a:prstGeom>
            <a:noFill/>
            <a:ln w="9525">
              <a:noFill/>
              <a:miter lim="800000"/>
              <a:headEnd/>
              <a:tailEnd/>
            </a:ln>
          </p:spPr>
          <p:txBody>
            <a:bodyPr wrap="none">
              <a:prstTxWarp prst="textNoShape">
                <a:avLst/>
              </a:prstTxWarp>
              <a:spAutoFit/>
            </a:bodyPr>
            <a:lstStyle/>
            <a:p>
              <a:pPr algn="ctr"/>
              <a:r>
                <a:rPr lang="en-US"/>
                <a:t># Egg Cartons</a:t>
              </a:r>
            </a:p>
            <a:p>
              <a:pPr algn="ctr"/>
              <a:r>
                <a:rPr lang="en-US" sz="1000"/>
                <a:t>(Brown Eggs)</a:t>
              </a:r>
            </a:p>
          </p:txBody>
        </p:sp>
      </p:grpSp>
      <p:sp>
        <p:nvSpPr>
          <p:cNvPr id="62478" name="Text Box 85"/>
          <p:cNvSpPr txBox="1">
            <a:spLocks noChangeArrowheads="1"/>
          </p:cNvSpPr>
          <p:nvPr/>
        </p:nvSpPr>
        <p:spPr bwMode="auto">
          <a:xfrm>
            <a:off x="1371600" y="4068763"/>
            <a:ext cx="1600200" cy="274637"/>
          </a:xfrm>
          <a:prstGeom prst="rect">
            <a:avLst/>
          </a:prstGeom>
          <a:noFill/>
          <a:ln w="9525">
            <a:noFill/>
            <a:miter lim="800000"/>
            <a:headEnd/>
            <a:tailEnd/>
          </a:ln>
        </p:spPr>
        <p:txBody>
          <a:bodyPr>
            <a:prstTxWarp prst="textNoShape">
              <a:avLst/>
            </a:prstTxWarp>
            <a:spAutoFit/>
          </a:bodyPr>
          <a:lstStyle/>
          <a:p>
            <a:pPr algn="ctr"/>
            <a:r>
              <a:rPr lang="en-US" sz="1200"/>
              <a:t>IBM Stock</a:t>
            </a:r>
          </a:p>
        </p:txBody>
      </p:sp>
      <p:grpSp>
        <p:nvGrpSpPr>
          <p:cNvPr id="8" name="Group 97"/>
          <p:cNvGrpSpPr>
            <a:grpSpLocks/>
          </p:cNvGrpSpPr>
          <p:nvPr/>
        </p:nvGrpSpPr>
        <p:grpSpPr bwMode="auto">
          <a:xfrm>
            <a:off x="6769100" y="715963"/>
            <a:ext cx="2222500" cy="3629025"/>
            <a:chOff x="4264" y="451"/>
            <a:chExt cx="1400" cy="2286"/>
          </a:xfrm>
        </p:grpSpPr>
        <p:pic>
          <p:nvPicPr>
            <p:cNvPr id="62483" name="Picture 9" descr="Obverse of the $1 bill">
              <a:hlinkClick r:id="rId8" tooltip="Obverse of the $1 bill"/>
            </p:cNvPr>
            <p:cNvPicPr>
              <a:picLocks noChangeAspect="1" noChangeArrowheads="1"/>
            </p:cNvPicPr>
            <p:nvPr/>
          </p:nvPicPr>
          <p:blipFill>
            <a:blip r:embed="rId9"/>
            <a:srcRect/>
            <a:stretch>
              <a:fillRect/>
            </a:stretch>
          </p:blipFill>
          <p:spPr bwMode="auto">
            <a:xfrm>
              <a:off x="4522" y="1939"/>
              <a:ext cx="1080" cy="450"/>
            </a:xfrm>
            <a:prstGeom prst="rect">
              <a:avLst/>
            </a:prstGeom>
            <a:noFill/>
            <a:ln w="9525">
              <a:noFill/>
              <a:miter lim="800000"/>
              <a:headEnd/>
              <a:tailEnd/>
            </a:ln>
          </p:spPr>
        </p:pic>
        <p:pic>
          <p:nvPicPr>
            <p:cNvPr id="62484" name="Picture 19" descr="1"/>
            <p:cNvPicPr>
              <a:picLocks noChangeAspect="1" noChangeArrowheads="1"/>
            </p:cNvPicPr>
            <p:nvPr/>
          </p:nvPicPr>
          <p:blipFill>
            <a:blip r:embed="rId10"/>
            <a:srcRect/>
            <a:stretch>
              <a:fillRect/>
            </a:stretch>
          </p:blipFill>
          <p:spPr bwMode="auto">
            <a:xfrm>
              <a:off x="4510" y="861"/>
              <a:ext cx="1104" cy="475"/>
            </a:xfrm>
            <a:prstGeom prst="rect">
              <a:avLst/>
            </a:prstGeom>
            <a:noFill/>
            <a:ln w="9525">
              <a:noFill/>
              <a:miter lim="800000"/>
              <a:headEnd/>
              <a:tailEnd/>
            </a:ln>
          </p:spPr>
        </p:pic>
        <p:sp>
          <p:nvSpPr>
            <p:cNvPr id="62485" name="Text Box 21"/>
            <p:cNvSpPr txBox="1">
              <a:spLocks noChangeArrowheads="1"/>
            </p:cNvSpPr>
            <p:nvPr/>
          </p:nvSpPr>
          <p:spPr bwMode="auto">
            <a:xfrm>
              <a:off x="4801" y="1507"/>
              <a:ext cx="575" cy="174"/>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$1,942.00</a:t>
              </a:r>
            </a:p>
          </p:txBody>
        </p:sp>
        <p:sp>
          <p:nvSpPr>
            <p:cNvPr id="62486" name="Text Box 22"/>
            <p:cNvSpPr txBox="1">
              <a:spLocks noChangeArrowheads="1"/>
            </p:cNvSpPr>
            <p:nvPr/>
          </p:nvSpPr>
          <p:spPr bwMode="auto">
            <a:xfrm>
              <a:off x="4752" y="2563"/>
              <a:ext cx="672" cy="174"/>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“$30,501.00”</a:t>
              </a:r>
            </a:p>
          </p:txBody>
        </p:sp>
        <p:sp>
          <p:nvSpPr>
            <p:cNvPr id="62487" name="Text Box 26"/>
            <p:cNvSpPr txBox="1">
              <a:spLocks noChangeArrowheads="1"/>
            </p:cNvSpPr>
            <p:nvPr/>
          </p:nvSpPr>
          <p:spPr bwMode="auto">
            <a:xfrm>
              <a:off x="4264" y="983"/>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2488" name="Text Box 63"/>
            <p:cNvSpPr txBox="1">
              <a:spLocks noChangeArrowheads="1"/>
            </p:cNvSpPr>
            <p:nvPr/>
          </p:nvSpPr>
          <p:spPr bwMode="auto">
            <a:xfrm>
              <a:off x="4460" y="451"/>
              <a:ext cx="1204" cy="231"/>
            </a:xfrm>
            <a:prstGeom prst="rect">
              <a:avLst/>
            </a:prstGeom>
            <a:noFill/>
            <a:ln w="9525">
              <a:noFill/>
              <a:miter lim="800000"/>
              <a:headEnd/>
              <a:tailEnd/>
            </a:ln>
          </p:spPr>
          <p:txBody>
            <a:bodyPr wrap="none">
              <a:prstTxWarp prst="textNoShape">
                <a:avLst/>
              </a:prstTxWarp>
              <a:spAutoFit/>
            </a:bodyPr>
            <a:lstStyle/>
            <a:p>
              <a:r>
                <a:rPr lang="en-US"/>
                <a:t># Legal Tender $</a:t>
              </a:r>
            </a:p>
          </p:txBody>
        </p:sp>
        <p:sp>
          <p:nvSpPr>
            <p:cNvPr id="62489" name="Line 67"/>
            <p:cNvSpPr>
              <a:spLocks noChangeShapeType="1"/>
            </p:cNvSpPr>
            <p:nvPr/>
          </p:nvSpPr>
          <p:spPr bwMode="auto">
            <a:xfrm flipH="1">
              <a:off x="4416" y="451"/>
              <a:ext cx="96" cy="240"/>
            </a:xfrm>
            <a:prstGeom prst="line">
              <a:avLst/>
            </a:prstGeom>
            <a:noFill/>
            <a:ln w="9525">
              <a:solidFill>
                <a:schemeClr val="tx1"/>
              </a:solidFill>
              <a:round/>
              <a:headEnd/>
              <a:tailEnd/>
            </a:ln>
          </p:spPr>
          <p:txBody>
            <a:bodyPr>
              <a:prstTxWarp prst="textNoShape">
                <a:avLst/>
              </a:prstTxWarp>
            </a:bodyPr>
            <a:lstStyle/>
            <a:p>
              <a:endParaRPr lang="en-US"/>
            </a:p>
          </p:txBody>
        </p:sp>
        <p:sp>
          <p:nvSpPr>
            <p:cNvPr id="62490" name="Text Box 68"/>
            <p:cNvSpPr txBox="1">
              <a:spLocks noChangeArrowheads="1"/>
            </p:cNvSpPr>
            <p:nvPr/>
          </p:nvSpPr>
          <p:spPr bwMode="auto">
            <a:xfrm>
              <a:off x="4510" y="1315"/>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U.S. Silver Certificate</a:t>
              </a:r>
            </a:p>
          </p:txBody>
        </p:sp>
        <p:sp>
          <p:nvSpPr>
            <p:cNvPr id="62491" name="Text Box 69"/>
            <p:cNvSpPr txBox="1">
              <a:spLocks noChangeArrowheads="1"/>
            </p:cNvSpPr>
            <p:nvPr/>
          </p:nvSpPr>
          <p:spPr bwMode="auto">
            <a:xfrm>
              <a:off x="4510" y="2371"/>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Fed. Res. Bank  Note</a:t>
              </a:r>
            </a:p>
          </p:txBody>
        </p:sp>
        <p:grpSp>
          <p:nvGrpSpPr>
            <p:cNvPr id="62492" name="Group 90"/>
            <p:cNvGrpSpPr>
              <a:grpSpLocks/>
            </p:cNvGrpSpPr>
            <p:nvPr/>
          </p:nvGrpSpPr>
          <p:grpSpPr bwMode="auto">
            <a:xfrm>
              <a:off x="4264" y="2035"/>
              <a:ext cx="200" cy="231"/>
              <a:chOff x="568" y="3168"/>
              <a:chExt cx="200" cy="231"/>
            </a:xfrm>
          </p:grpSpPr>
          <p:sp>
            <p:nvSpPr>
              <p:cNvPr id="62493" name="Text Box 88"/>
              <p:cNvSpPr txBox="1">
                <a:spLocks noChangeArrowheads="1"/>
              </p:cNvSpPr>
              <p:nvPr/>
            </p:nvSpPr>
            <p:spPr bwMode="auto">
              <a:xfrm>
                <a:off x="568" y="3168"/>
                <a:ext cx="200"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a:t>
                </a:r>
              </a:p>
            </p:txBody>
          </p:sp>
          <p:sp>
            <p:nvSpPr>
              <p:cNvPr id="62494" name="Line 89"/>
              <p:cNvSpPr>
                <a:spLocks noChangeShapeType="1"/>
              </p:cNvSpPr>
              <p:nvPr/>
            </p:nvSpPr>
            <p:spPr bwMode="auto">
              <a:xfrm flipH="1">
                <a:off x="653" y="3245"/>
                <a:ext cx="30" cy="120"/>
              </a:xfrm>
              <a:prstGeom prst="line">
                <a:avLst/>
              </a:prstGeom>
              <a:noFill/>
              <a:ln w="9525">
                <a:solidFill>
                  <a:srgbClr val="FF3300"/>
                </a:solidFill>
                <a:round/>
                <a:headEnd/>
                <a:tailEnd/>
              </a:ln>
            </p:spPr>
            <p:txBody>
              <a:bodyPr>
                <a:prstTxWarp prst="textNoShape">
                  <a:avLst/>
                </a:prstTxWarp>
              </a:bodyPr>
              <a:lstStyle/>
              <a:p>
                <a:endParaRPr lang="en-US"/>
              </a:p>
            </p:txBody>
          </p:sp>
        </p:grpSp>
      </p:grpSp>
      <p:sp>
        <p:nvSpPr>
          <p:cNvPr id="5212" name="Rectangle 92"/>
          <p:cNvSpPr>
            <a:spLocks noGrp="1" noChangeArrowheads="1"/>
          </p:cNvSpPr>
          <p:nvPr>
            <p:ph type="title" idx="4294967295"/>
          </p:nvPr>
        </p:nvSpPr>
        <p:spPr>
          <a:xfrm>
            <a:off x="914400" y="228601"/>
            <a:ext cx="8229600" cy="457200"/>
          </a:xfrm>
        </p:spPr>
        <p:txBody>
          <a:bodyPr>
            <a:noAutofit/>
          </a:bodyPr>
          <a:lstStyle/>
          <a:p>
            <a:pPr algn="ctr"/>
            <a:r>
              <a:rPr lang="en-US" sz="3200" b="1" dirty="0">
                <a:solidFill>
                  <a:srgbClr val="FF3300"/>
                </a:solidFill>
                <a:ea typeface="ＭＳ Ｐゴシック" charset="-128"/>
                <a:cs typeface="ＭＳ Ｐゴシック" charset="-128"/>
              </a:rPr>
              <a:t>A loss of real economic value</a:t>
            </a:r>
          </a:p>
        </p:txBody>
      </p:sp>
      <p:pic>
        <p:nvPicPr>
          <p:cNvPr id="62481" name="Picture 55" descr="ibmstock.jpg"/>
          <p:cNvPicPr>
            <a:picLocks noChangeAspect="1"/>
          </p:cNvPicPr>
          <p:nvPr/>
        </p:nvPicPr>
        <p:blipFill>
          <a:blip r:embed="rId11"/>
          <a:srcRect/>
          <a:stretch>
            <a:fillRect/>
          </a:stretch>
        </p:blipFill>
        <p:spPr bwMode="auto">
          <a:xfrm>
            <a:off x="1600200" y="1371600"/>
            <a:ext cx="1168400" cy="762000"/>
          </a:xfrm>
          <a:prstGeom prst="rect">
            <a:avLst/>
          </a:prstGeom>
          <a:noFill/>
          <a:ln w="9525">
            <a:noFill/>
            <a:miter lim="800000"/>
            <a:headEnd/>
            <a:tailEnd/>
          </a:ln>
        </p:spPr>
      </p:pic>
      <p:pic>
        <p:nvPicPr>
          <p:cNvPr id="62482" name="Picture 56" descr="ibmstock.jpg"/>
          <p:cNvPicPr>
            <a:picLocks noChangeAspect="1"/>
          </p:cNvPicPr>
          <p:nvPr/>
        </p:nvPicPr>
        <p:blipFill>
          <a:blip r:embed="rId11"/>
          <a:srcRect/>
          <a:stretch>
            <a:fillRect/>
          </a:stretch>
        </p:blipFill>
        <p:spPr bwMode="auto">
          <a:xfrm>
            <a:off x="1600200" y="3048000"/>
            <a:ext cx="1168400" cy="762000"/>
          </a:xfrm>
          <a:prstGeom prst="rect">
            <a:avLst/>
          </a:prstGeom>
          <a:noFill/>
          <a:ln w="9525">
            <a:noFill/>
            <a:miter lim="800000"/>
            <a:headEnd/>
            <a:tailEnd/>
          </a:ln>
        </p:spPr>
      </p:pic>
    </p:spTree>
    <p:extLst>
      <p:ext uri="{BB962C8B-B14F-4D97-AF65-F5344CB8AC3E}">
        <p14:creationId xmlns:p14="http://schemas.microsoft.com/office/powerpoint/2010/main" val="1483964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linds(horizont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184"/>
                                        </p:tgtEl>
                                        <p:attrNameLst>
                                          <p:attrName>style.visibility</p:attrName>
                                        </p:attrNameLst>
                                      </p:cBhvr>
                                      <p:to>
                                        <p:strVal val="visible"/>
                                      </p:to>
                                    </p:set>
                                    <p:animEffect transition="in" filter="blinds(horizontal)">
                                      <p:cBhvr>
                                        <p:cTn id="42" dur="500"/>
                                        <p:tgtEl>
                                          <p:spTgt spid="5184"/>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5212"/>
                                        </p:tgtEl>
                                        <p:attrNameLst>
                                          <p:attrName>style.visibility</p:attrName>
                                        </p:attrNameLst>
                                      </p:cBhvr>
                                      <p:to>
                                        <p:strVal val="visible"/>
                                      </p:to>
                                    </p:set>
                                    <p:animEffect transition="in" filter="blinds(horizontal)">
                                      <p:cBhvr>
                                        <p:cTn id="45" dur="500"/>
                                        <p:tgtEl>
                                          <p:spTgt spid="5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4" grpId="0"/>
      <p:bldP spid="52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p:nvPr>
            <p:extLst>
              <p:ext uri="{D42A27DB-BD31-4B8C-83A1-F6EECF244321}">
                <p14:modId xmlns:p14="http://schemas.microsoft.com/office/powerpoint/2010/main" val="3416118317"/>
              </p:ext>
            </p:extLst>
          </p:nvPr>
        </p:nvGraphicFramePr>
        <p:xfrm>
          <a:off x="1143000" y="1749778"/>
          <a:ext cx="66294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latin typeface="Arial" charset="0"/>
              </a:rPr>
              <a:t>The loss </a:t>
            </a:r>
            <a:r>
              <a:rPr lang="en-US" dirty="0">
                <a:latin typeface="Arial" charset="0"/>
              </a:rPr>
              <a:t>of the full economic impact of </a:t>
            </a:r>
            <a:r>
              <a:rPr lang="en-US" dirty="0" smtClean="0">
                <a:latin typeface="Arial" charset="0"/>
              </a:rPr>
              <a:t>automation. </a:t>
            </a:r>
            <a:endParaRPr lang="en-US" dirty="0"/>
          </a:p>
        </p:txBody>
      </p:sp>
      <p:sp>
        <p:nvSpPr>
          <p:cNvPr id="4" name="TextBox 3"/>
          <p:cNvSpPr txBox="1"/>
          <p:nvPr/>
        </p:nvSpPr>
        <p:spPr>
          <a:xfrm>
            <a:off x="6301335" y="1905000"/>
            <a:ext cx="2819400" cy="646331"/>
          </a:xfrm>
          <a:prstGeom prst="rect">
            <a:avLst/>
          </a:prstGeom>
          <a:noFill/>
        </p:spPr>
        <p:txBody>
          <a:bodyPr wrap="square" rtlCol="0">
            <a:spAutoFit/>
          </a:bodyPr>
          <a:lstStyle/>
          <a:p>
            <a:r>
              <a:rPr lang="en-US" dirty="0" smtClean="0"/>
              <a:t>Automation lowers the cost of production. </a:t>
            </a:r>
            <a:endParaRPr lang="en-US" dirty="0"/>
          </a:p>
        </p:txBody>
      </p:sp>
      <p:graphicFrame>
        <p:nvGraphicFramePr>
          <p:cNvPr id="10" name="Chart 9"/>
          <p:cNvGraphicFramePr/>
          <p:nvPr>
            <p:extLst>
              <p:ext uri="{D42A27DB-BD31-4B8C-83A1-F6EECF244321}">
                <p14:modId xmlns:p14="http://schemas.microsoft.com/office/powerpoint/2010/main" val="3150954977"/>
              </p:ext>
            </p:extLst>
          </p:nvPr>
        </p:nvGraphicFramePr>
        <p:xfrm>
          <a:off x="1143000" y="1742617"/>
          <a:ext cx="6629400" cy="5105400"/>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p:cNvSpPr/>
          <p:nvPr/>
        </p:nvSpPr>
        <p:spPr>
          <a:xfrm>
            <a:off x="6301334" y="2438400"/>
            <a:ext cx="2766465" cy="1477328"/>
          </a:xfrm>
          <a:prstGeom prst="rect">
            <a:avLst/>
          </a:prstGeom>
        </p:spPr>
        <p:txBody>
          <a:bodyPr wrap="square">
            <a:spAutoFit/>
          </a:bodyPr>
          <a:lstStyle/>
          <a:p>
            <a:r>
              <a:rPr lang="en-US" dirty="0"/>
              <a:t>I</a:t>
            </a:r>
            <a:r>
              <a:rPr lang="en-US" dirty="0" smtClean="0"/>
              <a:t>nflation however ensures the appearance of increased revenue while providing bankers unearned profits </a:t>
            </a:r>
            <a:r>
              <a:rPr lang="en-US" dirty="0"/>
              <a:t>(red)</a:t>
            </a:r>
          </a:p>
        </p:txBody>
      </p:sp>
      <p:sp>
        <p:nvSpPr>
          <p:cNvPr id="12" name="Rectangle 11"/>
          <p:cNvSpPr/>
          <p:nvPr/>
        </p:nvSpPr>
        <p:spPr>
          <a:xfrm>
            <a:off x="6324600" y="4495800"/>
            <a:ext cx="2766465" cy="2308324"/>
          </a:xfrm>
          <a:prstGeom prst="rect">
            <a:avLst/>
          </a:prstGeom>
        </p:spPr>
        <p:txBody>
          <a:bodyPr wrap="square">
            <a:spAutoFit/>
          </a:bodyPr>
          <a:lstStyle/>
          <a:p>
            <a:r>
              <a:rPr lang="en-US" dirty="0" smtClean="0"/>
              <a:t>However, lower cost of production often results in lower revenue.  Thus, to increase revenue a manufacture either has to increase sales or add more features to maintain revenue.</a:t>
            </a:r>
            <a:endParaRPr lang="en-US" dirty="0"/>
          </a:p>
        </p:txBody>
      </p:sp>
      <p:cxnSp>
        <p:nvCxnSpPr>
          <p:cNvPr id="17" name="Straight Connector 16"/>
          <p:cNvCxnSpPr/>
          <p:nvPr/>
        </p:nvCxnSpPr>
        <p:spPr>
          <a:xfrm>
            <a:off x="1524000" y="1905000"/>
            <a:ext cx="4724400" cy="1524000"/>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400800" y="4035623"/>
            <a:ext cx="1371600" cy="307777"/>
          </a:xfrm>
          <a:prstGeom prst="rect">
            <a:avLst/>
          </a:prstGeom>
          <a:solidFill>
            <a:schemeClr val="bg1"/>
          </a:solidFill>
        </p:spPr>
        <p:txBody>
          <a:bodyPr wrap="square" rtlCol="0">
            <a:spAutoFit/>
          </a:bodyPr>
          <a:lstStyle/>
          <a:p>
            <a:r>
              <a:rPr lang="en-US" sz="1400" dirty="0" smtClean="0">
                <a:solidFill>
                  <a:srgbClr val="008000"/>
                </a:solidFill>
              </a:rPr>
              <a:t>■</a:t>
            </a:r>
            <a:r>
              <a:rPr lang="en-US" sz="1400" dirty="0" smtClean="0"/>
              <a:t> Sale price </a:t>
            </a:r>
            <a:endParaRPr lang="en-US" sz="1400" dirty="0"/>
          </a:p>
        </p:txBody>
      </p:sp>
      <p:sp>
        <p:nvSpPr>
          <p:cNvPr id="33" name="Freeform 32"/>
          <p:cNvSpPr/>
          <p:nvPr/>
        </p:nvSpPr>
        <p:spPr>
          <a:xfrm>
            <a:off x="1481667" y="1735667"/>
            <a:ext cx="2836333" cy="397933"/>
          </a:xfrm>
          <a:custGeom>
            <a:avLst/>
            <a:gdLst>
              <a:gd name="connsiteX0" fmla="*/ 0 w 2836333"/>
              <a:gd name="connsiteY0" fmla="*/ 155222 h 622767"/>
              <a:gd name="connsiteX1" fmla="*/ 564444 w 2836333"/>
              <a:gd name="connsiteY1" fmla="*/ 620889 h 622767"/>
              <a:gd name="connsiteX2" fmla="*/ 2836333 w 2836333"/>
              <a:gd name="connsiteY2" fmla="*/ 0 h 622767"/>
              <a:gd name="connsiteX3" fmla="*/ 2836333 w 2836333"/>
              <a:gd name="connsiteY3" fmla="*/ 0 h 622767"/>
            </a:gdLst>
            <a:ahLst/>
            <a:cxnLst>
              <a:cxn ang="0">
                <a:pos x="connsiteX0" y="connsiteY0"/>
              </a:cxn>
              <a:cxn ang="0">
                <a:pos x="connsiteX1" y="connsiteY1"/>
              </a:cxn>
              <a:cxn ang="0">
                <a:pos x="connsiteX2" y="connsiteY2"/>
              </a:cxn>
              <a:cxn ang="0">
                <a:pos x="connsiteX3" y="connsiteY3"/>
              </a:cxn>
            </a:cxnLst>
            <a:rect l="l" t="t" r="r" b="b"/>
            <a:pathLst>
              <a:path w="2836333" h="622767">
                <a:moveTo>
                  <a:pt x="0" y="155222"/>
                </a:moveTo>
                <a:cubicBezTo>
                  <a:pt x="45861" y="400990"/>
                  <a:pt x="91722" y="646759"/>
                  <a:pt x="564444" y="620889"/>
                </a:cubicBezTo>
                <a:cubicBezTo>
                  <a:pt x="1037166" y="595019"/>
                  <a:pt x="2836333" y="0"/>
                  <a:pt x="2836333" y="0"/>
                </a:cubicBezTo>
                <a:lnTo>
                  <a:pt x="2836333" y="0"/>
                </a:lnTo>
              </a:path>
            </a:pathLst>
          </a:cu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TextBox 33"/>
          <p:cNvSpPr txBox="1"/>
          <p:nvPr/>
        </p:nvSpPr>
        <p:spPr>
          <a:xfrm>
            <a:off x="6400800" y="3807023"/>
            <a:ext cx="1828800" cy="307777"/>
          </a:xfrm>
          <a:prstGeom prst="rect">
            <a:avLst/>
          </a:prstGeom>
          <a:solidFill>
            <a:schemeClr val="bg1"/>
          </a:solidFill>
        </p:spPr>
        <p:txBody>
          <a:bodyPr wrap="square" rtlCol="0">
            <a:spAutoFit/>
          </a:bodyPr>
          <a:lstStyle/>
          <a:p>
            <a:r>
              <a:rPr lang="en-US" sz="1400" dirty="0" smtClean="0">
                <a:solidFill>
                  <a:srgbClr val="0000FF"/>
                </a:solidFill>
              </a:rPr>
              <a:t>■ </a:t>
            </a:r>
            <a:r>
              <a:rPr lang="en-US" sz="1400" dirty="0" smtClean="0"/>
              <a:t>Inflated Sale price </a:t>
            </a:r>
            <a:endParaRPr lang="en-US" sz="1400" dirty="0"/>
          </a:p>
        </p:txBody>
      </p:sp>
    </p:spTree>
    <p:extLst>
      <p:ext uri="{BB962C8B-B14F-4D97-AF65-F5344CB8AC3E}">
        <p14:creationId xmlns:p14="http://schemas.microsoft.com/office/powerpoint/2010/main" val="1006594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12"/>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7"/>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3" grpId="0"/>
      <p:bldP spid="12" grpId="0"/>
      <p:bldP spid="12" grpId="1"/>
      <p:bldP spid="20" grpId="0" animBg="1"/>
      <p:bldP spid="33" grpId="0" animBg="1"/>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normAutofit fontScale="90000"/>
          </a:bodyPr>
          <a:lstStyle/>
          <a:p>
            <a:r>
              <a:rPr lang="en-US" sz="4000" dirty="0" smtClean="0"/>
              <a:t>Example – Ford Mustang</a:t>
            </a:r>
            <a:endParaRPr lang="en-US" sz="4000" dirty="0"/>
          </a:p>
        </p:txBody>
      </p:sp>
      <p:sp>
        <p:nvSpPr>
          <p:cNvPr id="5" name="Text Placeholder 4"/>
          <p:cNvSpPr>
            <a:spLocks noGrp="1"/>
          </p:cNvSpPr>
          <p:nvPr>
            <p:ph type="body" idx="1"/>
          </p:nvPr>
        </p:nvSpPr>
        <p:spPr>
          <a:xfrm>
            <a:off x="1216826" y="1295400"/>
            <a:ext cx="3601388" cy="533400"/>
          </a:xfrm>
        </p:spPr>
        <p:txBody>
          <a:bodyPr/>
          <a:lstStyle/>
          <a:p>
            <a:pPr algn="ctr"/>
            <a:r>
              <a:rPr lang="en-US" dirty="0"/>
              <a:t>1965</a:t>
            </a:r>
          </a:p>
        </p:txBody>
      </p:sp>
      <p:sp>
        <p:nvSpPr>
          <p:cNvPr id="7" name="Text Placeholder 6"/>
          <p:cNvSpPr>
            <a:spLocks noGrp="1"/>
          </p:cNvSpPr>
          <p:nvPr>
            <p:ph type="body" sz="quarter" idx="3"/>
          </p:nvPr>
        </p:nvSpPr>
        <p:spPr>
          <a:xfrm>
            <a:off x="5314012" y="1295400"/>
            <a:ext cx="3601388" cy="533400"/>
          </a:xfrm>
        </p:spPr>
        <p:txBody>
          <a:bodyPr/>
          <a:lstStyle/>
          <a:p>
            <a:r>
              <a:rPr lang="en-US" b="1" dirty="0" smtClean="0">
                <a:solidFill>
                  <a:srgbClr val="FF0000"/>
                </a:solidFill>
              </a:rPr>
              <a:t>Features</a:t>
            </a:r>
            <a:endParaRPr lang="en-US" b="1" dirty="0">
              <a:solidFill>
                <a:srgbClr val="FF0000"/>
              </a:solidFill>
            </a:endParaRPr>
          </a:p>
        </p:txBody>
      </p:sp>
      <p:sp>
        <p:nvSpPr>
          <p:cNvPr id="8" name="Content Placeholder 7"/>
          <p:cNvSpPr>
            <a:spLocks noGrp="1"/>
          </p:cNvSpPr>
          <p:nvPr>
            <p:ph sz="quarter" idx="4"/>
          </p:nvPr>
        </p:nvSpPr>
        <p:spPr>
          <a:xfrm>
            <a:off x="5314012" y="1981201"/>
            <a:ext cx="3601388" cy="4187826"/>
          </a:xfrm>
        </p:spPr>
        <p:txBody>
          <a:bodyPr/>
          <a:lstStyle/>
          <a:p>
            <a:r>
              <a:rPr lang="en-US" dirty="0" smtClean="0"/>
              <a:t>Convertible </a:t>
            </a:r>
          </a:p>
          <a:p>
            <a:r>
              <a:rPr lang="en-US" dirty="0" smtClean="0"/>
              <a:t>170 CID /101 HP </a:t>
            </a:r>
            <a:br>
              <a:rPr lang="en-US" dirty="0" smtClean="0"/>
            </a:br>
            <a:r>
              <a:rPr lang="en-US" dirty="0" smtClean="0"/>
              <a:t>6 </a:t>
            </a:r>
            <a:r>
              <a:rPr lang="en-US" dirty="0"/>
              <a:t>cylinder </a:t>
            </a:r>
            <a:r>
              <a:rPr lang="en-US" dirty="0" smtClean="0"/>
              <a:t>engine</a:t>
            </a:r>
          </a:p>
          <a:p>
            <a:r>
              <a:rPr lang="en-US" dirty="0" smtClean="0"/>
              <a:t>Drum brakes</a:t>
            </a:r>
          </a:p>
          <a:p>
            <a:r>
              <a:rPr lang="en-US" dirty="0" smtClean="0"/>
              <a:t>Bucket Seats with lap belt restraint</a:t>
            </a:r>
          </a:p>
          <a:p>
            <a:r>
              <a:rPr lang="en-US" dirty="0" smtClean="0"/>
              <a:t>No air conditioner</a:t>
            </a:r>
          </a:p>
          <a:p>
            <a:r>
              <a:rPr lang="en-US" dirty="0" smtClean="0"/>
              <a:t>AM Radio</a:t>
            </a:r>
          </a:p>
          <a:p>
            <a:endParaRPr lang="en-US" dirty="0"/>
          </a:p>
        </p:txBody>
      </p:sp>
      <p:pic>
        <p:nvPicPr>
          <p:cNvPr id="90115" name="Picture 3" descr="stangb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81200"/>
            <a:ext cx="4206240" cy="25908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399903" y="4876800"/>
            <a:ext cx="1235234" cy="523220"/>
          </a:xfrm>
          <a:prstGeom prst="rect">
            <a:avLst/>
          </a:prstGeom>
          <a:noFill/>
        </p:spPr>
        <p:txBody>
          <a:bodyPr wrap="none" rtlCol="0">
            <a:spAutoFit/>
          </a:bodyPr>
          <a:lstStyle/>
          <a:p>
            <a:r>
              <a:rPr lang="en-US" sz="2800" dirty="0" smtClean="0"/>
              <a:t>$2,557</a:t>
            </a:r>
            <a:endParaRPr lang="en-US" sz="2800" dirty="0"/>
          </a:p>
        </p:txBody>
      </p:sp>
    </p:spTree>
    <p:extLst>
      <p:ext uri="{BB962C8B-B14F-4D97-AF65-F5344CB8AC3E}">
        <p14:creationId xmlns:p14="http://schemas.microsoft.com/office/powerpoint/2010/main" val="670291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anim calcmode="lin" valueType="num">
                                      <p:cBhvr>
                                        <p:cTn id="8" dur="2000" fill="hold"/>
                                        <p:tgtEl>
                                          <p:spTgt spid="9">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9">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normAutofit fontScale="90000"/>
          </a:bodyPr>
          <a:lstStyle/>
          <a:p>
            <a:r>
              <a:rPr lang="en-US" sz="4000" dirty="0" smtClean="0"/>
              <a:t>Example – Ford Mustang</a:t>
            </a:r>
            <a:endParaRPr lang="en-US" sz="4000" dirty="0"/>
          </a:p>
        </p:txBody>
      </p:sp>
      <p:sp>
        <p:nvSpPr>
          <p:cNvPr id="5" name="Text Placeholder 4"/>
          <p:cNvSpPr>
            <a:spLocks noGrp="1"/>
          </p:cNvSpPr>
          <p:nvPr>
            <p:ph type="body" idx="1"/>
          </p:nvPr>
        </p:nvSpPr>
        <p:spPr>
          <a:xfrm>
            <a:off x="1188039" y="1295400"/>
            <a:ext cx="3601388" cy="533400"/>
          </a:xfrm>
        </p:spPr>
        <p:txBody>
          <a:bodyPr/>
          <a:lstStyle/>
          <a:p>
            <a:pPr algn="ctr"/>
            <a:r>
              <a:rPr lang="en-US" dirty="0" smtClean="0"/>
              <a:t>2007</a:t>
            </a:r>
            <a:endParaRPr lang="en-US" dirty="0"/>
          </a:p>
        </p:txBody>
      </p:sp>
      <p:sp>
        <p:nvSpPr>
          <p:cNvPr id="7" name="Text Placeholder 6"/>
          <p:cNvSpPr>
            <a:spLocks noGrp="1"/>
          </p:cNvSpPr>
          <p:nvPr>
            <p:ph type="body" sz="quarter" idx="3"/>
          </p:nvPr>
        </p:nvSpPr>
        <p:spPr>
          <a:xfrm>
            <a:off x="5314012" y="1295400"/>
            <a:ext cx="3601388" cy="533400"/>
          </a:xfrm>
        </p:spPr>
        <p:txBody>
          <a:bodyPr/>
          <a:lstStyle/>
          <a:p>
            <a:r>
              <a:rPr lang="en-US" b="1" dirty="0" smtClean="0">
                <a:solidFill>
                  <a:srgbClr val="FF0000"/>
                </a:solidFill>
              </a:rPr>
              <a:t>Features</a:t>
            </a:r>
            <a:endParaRPr lang="en-US" b="1" dirty="0">
              <a:solidFill>
                <a:srgbClr val="FF0000"/>
              </a:solidFill>
            </a:endParaRPr>
          </a:p>
        </p:txBody>
      </p:sp>
      <p:sp>
        <p:nvSpPr>
          <p:cNvPr id="8" name="Content Placeholder 7"/>
          <p:cNvSpPr>
            <a:spLocks noGrp="1"/>
          </p:cNvSpPr>
          <p:nvPr>
            <p:ph sz="quarter" idx="4"/>
          </p:nvPr>
        </p:nvSpPr>
        <p:spPr>
          <a:xfrm>
            <a:off x="5314012" y="1981201"/>
            <a:ext cx="3601388" cy="4187826"/>
          </a:xfrm>
        </p:spPr>
        <p:txBody>
          <a:bodyPr>
            <a:normAutofit lnSpcReduction="10000"/>
          </a:bodyPr>
          <a:lstStyle/>
          <a:p>
            <a:r>
              <a:rPr lang="en-US" dirty="0" smtClean="0"/>
              <a:t>Convertible </a:t>
            </a:r>
          </a:p>
          <a:p>
            <a:r>
              <a:rPr lang="en-US" dirty="0" smtClean="0"/>
              <a:t>4.0 L /210 HP </a:t>
            </a:r>
            <a:br>
              <a:rPr lang="en-US" dirty="0" smtClean="0"/>
            </a:br>
            <a:r>
              <a:rPr lang="en-US" dirty="0" smtClean="0"/>
              <a:t>6 </a:t>
            </a:r>
            <a:r>
              <a:rPr lang="en-US" dirty="0"/>
              <a:t>cylinder </a:t>
            </a:r>
            <a:r>
              <a:rPr lang="en-US" dirty="0" smtClean="0"/>
              <a:t>engine SOHC </a:t>
            </a:r>
          </a:p>
          <a:p>
            <a:r>
              <a:rPr lang="en-US" dirty="0" smtClean="0"/>
              <a:t>Ventilated </a:t>
            </a:r>
            <a:r>
              <a:rPr lang="en-US" dirty="0"/>
              <a:t>disc </a:t>
            </a:r>
            <a:r>
              <a:rPr lang="en-US" dirty="0" smtClean="0"/>
              <a:t>brakes</a:t>
            </a:r>
          </a:p>
          <a:p>
            <a:r>
              <a:rPr lang="en-US" dirty="0" smtClean="0"/>
              <a:t>Bucket Seats with Air Bags</a:t>
            </a:r>
          </a:p>
          <a:p>
            <a:r>
              <a:rPr lang="en-US" dirty="0" smtClean="0"/>
              <a:t>Air conditioner</a:t>
            </a:r>
          </a:p>
          <a:p>
            <a:r>
              <a:rPr lang="en-US" dirty="0" smtClean="0"/>
              <a:t>120W Stereo / iPod input</a:t>
            </a:r>
          </a:p>
          <a:p>
            <a:endParaRPr lang="en-US" dirty="0"/>
          </a:p>
        </p:txBody>
      </p:sp>
      <p:sp>
        <p:nvSpPr>
          <p:cNvPr id="9" name="TextBox 8"/>
          <p:cNvSpPr txBox="1"/>
          <p:nvPr/>
        </p:nvSpPr>
        <p:spPr>
          <a:xfrm>
            <a:off x="2271705" y="4876800"/>
            <a:ext cx="1434056" cy="523220"/>
          </a:xfrm>
          <a:prstGeom prst="rect">
            <a:avLst/>
          </a:prstGeom>
          <a:noFill/>
        </p:spPr>
        <p:txBody>
          <a:bodyPr wrap="none" rtlCol="0">
            <a:spAutoFit/>
          </a:bodyPr>
          <a:lstStyle/>
          <a:p>
            <a:r>
              <a:rPr lang="en-US" sz="2800" dirty="0" smtClean="0"/>
              <a:t>$31,700</a:t>
            </a:r>
            <a:endParaRPr lang="en-US" sz="2800" dirty="0"/>
          </a:p>
        </p:txBody>
      </p:sp>
      <p:pic>
        <p:nvPicPr>
          <p:cNvPr id="2" name="Picture 1"/>
          <p:cNvPicPr>
            <a:picLocks noChangeAspect="1"/>
          </p:cNvPicPr>
          <p:nvPr/>
        </p:nvPicPr>
        <p:blipFill>
          <a:blip r:embed="rId3"/>
          <a:stretch>
            <a:fillRect/>
          </a:stretch>
        </p:blipFill>
        <p:spPr>
          <a:xfrm>
            <a:off x="872067" y="1981200"/>
            <a:ext cx="4233333" cy="2667000"/>
          </a:xfrm>
          <a:prstGeom prst="rect">
            <a:avLst/>
          </a:prstGeom>
        </p:spPr>
      </p:pic>
    </p:spTree>
    <p:extLst>
      <p:ext uri="{BB962C8B-B14F-4D97-AF65-F5344CB8AC3E}">
        <p14:creationId xmlns:p14="http://schemas.microsoft.com/office/powerpoint/2010/main" val="1324514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TIMING" val="|0|0|0.1|1|0.4|0.5"/>
</p:tagLst>
</file>

<file path=ppt/theme/theme1.xml><?xml version="1.0" encoding="utf-8"?>
<a:theme xmlns:a="http://schemas.openxmlformats.org/drawingml/2006/main" name="Currency">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Currency">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9CF527E-FFB0-4DB9-A7A4-39065878ED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Currency.potx</Template>
  <TotalTime>0</TotalTime>
  <Words>2080</Words>
  <Application>Microsoft Macintosh PowerPoint</Application>
  <PresentationFormat>On-screen Show (4:3)</PresentationFormat>
  <Paragraphs>270</Paragraphs>
  <Slides>12</Slides>
  <Notes>10</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Currency</vt:lpstr>
      <vt:lpstr>1_Currency</vt:lpstr>
      <vt:lpstr>PowerPoint Presentation</vt:lpstr>
      <vt:lpstr>The Dollar is but one of several Constitutional Units of Measure:</vt:lpstr>
      <vt:lpstr> What is One Dollar?</vt:lpstr>
      <vt:lpstr>What happens when Constitutional monetary standards are forsaken?</vt:lpstr>
      <vt:lpstr>Unrealized losses of capital and property</vt:lpstr>
      <vt:lpstr>A loss of real economic value</vt:lpstr>
      <vt:lpstr>The loss of the full economic impact of automation. </vt:lpstr>
      <vt:lpstr>Example – Ford Mustang</vt:lpstr>
      <vt:lpstr>Example – Ford Mustang</vt:lpstr>
      <vt:lpstr>The Lawful Money Cost of a Ford Mustang has Remained Constant</vt:lpstr>
      <vt:lpstr>What happens when Constitutional monetary standards are forsaken?</vt:lpstr>
      <vt:lpstr>What should we do?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modified xsi:type="dcterms:W3CDTF">2014-05-22T22:55:43Z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TC028952629991</vt:lpwstr>
  </property>
</Properties>
</file>