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tags/tag1.xml" ContentType="application/vnd.openxmlformats-officedocument.presentationml.tags+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32"/>
  </p:notesMasterIdLst>
  <p:handoutMasterIdLst>
    <p:handoutMasterId r:id="rId33"/>
  </p:handoutMasterIdLst>
  <p:sldIdLst>
    <p:sldId id="256" r:id="rId2"/>
    <p:sldId id="257" r:id="rId3"/>
    <p:sldId id="267" r:id="rId4"/>
    <p:sldId id="293" r:id="rId5"/>
    <p:sldId id="295" r:id="rId6"/>
    <p:sldId id="268" r:id="rId7"/>
    <p:sldId id="269" r:id="rId8"/>
    <p:sldId id="270" r:id="rId9"/>
    <p:sldId id="291" r:id="rId10"/>
    <p:sldId id="271" r:id="rId11"/>
    <p:sldId id="272" r:id="rId12"/>
    <p:sldId id="273" r:id="rId13"/>
    <p:sldId id="274" r:id="rId14"/>
    <p:sldId id="292" r:id="rId15"/>
    <p:sldId id="284" r:id="rId16"/>
    <p:sldId id="282" r:id="rId17"/>
    <p:sldId id="286" r:id="rId18"/>
    <p:sldId id="258" r:id="rId19"/>
    <p:sldId id="289" r:id="rId20"/>
    <p:sldId id="265" r:id="rId21"/>
    <p:sldId id="266" r:id="rId22"/>
    <p:sldId id="263" r:id="rId23"/>
    <p:sldId id="264" r:id="rId24"/>
    <p:sldId id="281" r:id="rId25"/>
    <p:sldId id="283" r:id="rId26"/>
    <p:sldId id="275" r:id="rId27"/>
    <p:sldId id="294" r:id="rId28"/>
    <p:sldId id="287" r:id="rId29"/>
    <p:sldId id="288" r:id="rId30"/>
    <p:sldId id="29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FF00FF"/>
    <a:srgbClr val="996633"/>
    <a:srgbClr val="FFFA7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96" autoAdjust="0"/>
    <p:restoredTop sz="94710" autoAdjust="0"/>
  </p:normalViewPr>
  <p:slideViewPr>
    <p:cSldViewPr snapToGrid="0" snapToObjects="1" showGuides="1">
      <p:cViewPr varScale="1">
        <p:scale>
          <a:sx n="113" d="100"/>
          <a:sy n="113" d="100"/>
        </p:scale>
        <p:origin x="-648" y="-112"/>
      </p:cViewPr>
      <p:guideLst>
        <p:guide orient="horz" pos="2160"/>
        <p:guide pos="2880"/>
      </p:guideLst>
    </p:cSldViewPr>
  </p:slideViewPr>
  <p:outlineViewPr>
    <p:cViewPr>
      <p:scale>
        <a:sx n="33" d="100"/>
        <a:sy n="33" d="100"/>
      </p:scale>
      <p:origin x="0" y="2400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B6D58A-2887-5D45-BC2A-6AFF6D493834}" type="datetimeFigureOut">
              <a:rPr lang="en-US" smtClean="0"/>
              <a:pPr/>
              <a:t>5/8/12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F3B53E-9275-704E-8A72-50F7A863CA3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0E6B7D-6851-B343-BB57-BE7B055EF39A}" type="datetimeFigureOut">
              <a:rPr lang="en-US" smtClean="0"/>
              <a:pPr/>
              <a:t>5/8/12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9E03B-E926-494A-94A7-01B047FE02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99E03B-E926-494A-94A7-01B047FE022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3E3E1E1-85E5-C64C-BF41-D9D7FB53DE1E}" type="slidenum">
              <a:rPr lang="en-US"/>
              <a:pPr/>
              <a:t>19</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lnSpc>
                <a:spcPct val="80000"/>
              </a:lnSpc>
            </a:pPr>
            <a:r>
              <a:rPr lang="en-US" sz="1300" dirty="0" smtClean="0">
                <a:latin typeface="Arial" charset="0"/>
                <a:ea typeface="ＭＳ Ｐゴシック" charset="-128"/>
                <a:cs typeface="ＭＳ Ｐゴシック" charset="-128"/>
              </a:rPr>
              <a:t>So now lets look at the effects of using unconstitutional legal tender Federal Reserve Notes.</a:t>
            </a:r>
          </a:p>
          <a:p>
            <a:pPr lvl="1" indent="-210226">
              <a:spcBef>
                <a:spcPct val="50000"/>
              </a:spcBef>
              <a:buFontTx/>
              <a:buAutoNum type="arabicPeriod"/>
            </a:pPr>
            <a:r>
              <a:rPr lang="en-US" sz="1300" dirty="0" smtClean="0">
                <a:latin typeface="Arial" charset="0"/>
              </a:rPr>
              <a:t>Because Federal Reserve Notes have no value in or of themselves and no intrinsic value, they can be inflated in such a manner to make you believe that you made a gain or an accession to wealth, when in fact you had no such gain at all.</a:t>
            </a:r>
          </a:p>
          <a:p>
            <a:pPr lvl="1" indent="-210226">
              <a:spcBef>
                <a:spcPct val="50000"/>
              </a:spcBef>
              <a:buFontTx/>
              <a:buAutoNum type="arabicPeriod"/>
            </a:pPr>
            <a:r>
              <a:rPr lang="en-US" sz="1300" dirty="0" smtClean="0">
                <a:latin typeface="Arial" charset="0"/>
              </a:rPr>
              <a:t>Because Federal Reserve Notes have no set fixed value, they can be used to “quietly” steal your wealth with the perception that you had a gain.</a:t>
            </a:r>
          </a:p>
          <a:p>
            <a:pPr lvl="1" indent="-210226">
              <a:spcBef>
                <a:spcPct val="50000"/>
              </a:spcBef>
              <a:buFontTx/>
              <a:buAutoNum type="arabicPeriod"/>
            </a:pPr>
            <a:r>
              <a:rPr lang="en-US" sz="1300" dirty="0" smtClean="0">
                <a:latin typeface="Arial" charset="0"/>
              </a:rPr>
              <a:t>Because Federal Reserve Notes have no known or calculable value, they can be used to deceive the citizens into believing they will receive future benefits, such as social security, at today’s purchasing power. </a:t>
            </a:r>
          </a:p>
          <a:p>
            <a:pPr eaLnBrk="1" hangingPunct="1">
              <a:lnSpc>
                <a:spcPct val="80000"/>
              </a:lnSpc>
            </a:pPr>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F0FAD96-D93C-6141-8729-C7A9E375D6B9}" type="slidenum">
              <a:rPr lang="en-US"/>
              <a:pPr/>
              <a:t>20</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z="1300" dirty="0" smtClean="0">
                <a:latin typeface="Arial" charset="0"/>
                <a:ea typeface="ＭＳ Ｐゴシック" charset="-128"/>
                <a:cs typeface="ＭＳ Ｐゴシック" charset="-128"/>
              </a:rPr>
              <a:t>So now let’s look at an example.</a:t>
            </a:r>
          </a:p>
          <a:p>
            <a:pPr eaLnBrk="1" hangingPunct="1"/>
            <a:endParaRPr lang="en-US" sz="1300" dirty="0" smtClean="0">
              <a:latin typeface="Arial" charset="0"/>
              <a:ea typeface="ＭＳ Ｐゴシック" charset="-128"/>
              <a:cs typeface="ＭＳ Ｐゴシック" charset="-128"/>
            </a:endParaRPr>
          </a:p>
          <a:p>
            <a:pPr eaLnBrk="1" hangingPunct="1"/>
            <a:r>
              <a:rPr lang="en-US" sz="1300" dirty="0" smtClean="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smtClean="0">
                <a:latin typeface="Arial" charset="0"/>
              </a:rPr>
              <a:t>An unrealized loss of capital and property;</a:t>
            </a:r>
          </a:p>
          <a:p>
            <a:pPr marL="648698" lvl="1" indent="-216233">
              <a:buFontTx/>
              <a:buAutoNum type="arabicPeriod"/>
            </a:pPr>
            <a:r>
              <a:rPr lang="en-US" sz="1300" dirty="0" smtClean="0">
                <a:latin typeface="Arial" charset="0"/>
              </a:rPr>
              <a:t>A loss of real value;</a:t>
            </a:r>
          </a:p>
          <a:p>
            <a:pPr marL="648698" lvl="1" indent="-216233">
              <a:buFontTx/>
              <a:buAutoNum type="arabicPeriod"/>
            </a:pPr>
            <a:r>
              <a:rPr lang="en-US" sz="1300" dirty="0" smtClean="0">
                <a:latin typeface="Arial" charset="0"/>
              </a:rPr>
              <a:t>The loss of the full economic impact of automation.</a:t>
            </a:r>
          </a:p>
          <a:p>
            <a:pPr eaLnBrk="1" hangingPunct="1"/>
            <a:endParaRPr lang="en-US" sz="1300" b="1" dirty="0" smtClean="0">
              <a:latin typeface="Arial" charset="0"/>
              <a:ea typeface="ＭＳ Ｐゴシック" charset="-128"/>
              <a:cs typeface="ＭＳ Ｐゴシック" charset="-128"/>
            </a:endParaRPr>
          </a:p>
          <a:p>
            <a:pPr eaLnBrk="1" hangingPunct="1"/>
            <a:r>
              <a:rPr lang="en-US" sz="1300" b="1" dirty="0" smtClean="0">
                <a:latin typeface="Arial" charset="0"/>
                <a:ea typeface="ＭＳ Ｐゴシック" charset="-128"/>
                <a:cs typeface="ＭＳ Ｐゴシック" charset="-128"/>
              </a:rPr>
              <a:t>Brown Egg Data:</a:t>
            </a:r>
          </a:p>
          <a:p>
            <a:pPr eaLnBrk="1" hangingPunct="1"/>
            <a:r>
              <a:rPr lang="en-US" sz="1300" dirty="0" smtClean="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err="1" smtClean="0">
                <a:latin typeface="Arial" charset="0"/>
                <a:ea typeface="ＭＳ Ｐゴシック" charset="-128"/>
                <a:cs typeface="ＭＳ Ｐゴシック" charset="-128"/>
              </a:rPr>
              <a:t>http://www.ams.usda.gov/poultry/mncs/ShellEgg/USDAEGGMARKETNEWSREPORT.html</a:t>
            </a:r>
            <a:endParaRPr lang="en-US" sz="900" dirty="0" smtClean="0">
              <a:latin typeface="Arial" charset="0"/>
              <a:ea typeface="ＭＳ Ｐゴシック" charset="-128"/>
              <a:cs typeface="ＭＳ Ｐゴシック" charset="-128"/>
            </a:endParaRPr>
          </a:p>
          <a:p>
            <a:pPr eaLnBrk="1" hangingPunct="1"/>
            <a:r>
              <a:rPr lang="en-US" sz="900" dirty="0" err="1" smtClean="0">
                <a:latin typeface="Arial" charset="0"/>
                <a:ea typeface="ＭＳ Ｐゴシック" charset="-128"/>
                <a:cs typeface="ＭＳ Ｐゴシック" charset="-128"/>
              </a:rPr>
              <a:t>http://www.pathtoinvesting.org/interactive/inflation/simulation_inflation.htm</a:t>
            </a:r>
            <a:endParaRPr lang="en-US" sz="9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365100C-74BF-4641-BC74-EC8AB055E0F6}" type="slidenum">
              <a:rPr lang="en-US"/>
              <a:pPr/>
              <a:t>21</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z="1300" dirty="0" smtClean="0">
                <a:latin typeface="Arial" charset="0"/>
                <a:ea typeface="ＭＳ Ｐゴシック" charset="-128"/>
                <a:cs typeface="ＭＳ Ｐゴシック" charset="-128"/>
              </a:rPr>
              <a:t>So now let’s look at an example.</a:t>
            </a:r>
          </a:p>
          <a:p>
            <a:pPr eaLnBrk="1" hangingPunct="1"/>
            <a:endParaRPr lang="en-US" sz="1300" dirty="0" smtClean="0">
              <a:latin typeface="Arial" charset="0"/>
              <a:ea typeface="ＭＳ Ｐゴシック" charset="-128"/>
              <a:cs typeface="ＭＳ Ｐゴシック" charset="-128"/>
            </a:endParaRPr>
          </a:p>
          <a:p>
            <a:pPr eaLnBrk="1" hangingPunct="1"/>
            <a:r>
              <a:rPr lang="en-US" sz="1300" dirty="0" smtClean="0">
                <a:latin typeface="Arial" charset="0"/>
                <a:ea typeface="ＭＳ Ｐゴシック" charset="-128"/>
                <a:cs typeface="ＭＳ Ｐゴシック" charset="-128"/>
              </a:rPr>
              <a:t>What are the effects of using unconstitutional legal tender notes?</a:t>
            </a:r>
          </a:p>
          <a:p>
            <a:pPr marL="648698" lvl="1" indent="-216233">
              <a:buFontTx/>
              <a:buAutoNum type="arabicPeriod"/>
            </a:pPr>
            <a:r>
              <a:rPr lang="en-US" sz="1300" dirty="0" smtClean="0">
                <a:latin typeface="Arial" charset="0"/>
              </a:rPr>
              <a:t>An unrealized loss of capital and property;</a:t>
            </a:r>
          </a:p>
          <a:p>
            <a:pPr marL="648698" lvl="1" indent="-216233">
              <a:buFontTx/>
              <a:buAutoNum type="arabicPeriod"/>
            </a:pPr>
            <a:r>
              <a:rPr lang="en-US" sz="1300" dirty="0" smtClean="0">
                <a:latin typeface="Arial" charset="0"/>
              </a:rPr>
              <a:t>A loss of real value;</a:t>
            </a:r>
          </a:p>
          <a:p>
            <a:pPr marL="648698" lvl="1" indent="-216233">
              <a:buFontTx/>
              <a:buAutoNum type="arabicPeriod"/>
            </a:pPr>
            <a:r>
              <a:rPr lang="en-US" sz="1300" dirty="0" smtClean="0">
                <a:latin typeface="Arial" charset="0"/>
              </a:rPr>
              <a:t>The loss of the full economic impact of automation.</a:t>
            </a:r>
          </a:p>
          <a:p>
            <a:pPr eaLnBrk="1" hangingPunct="1"/>
            <a:endParaRPr lang="en-US" sz="1300" b="1" dirty="0" smtClean="0">
              <a:latin typeface="Arial" charset="0"/>
              <a:ea typeface="ＭＳ Ｐゴシック" charset="-128"/>
              <a:cs typeface="ＭＳ Ｐゴシック" charset="-128"/>
            </a:endParaRPr>
          </a:p>
          <a:p>
            <a:pPr eaLnBrk="1" hangingPunct="1"/>
            <a:r>
              <a:rPr lang="en-US" sz="1300" b="1" dirty="0" smtClean="0">
                <a:latin typeface="Arial" charset="0"/>
                <a:ea typeface="ＭＳ Ｐゴシック" charset="-128"/>
                <a:cs typeface="ＭＳ Ｐゴシック" charset="-128"/>
              </a:rPr>
              <a:t>Brown Egg Data:</a:t>
            </a:r>
          </a:p>
          <a:p>
            <a:pPr eaLnBrk="1" hangingPunct="1"/>
            <a:r>
              <a:rPr lang="en-US" sz="1300" dirty="0" smtClean="0">
                <a:latin typeface="Arial" charset="0"/>
                <a:ea typeface="ＭＳ Ｐゴシック" charset="-128"/>
                <a:cs typeface="ＭＳ Ｐゴシック" charset="-128"/>
              </a:rPr>
              <a:t>EGG ECONOMICS UPDATE reports by Donald Bell, Poultry Specialist (emeritus), University of California , Riverside, CA 92521</a:t>
            </a:r>
          </a:p>
          <a:p>
            <a:pPr eaLnBrk="1" hangingPunct="1"/>
            <a:r>
              <a:rPr lang="en-US" sz="900" dirty="0" err="1" smtClean="0">
                <a:latin typeface="Arial" charset="0"/>
                <a:ea typeface="ＭＳ Ｐゴシック" charset="-128"/>
                <a:cs typeface="ＭＳ Ｐゴシック" charset="-128"/>
              </a:rPr>
              <a:t>http://www.ams.usda.gov/poultry/mncs/ShellEgg/USDAEGGMARKETNEWSREPORT.html</a:t>
            </a:r>
            <a:endParaRPr lang="en-US" sz="900" dirty="0" smtClean="0">
              <a:latin typeface="Arial" charset="0"/>
              <a:ea typeface="ＭＳ Ｐゴシック" charset="-128"/>
              <a:cs typeface="ＭＳ Ｐゴシック" charset="-128"/>
            </a:endParaRPr>
          </a:p>
          <a:p>
            <a:pPr eaLnBrk="1" hangingPunct="1"/>
            <a:r>
              <a:rPr lang="en-US" sz="900" dirty="0" err="1" smtClean="0">
                <a:latin typeface="Arial" charset="0"/>
                <a:ea typeface="ＭＳ Ｐゴシック" charset="-128"/>
                <a:cs typeface="ＭＳ Ｐゴシック" charset="-128"/>
              </a:rPr>
              <a:t>http://www.pathtoinvesting.org/interactive/inflation/simulation_inflation.htm</a:t>
            </a:r>
            <a:endParaRPr lang="en-US" sz="9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smtClean="0">
              <a:latin typeface="Arial" charset="0"/>
              <a:ea typeface="ＭＳ Ｐゴシック" charset="-128"/>
              <a:cs typeface="ＭＳ Ｐゴシック" charset="-128"/>
            </a:endParaRPr>
          </a:p>
          <a:p>
            <a:pPr eaLnBrk="1" hangingPunct="1"/>
            <a:endParaRPr lang="en-US" sz="900" dirty="0" smtClean="0">
              <a:latin typeface="Arial" charset="0"/>
              <a:ea typeface="ＭＳ Ｐゴシック" charset="-128"/>
              <a:cs typeface="ＭＳ Ｐゴシック" charset="-128"/>
            </a:endParaRPr>
          </a:p>
          <a:p>
            <a:pPr eaLnBrk="1" hangingPunct="1"/>
            <a:endParaRPr lang="en-US" sz="1300" dirty="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10854A7-6B63-6B45-9BBA-6B6C650EDE80}" type="slidenum">
              <a:rPr lang="en-US"/>
              <a:pPr/>
              <a:t>22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686099" y="4343704"/>
            <a:ext cx="5639097" cy="4113892"/>
          </a:xfrm>
          <a:noFill/>
          <a:ln/>
        </p:spPr>
        <p:txBody>
          <a:bodyPr/>
          <a:lstStyle/>
          <a:p>
            <a:pPr eaLnBrk="1" hangingPunct="1"/>
            <a:r>
              <a:rPr lang="en-US">
                <a:latin typeface="Arial" charset="0"/>
                <a:ea typeface="ＭＳ Ｐゴシック" charset="-128"/>
                <a:cs typeface="ＭＳ Ｐゴシック" charset="-128"/>
              </a:rPr>
              <a:t>It is rather ironic that during the first 124 years of our Republic’s existence (1789 – 1913), it was well understood by the general public that the word “Dollar” means a pure metallic silver coin of a known fixed unit of measurement for money, value and wealth.</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Over the next 55 years (1913 – 1968), the definition of the Dollar was slowly removed from public education, dictionaries and our court rooms to the point that in 1968 Congress unconstitutionally eliminated the fundamental and necessary requirement of silver from the “public” definition of the word “Dollar”.  Hence our constitutionally guaranteed fixed standard unit of measure of money and wealth was hijacked.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Finally, on 15 August 1971, President Richard Nixon unconstitutionally terminated redemption of Federal Reserve Notes in gold internationally, ending the connection between the Federal Reserve System and any “constitutional” money whatsoever.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5/8/12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5/8/12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5/8/12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5/8/12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5/8/12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5/8/12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5/8/12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5/8/12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5/8/12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5/8/12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5/8/12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5/8/12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5/8/12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5/8/12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F8E5D1D-BE80-D749-9C4F-DC81E5FFEDEB}" type="datetimeFigureOut">
              <a:rPr lang="en-US" smtClean="0"/>
              <a:pPr/>
              <a:t>5/8/12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D40C404-F279-6F43-A28C-0CA9240953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F8E5D1D-BE80-D749-9C4F-DC81E5FFEDEB}" type="datetimeFigureOut">
              <a:rPr lang="en-US" smtClean="0"/>
              <a:pPr/>
              <a:t>5/8/12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D40C404-F279-6F43-A28C-0CA9240953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eaLnBrk="1" fontAlgn="base" hangingPunct="1">
        <a:spcBef>
          <a:spcPct val="0"/>
        </a:spcBef>
        <a:spcAft>
          <a:spcPct val="0"/>
        </a:spcAft>
        <a:defRPr sz="4400">
          <a:solidFill>
            <a:srgbClr val="FF0000"/>
          </a:solidFill>
          <a:latin typeface="+mj-lt"/>
          <a:ea typeface="ＭＳ Ｐゴシック" pitchFamily="-107" charset="-128"/>
          <a:cs typeface="ＭＳ Ｐゴシック" pitchFamily="-107" charset="-128"/>
        </a:defRPr>
      </a:lvl1pPr>
      <a:lvl2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2pPr>
      <a:lvl3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3pPr>
      <a:lvl4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4pPr>
      <a:lvl5pPr algn="ctr" rtl="0" eaLnBrk="1" fontAlgn="base" hangingPunct="1">
        <a:spcBef>
          <a:spcPct val="0"/>
        </a:spcBef>
        <a:spcAft>
          <a:spcPct val="0"/>
        </a:spcAft>
        <a:defRPr sz="4400">
          <a:solidFill>
            <a:schemeClr val="tx2"/>
          </a:solidFill>
          <a:latin typeface="Arial" pitchFamily="-110" charset="0"/>
          <a:ea typeface="ＭＳ Ｐゴシック" pitchFamily="-107" charset="-128"/>
          <a:cs typeface="ＭＳ Ｐゴシック" pitchFamily="-107" charset="-128"/>
        </a:defRPr>
      </a:lvl5pPr>
      <a:lvl6pPr marL="457200" algn="ctr" rtl="0" eaLnBrk="1" fontAlgn="base" hangingPunct="1">
        <a:spcBef>
          <a:spcPct val="0"/>
        </a:spcBef>
        <a:spcAft>
          <a:spcPct val="0"/>
        </a:spcAft>
        <a:defRPr sz="4400">
          <a:solidFill>
            <a:schemeClr val="tx2"/>
          </a:solidFill>
          <a:latin typeface="Arial" pitchFamily="-110" charset="0"/>
        </a:defRPr>
      </a:lvl6pPr>
      <a:lvl7pPr marL="914400" algn="ctr" rtl="0" eaLnBrk="1" fontAlgn="base" hangingPunct="1">
        <a:spcBef>
          <a:spcPct val="0"/>
        </a:spcBef>
        <a:spcAft>
          <a:spcPct val="0"/>
        </a:spcAft>
        <a:defRPr sz="4400">
          <a:solidFill>
            <a:schemeClr val="tx2"/>
          </a:solidFill>
          <a:latin typeface="Arial" pitchFamily="-110" charset="0"/>
        </a:defRPr>
      </a:lvl7pPr>
      <a:lvl8pPr marL="1371600" algn="ctr" rtl="0" eaLnBrk="1" fontAlgn="base" hangingPunct="1">
        <a:spcBef>
          <a:spcPct val="0"/>
        </a:spcBef>
        <a:spcAft>
          <a:spcPct val="0"/>
        </a:spcAft>
        <a:defRPr sz="4400">
          <a:solidFill>
            <a:schemeClr val="tx2"/>
          </a:solidFill>
          <a:latin typeface="Arial" pitchFamily="-110" charset="0"/>
        </a:defRPr>
      </a:lvl8pPr>
      <a:lvl9pPr marL="1828800" algn="ctr" rtl="0" eaLnBrk="1" fontAlgn="base" hangingPunct="1">
        <a:spcBef>
          <a:spcPct val="0"/>
        </a:spcBef>
        <a:spcAft>
          <a:spcPct val="0"/>
        </a:spcAft>
        <a:defRPr sz="4400">
          <a:solidFill>
            <a:schemeClr val="tx2"/>
          </a:solidFill>
          <a:latin typeface="Arial" pitchFamily="-110"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video" Target="file://localhost/Users/thomasselgas/Desktop/CMRE/Cash_gone_movie.mp4" TargetMode="External"/><Relationship Id="rId2" Type="http://schemas.openxmlformats.org/officeDocument/2006/relationships/video" Target="file://localhost/Users/thomasselgas/Desktop/CMRE/Andrew_Napolitano_snipit.mp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hyperlink" Target="http://en.wikipedia.org/wiki/Image:US_$1_obverse.jpg" TargetMode="External"/><Relationship Id="rId9" Type="http://schemas.openxmlformats.org/officeDocument/2006/relationships/image" Target="../media/image8.jpeg"/><Relationship Id="rId10" Type="http://schemas.openxmlformats.org/officeDocument/2006/relationships/hyperlink" Target="http://catalog.usmint.gov/webapp/wcs/stores/servlet/CategoryDisplay?catalogId=10001&amp;storeId=10001&amp;categoryId=13738&amp;langId=-1&amp;parent_category_rn=10191&amp;top_category=10191" TargetMode="External"/><Relationship Id="rId11"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en.wikipedia.org/wiki/Image:Morgan_dollar.jpg" TargetMode="External"/><Relationship Id="rId5" Type="http://schemas.openxmlformats.org/officeDocument/2006/relationships/image" Target="../media/image4.jpeg"/><Relationship Id="rId6" Type="http://schemas.openxmlformats.org/officeDocument/2006/relationships/hyperlink" Target="http://catalog.usmint.gov/webapp/wcs/stores/servlet/CategoryDisplay?catalogId=10001&amp;storeId=10001&amp;categoryId=13738&amp;langId=-1&amp;parent_category_rn=10191&amp;top_category=10191" TargetMode="External"/><Relationship Id="rId7" Type="http://schemas.openxmlformats.org/officeDocument/2006/relationships/image" Target="../media/image9.jpeg"/><Relationship Id="rId8" Type="http://schemas.openxmlformats.org/officeDocument/2006/relationships/image" Target="../media/image6.jpeg"/><Relationship Id="rId9" Type="http://schemas.openxmlformats.org/officeDocument/2006/relationships/hyperlink" Target="http://en.wikipedia.org/wiki/Image:US_$1_obverse.jpg" TargetMode="External"/><Relationship Id="rId10" Type="http://schemas.openxmlformats.org/officeDocument/2006/relationships/image" Target="../media/image8.jpeg"/><Relationship Id="rId11"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Image:Morgan_dollar.jpg" TargetMode="External"/><Relationship Id="rId4" Type="http://schemas.openxmlformats.org/officeDocument/2006/relationships/image" Target="../media/image4.jpeg"/><Relationship Id="rId5" Type="http://schemas.openxmlformats.org/officeDocument/2006/relationships/hyperlink" Target="http://catalog.usmint.gov/webapp/wcs/stores/servlet/CategoryDisplay?catalogId=10001&amp;storeId=10001&amp;categoryId=13738&amp;langId=-1&amp;parent_category_rn=10191&amp;top_category=10191" TargetMode="External"/><Relationship Id="rId6" Type="http://schemas.openxmlformats.org/officeDocument/2006/relationships/image" Target="../media/image9.jpeg"/><Relationship Id="rId7" Type="http://schemas.openxmlformats.org/officeDocument/2006/relationships/image" Target="../media/image6.jpeg"/><Relationship Id="rId8" Type="http://schemas.openxmlformats.org/officeDocument/2006/relationships/hyperlink" Target="http://en.wikipedia.org/wiki/Image:US_$1_obverse.jpg" TargetMode="External"/><Relationship Id="rId9" Type="http://schemas.openxmlformats.org/officeDocument/2006/relationships/image" Target="../media/image8.jpeg"/><Relationship Id="rId10" Type="http://schemas.openxmlformats.org/officeDocument/2006/relationships/image" Target="../media/image7.jpeg"/><Relationship Id="rId11"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1.jpeg"/><Relationship Id="rId1" Type="http://schemas.openxmlformats.org/officeDocument/2006/relationships/tags" Target="../tags/tag1.xml"/><Relationship Id="rId2"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 M. R. E.</a:t>
            </a:r>
            <a:br>
              <a:rPr lang="en-US" dirty="0" smtClean="0"/>
            </a:br>
            <a:r>
              <a:rPr lang="en-US" dirty="0" smtClean="0"/>
              <a:t>May 2012</a:t>
            </a:r>
            <a:endParaRPr lang="en-US" dirty="0"/>
          </a:p>
        </p:txBody>
      </p:sp>
      <p:sp>
        <p:nvSpPr>
          <p:cNvPr id="3" name="Subtitle 2"/>
          <p:cNvSpPr>
            <a:spLocks noGrp="1"/>
          </p:cNvSpPr>
          <p:nvPr>
            <p:ph type="subTitle" idx="1"/>
          </p:nvPr>
        </p:nvSpPr>
        <p:spPr>
          <a:xfrm>
            <a:off x="685800" y="3886200"/>
            <a:ext cx="7772400" cy="1752600"/>
          </a:xfrm>
        </p:spPr>
        <p:txBody>
          <a:bodyPr/>
          <a:lstStyle/>
          <a:p>
            <a:r>
              <a:rPr lang="en-US" dirty="0" smtClean="0"/>
              <a:t>Tom Selgas</a:t>
            </a:r>
            <a:br>
              <a:rPr lang="en-US" dirty="0" smtClean="0"/>
            </a:br>
            <a:r>
              <a:rPr lang="en-US" sz="2400" dirty="0" smtClean="0"/>
              <a:t>Monetary Policy Expert</a:t>
            </a:r>
            <a:br>
              <a:rPr lang="en-US" sz="2400" dirty="0" smtClean="0"/>
            </a:br>
            <a:r>
              <a:rPr lang="en-US" sz="2400" dirty="0" smtClean="0"/>
              <a:t>United States Bill of Rights Foundation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(In) Balance in Our Financial Network </a:t>
            </a:r>
            <a:endParaRPr lang="en-US" sz="3600" dirty="0"/>
          </a:p>
        </p:txBody>
      </p:sp>
      <p:sp>
        <p:nvSpPr>
          <p:cNvPr id="7" name="Rectangle 6"/>
          <p:cNvSpPr/>
          <p:nvPr/>
        </p:nvSpPr>
        <p:spPr>
          <a:xfrm>
            <a:off x="457200" y="1583928"/>
            <a:ext cx="8229600" cy="4806404"/>
          </a:xfrm>
          <a:prstGeom prst="rect">
            <a:avLst/>
          </a:prstGeom>
          <a:solidFill>
            <a:srgbClr val="FFFA7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57200" y="5420858"/>
            <a:ext cx="8229600" cy="969474"/>
          </a:xfrm>
          <a:prstGeom prst="rect">
            <a:avLst/>
          </a:prstGeom>
          <a:blipFill rotWithShape="1">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200" y="5420858"/>
            <a:ext cx="8229600" cy="1588"/>
          </a:xfrm>
          <a:prstGeom prst="line">
            <a:avLst/>
          </a:prstGeom>
          <a:ln w="63500">
            <a:solidFill>
              <a:srgbClr val="996633"/>
            </a:solidFill>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a:off x="3745629" y="4765438"/>
            <a:ext cx="1092432" cy="614455"/>
          </a:xfrm>
          <a:prstGeom prst="triangl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256297" y="4742962"/>
            <a:ext cx="7196398" cy="1588"/>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256297" y="3365440"/>
            <a:ext cx="1447473" cy="1338145"/>
          </a:xfrm>
          <a:prstGeom prst="rect">
            <a:avLst/>
          </a:prstGeom>
          <a:solidFill>
            <a:srgbClr val="FF00FF"/>
          </a:solid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687992" y="4094796"/>
            <a:ext cx="764703" cy="614452"/>
          </a:xfrm>
          <a:prstGeom prst="rect">
            <a:avLst/>
          </a:prstGeom>
          <a:solidFill>
            <a:schemeClr val="accent3">
              <a:lumMod val="25000"/>
            </a:schemeClr>
          </a:solidFill>
          <a:ln>
            <a:solidFill>
              <a:schemeClr val="accent3">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413579" y="2846961"/>
            <a:ext cx="1172116" cy="369332"/>
          </a:xfrm>
          <a:prstGeom prst="rect">
            <a:avLst/>
          </a:prstGeom>
          <a:noFill/>
        </p:spPr>
        <p:txBody>
          <a:bodyPr wrap="none" rtlCol="0">
            <a:spAutoFit/>
          </a:bodyPr>
          <a:lstStyle/>
          <a:p>
            <a:r>
              <a:rPr lang="en-US" dirty="0" smtClean="0"/>
              <a:t>Efficiency</a:t>
            </a:r>
            <a:endParaRPr lang="en-US" dirty="0"/>
          </a:p>
        </p:txBody>
      </p:sp>
      <p:sp>
        <p:nvSpPr>
          <p:cNvPr id="17" name="TextBox 16"/>
          <p:cNvSpPr txBox="1"/>
          <p:nvPr/>
        </p:nvSpPr>
        <p:spPr>
          <a:xfrm>
            <a:off x="7285064" y="3557021"/>
            <a:ext cx="1249561" cy="369332"/>
          </a:xfrm>
          <a:prstGeom prst="rect">
            <a:avLst/>
          </a:prstGeom>
          <a:noFill/>
        </p:spPr>
        <p:txBody>
          <a:bodyPr wrap="none" rtlCol="0">
            <a:spAutoFit/>
          </a:bodyPr>
          <a:lstStyle/>
          <a:p>
            <a:r>
              <a:rPr lang="en-US" dirty="0" smtClean="0"/>
              <a:t>Resilience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Networks</a:t>
            </a:r>
            <a:endParaRPr lang="en-US" dirty="0"/>
          </a:p>
        </p:txBody>
      </p:sp>
      <p:sp>
        <p:nvSpPr>
          <p:cNvPr id="3" name="Content Placeholder 2"/>
          <p:cNvSpPr>
            <a:spLocks noGrp="1"/>
          </p:cNvSpPr>
          <p:nvPr>
            <p:ph idx="1"/>
          </p:nvPr>
        </p:nvSpPr>
        <p:spPr>
          <a:xfrm>
            <a:off x="457200" y="1600200"/>
            <a:ext cx="8229600" cy="4831095"/>
          </a:xfrm>
        </p:spPr>
        <p:txBody>
          <a:bodyPr/>
          <a:lstStyle/>
          <a:p>
            <a:r>
              <a:rPr lang="en-US" dirty="0" smtClean="0"/>
              <a:t>Efficiency and Resilience are functions of 2 structural variables: </a:t>
            </a:r>
            <a:r>
              <a:rPr lang="en-US" dirty="0" smtClean="0">
                <a:solidFill>
                  <a:srgbClr val="0000FF"/>
                </a:solidFill>
                <a:latin typeface="Rockwell"/>
                <a:cs typeface="Rockwell"/>
              </a:rPr>
              <a:t>diversity </a:t>
            </a:r>
            <a:r>
              <a:rPr lang="en-US" dirty="0" smtClean="0"/>
              <a:t>and </a:t>
            </a:r>
            <a:r>
              <a:rPr lang="en-US" dirty="0" smtClean="0">
                <a:solidFill>
                  <a:srgbClr val="FF0000"/>
                </a:solidFill>
                <a:latin typeface="Rockwell"/>
                <a:cs typeface="Rockwell"/>
              </a:rPr>
              <a:t>interconnectivity</a:t>
            </a:r>
          </a:p>
          <a:p>
            <a:r>
              <a:rPr lang="en-US" dirty="0" smtClean="0"/>
              <a:t>They are independent from what is being processed in network</a:t>
            </a:r>
          </a:p>
          <a:p>
            <a:pPr lvl="1"/>
            <a:r>
              <a:rPr lang="en-US" i="1" dirty="0" smtClean="0">
                <a:latin typeface="Rockwell"/>
                <a:cs typeface="Rockwell"/>
              </a:rPr>
              <a:t>Biomass </a:t>
            </a:r>
            <a:r>
              <a:rPr lang="en-US" dirty="0" smtClean="0"/>
              <a:t>in an ecosystem</a:t>
            </a:r>
          </a:p>
          <a:p>
            <a:pPr lvl="1"/>
            <a:r>
              <a:rPr lang="en-US" i="1" dirty="0" smtClean="0">
                <a:latin typeface="Rockwell"/>
                <a:cs typeface="Rockwell"/>
              </a:rPr>
              <a:t>Electrons</a:t>
            </a:r>
            <a:r>
              <a:rPr lang="en-US" i="1" dirty="0" smtClean="0"/>
              <a:t> </a:t>
            </a:r>
            <a:r>
              <a:rPr lang="en-US" dirty="0" smtClean="0"/>
              <a:t>in electrical circuit</a:t>
            </a:r>
          </a:p>
          <a:p>
            <a:pPr lvl="1"/>
            <a:r>
              <a:rPr lang="en-US" i="1" dirty="0" smtClean="0">
                <a:latin typeface="Rockwell"/>
                <a:cs typeface="Rockwell"/>
              </a:rPr>
              <a:t>Information </a:t>
            </a:r>
            <a:r>
              <a:rPr lang="en-US" dirty="0" smtClean="0"/>
              <a:t>in immune system</a:t>
            </a:r>
          </a:p>
          <a:p>
            <a:pPr lvl="1"/>
            <a:r>
              <a:rPr lang="en-US" i="1" dirty="0" smtClean="0">
                <a:latin typeface="Rockwell"/>
                <a:cs typeface="Rockwell"/>
              </a:rPr>
              <a:t>Money </a:t>
            </a:r>
            <a:r>
              <a:rPr lang="en-US" dirty="0" smtClean="0"/>
              <a:t>in an economy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Solution</a:t>
            </a:r>
            <a:endParaRPr lang="en-US" dirty="0"/>
          </a:p>
        </p:txBody>
      </p:sp>
      <p:sp>
        <p:nvSpPr>
          <p:cNvPr id="3" name="Content Placeholder 2"/>
          <p:cNvSpPr>
            <a:spLocks noGrp="1"/>
          </p:cNvSpPr>
          <p:nvPr>
            <p:ph idx="1"/>
          </p:nvPr>
        </p:nvSpPr>
        <p:spPr/>
        <p:txBody>
          <a:bodyPr/>
          <a:lstStyle/>
          <a:p>
            <a:r>
              <a:rPr lang="en-US" i="1" dirty="0" smtClean="0">
                <a:solidFill>
                  <a:srgbClr val="0000FF"/>
                </a:solidFill>
                <a:latin typeface="Rockwell"/>
                <a:cs typeface="Rockwell"/>
              </a:rPr>
              <a:t>Alternative currencies</a:t>
            </a:r>
            <a:r>
              <a:rPr lang="en-US" dirty="0" smtClean="0"/>
              <a:t> structurally diversify our medium of exchange – </a:t>
            </a:r>
            <a:r>
              <a:rPr lang="en-US" i="1" dirty="0" smtClean="0">
                <a:solidFill>
                  <a:srgbClr val="0000FF"/>
                </a:solidFill>
                <a:latin typeface="Rockwell"/>
                <a:cs typeface="Rockwell"/>
              </a:rPr>
              <a:t>provide for greater resilience</a:t>
            </a:r>
          </a:p>
          <a:p>
            <a:r>
              <a:rPr lang="en-US" dirty="0" smtClean="0"/>
              <a:t>Alternative currency = a standard medium that circulates in parallel with nationalistic or “conventional” money</a:t>
            </a:r>
          </a:p>
          <a:p>
            <a:pPr lvl="1"/>
            <a:r>
              <a:rPr lang="en-US" dirty="0" smtClean="0"/>
              <a:t>Examples: Theme park tokens and script (Disney Dollars) circulate within a community.</a:t>
            </a:r>
          </a:p>
          <a:p>
            <a:pPr lvl="1"/>
            <a:r>
              <a:rPr lang="en-US" dirty="0" smtClean="0"/>
              <a:t>Alternative currencies link unmet needs with unused resources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“Usefulness” of Alternative Currency</a:t>
            </a:r>
            <a:endParaRPr lang="en-US" sz="3600" dirty="0"/>
          </a:p>
        </p:txBody>
      </p:sp>
      <p:sp>
        <p:nvSpPr>
          <p:cNvPr id="3" name="Content Placeholder 2"/>
          <p:cNvSpPr>
            <a:spLocks noGrp="1"/>
          </p:cNvSpPr>
          <p:nvPr>
            <p:ph idx="1"/>
          </p:nvPr>
        </p:nvSpPr>
        <p:spPr>
          <a:xfrm>
            <a:off x="457200" y="1600200"/>
            <a:ext cx="8432468" cy="4525963"/>
          </a:xfrm>
        </p:spPr>
        <p:txBody>
          <a:bodyPr/>
          <a:lstStyle/>
          <a:p>
            <a:r>
              <a:rPr lang="en-US" sz="2800" dirty="0" smtClean="0"/>
              <a:t>Fact: 70-90% of private employment is generated by Small and Medium sized Businesses</a:t>
            </a:r>
          </a:p>
          <a:p>
            <a:r>
              <a:rPr lang="en-US" sz="2800" dirty="0" smtClean="0"/>
              <a:t>Problem:</a:t>
            </a:r>
          </a:p>
          <a:p>
            <a:pPr lvl="1"/>
            <a:r>
              <a:rPr lang="en-US" sz="2400" dirty="0" smtClean="0"/>
              <a:t>Small and medium sized businesses are pressured to pay quickly (e.g. 30 days)</a:t>
            </a:r>
          </a:p>
          <a:p>
            <a:pPr lvl="1"/>
            <a:r>
              <a:rPr lang="en-US" sz="2400" dirty="0" smtClean="0"/>
              <a:t>But get paid slowly (e.g. +90 days)</a:t>
            </a:r>
          </a:p>
          <a:p>
            <a:pPr lvl="1"/>
            <a:r>
              <a:rPr lang="en-US" sz="2400" dirty="0" smtClean="0"/>
              <a:t>Banks uninterested in providing bridge financing</a:t>
            </a:r>
          </a:p>
          <a:p>
            <a:r>
              <a:rPr lang="en-US" sz="2800" dirty="0" smtClean="0"/>
              <a:t>Solution:</a:t>
            </a:r>
          </a:p>
          <a:p>
            <a:pPr lvl="1"/>
            <a:r>
              <a:rPr lang="en-US" sz="2400" dirty="0" smtClean="0"/>
              <a:t>State sanctioned Alternative Currency </a:t>
            </a:r>
          </a:p>
          <a:p>
            <a:pPr lvl="1"/>
            <a:r>
              <a:rPr lang="en-US" sz="2400" dirty="0" smtClean="0"/>
              <a:t>Bridge financing using the alternative currency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448"/>
            <a:ext cx="8229600" cy="1143000"/>
          </a:xfrm>
        </p:spPr>
        <p:txBody>
          <a:bodyPr/>
          <a:lstStyle/>
          <a:p>
            <a:r>
              <a:rPr lang="en-US" dirty="0" smtClean="0"/>
              <a:t>Which alternative currency?</a:t>
            </a:r>
            <a:endParaRPr lang="en-US" dirty="0"/>
          </a:p>
        </p:txBody>
      </p:sp>
      <p:sp>
        <p:nvSpPr>
          <p:cNvPr id="6" name="Text Placeholder 5"/>
          <p:cNvSpPr>
            <a:spLocks noGrp="1"/>
          </p:cNvSpPr>
          <p:nvPr>
            <p:ph type="body" idx="1"/>
          </p:nvPr>
        </p:nvSpPr>
        <p:spPr>
          <a:xfrm>
            <a:off x="159431" y="1568827"/>
            <a:ext cx="4337957" cy="639762"/>
          </a:xfrm>
        </p:spPr>
        <p:txBody>
          <a:bodyPr/>
          <a:lstStyle/>
          <a:p>
            <a:r>
              <a:rPr lang="en-US" dirty="0" smtClean="0">
                <a:latin typeface="BlairMdITC TT-Medium"/>
                <a:cs typeface="BlairMdITC TT-Medium"/>
              </a:rPr>
              <a:t>Intangible </a:t>
            </a:r>
            <a:br>
              <a:rPr lang="en-US" dirty="0" smtClean="0">
                <a:latin typeface="BlairMdITC TT-Medium"/>
                <a:cs typeface="BlairMdITC TT-Medium"/>
              </a:rPr>
            </a:br>
            <a:r>
              <a:rPr lang="en-US" dirty="0" smtClean="0">
                <a:latin typeface="BlairMdITC TT-Medium"/>
                <a:cs typeface="BlairMdITC TT-Medium"/>
              </a:rPr>
              <a:t>fiat currency</a:t>
            </a:r>
            <a:endParaRPr lang="en-US" dirty="0">
              <a:latin typeface="BlairMdITC TT-Medium"/>
              <a:cs typeface="BlairMdITC TT-Medium"/>
            </a:endParaRPr>
          </a:p>
        </p:txBody>
      </p:sp>
      <p:sp>
        <p:nvSpPr>
          <p:cNvPr id="8" name="Text Placeholder 7"/>
          <p:cNvSpPr>
            <a:spLocks noGrp="1"/>
          </p:cNvSpPr>
          <p:nvPr>
            <p:ph type="body" sz="quarter" idx="3"/>
          </p:nvPr>
        </p:nvSpPr>
        <p:spPr>
          <a:xfrm>
            <a:off x="4645025" y="1568827"/>
            <a:ext cx="4337958" cy="639762"/>
          </a:xfrm>
        </p:spPr>
        <p:txBody>
          <a:bodyPr/>
          <a:lstStyle/>
          <a:p>
            <a:r>
              <a:rPr lang="en-US" dirty="0" smtClean="0">
                <a:latin typeface="BlairMdITC TT-Medium"/>
                <a:cs typeface="BlairMdITC TT-Medium"/>
              </a:rPr>
              <a:t>Commodity based currency</a:t>
            </a:r>
            <a:endParaRPr lang="en-US" dirty="0">
              <a:latin typeface="BlairMdITC TT-Medium"/>
              <a:cs typeface="BlairMdITC TT-Medium"/>
            </a:endParaRPr>
          </a:p>
        </p:txBody>
      </p:sp>
      <p:sp>
        <p:nvSpPr>
          <p:cNvPr id="11" name="TextBox 10"/>
          <p:cNvSpPr txBox="1"/>
          <p:nvPr/>
        </p:nvSpPr>
        <p:spPr>
          <a:xfrm>
            <a:off x="159431" y="5110662"/>
            <a:ext cx="4337957" cy="1323439"/>
          </a:xfrm>
          <a:prstGeom prst="rect">
            <a:avLst/>
          </a:prstGeom>
          <a:noFill/>
        </p:spPr>
        <p:txBody>
          <a:bodyPr wrap="square" rtlCol="0">
            <a:spAutoFit/>
          </a:bodyPr>
          <a:lstStyle/>
          <a:p>
            <a:r>
              <a:rPr lang="en-US" sz="1600" dirty="0" smtClean="0">
                <a:ea typeface="ＭＳ Ｐゴシック" charset="-128"/>
                <a:cs typeface="ＭＳ Ｐゴシック" charset="-128"/>
              </a:rPr>
              <a:t>Without exception, history shows us that the purchasing power of money always approaches its cost of production. And </a:t>
            </a:r>
            <a:r>
              <a:rPr lang="en-US" sz="1600" b="1" dirty="0" smtClean="0">
                <a:ea typeface="ＭＳ Ｐゴシック" charset="-128"/>
                <a:cs typeface="ＭＳ Ｐゴシック" charset="-128"/>
              </a:rPr>
              <a:t>Electronic money’s cost of production is </a:t>
            </a:r>
            <a:r>
              <a:rPr lang="en-US" sz="1600" b="1" dirty="0" smtClean="0">
                <a:solidFill>
                  <a:srgbClr val="FF0000"/>
                </a:solidFill>
                <a:ea typeface="ＭＳ Ｐゴシック" charset="-128"/>
                <a:cs typeface="ＭＳ Ｐゴシック" charset="-128"/>
              </a:rPr>
              <a:t>“ZERO”</a:t>
            </a:r>
          </a:p>
        </p:txBody>
      </p:sp>
      <p:pic>
        <p:nvPicPr>
          <p:cNvPr id="13" name="Cash_gone_movie.mp4">
            <a:hlinkClick r:id="" action="ppaction://media"/>
          </p:cNvPr>
          <p:cNvPicPr/>
          <p:nvPr>
            <p:ph sz="half" idx="2"/>
            <a:videoFile r:link="rId1"/>
          </p:nvPr>
        </p:nvPicPr>
        <p:blipFill>
          <a:blip r:embed="rId4"/>
          <a:stretch>
            <a:fillRect/>
          </a:stretch>
        </p:blipFill>
        <p:spPr>
          <a:xfrm>
            <a:off x="159431" y="2494840"/>
            <a:ext cx="4337957" cy="2440101"/>
          </a:xfrm>
        </p:spPr>
      </p:pic>
      <p:sp>
        <p:nvSpPr>
          <p:cNvPr id="12" name="TextBox 11"/>
          <p:cNvSpPr txBox="1"/>
          <p:nvPr/>
        </p:nvSpPr>
        <p:spPr>
          <a:xfrm>
            <a:off x="4645025" y="4995213"/>
            <a:ext cx="4337958" cy="1806597"/>
          </a:xfrm>
          <a:prstGeom prst="rect">
            <a:avLst/>
          </a:prstGeom>
          <a:noFill/>
        </p:spPr>
        <p:txBody>
          <a:bodyPr wrap="square" rtlCol="0">
            <a:spAutoFit/>
          </a:bodyPr>
          <a:lstStyle/>
          <a:p>
            <a:r>
              <a:rPr lang="en-US" sz="1600" u="sng" dirty="0" smtClean="0">
                <a:solidFill>
                  <a:srgbClr val="FF0000"/>
                </a:solidFill>
                <a:ea typeface="ＭＳ Ｐゴシック" charset="-128"/>
                <a:cs typeface="ＭＳ Ｐゴシック" charset="-128"/>
              </a:rPr>
              <a:t>Tender laws</a:t>
            </a:r>
            <a:r>
              <a:rPr lang="en-US" sz="1600" dirty="0" smtClean="0">
                <a:ea typeface="ＭＳ Ｐゴシック" charset="-128"/>
                <a:cs typeface="ＭＳ Ｐゴシック" charset="-128"/>
              </a:rPr>
              <a:t>, of any kind, </a:t>
            </a:r>
            <a:r>
              <a:rPr lang="en-US" sz="1600" u="sng" dirty="0" smtClean="0">
                <a:solidFill>
                  <a:srgbClr val="FF0000"/>
                </a:solidFill>
                <a:ea typeface="ＭＳ Ｐゴシック" charset="-128"/>
                <a:cs typeface="ＭＳ Ｐゴシック" charset="-128"/>
              </a:rPr>
              <a:t>operate to destroy morality</a:t>
            </a:r>
            <a:r>
              <a:rPr lang="en-US" sz="1600" dirty="0" smtClean="0">
                <a:ea typeface="ＭＳ Ｐゴシック" charset="-128"/>
                <a:cs typeface="ＭＳ Ｐゴシック" charset="-128"/>
              </a:rPr>
              <a:t>, and to </a:t>
            </a:r>
            <a:r>
              <a:rPr lang="en-US" sz="1600" u="sng" dirty="0" smtClean="0">
                <a:solidFill>
                  <a:srgbClr val="FF0000"/>
                </a:solidFill>
                <a:ea typeface="ＭＳ Ｐゴシック" charset="-128"/>
                <a:cs typeface="ＭＳ Ｐゴシック" charset="-128"/>
              </a:rPr>
              <a:t>dissolve</a:t>
            </a:r>
            <a:r>
              <a:rPr lang="en-US" sz="1600" dirty="0" smtClean="0">
                <a:solidFill>
                  <a:srgbClr val="FF0000"/>
                </a:solidFill>
                <a:ea typeface="ＭＳ Ｐゴシック" charset="-128"/>
                <a:cs typeface="ＭＳ Ｐゴシック" charset="-128"/>
              </a:rPr>
              <a:t> </a:t>
            </a:r>
            <a:r>
              <a:rPr lang="en-US" sz="1600" dirty="0" smtClean="0">
                <a:ea typeface="ＭＳ Ｐゴシック" charset="-128"/>
                <a:cs typeface="ＭＳ Ｐゴシック" charset="-128"/>
              </a:rPr>
              <a:t>by the pretense of law </a:t>
            </a:r>
            <a:r>
              <a:rPr lang="en-US" sz="1600" u="sng" dirty="0" smtClean="0">
                <a:solidFill>
                  <a:srgbClr val="FF0000"/>
                </a:solidFill>
                <a:ea typeface="ＭＳ Ｐゴシック" charset="-128"/>
                <a:cs typeface="ＭＳ Ｐゴシック" charset="-128"/>
              </a:rPr>
              <a:t>what ought to be the principle of law</a:t>
            </a:r>
            <a:r>
              <a:rPr lang="en-US" sz="1600" dirty="0" smtClean="0">
                <a:solidFill>
                  <a:srgbClr val="FF0000"/>
                </a:solidFill>
                <a:ea typeface="ＭＳ Ｐゴシック" charset="-128"/>
                <a:cs typeface="ＭＳ Ｐゴシック" charset="-128"/>
              </a:rPr>
              <a:t> </a:t>
            </a:r>
            <a:r>
              <a:rPr lang="en-US" sz="1600" dirty="0" smtClean="0">
                <a:ea typeface="ＭＳ Ｐゴシック" charset="-128"/>
                <a:cs typeface="ＭＳ Ｐゴシック" charset="-128"/>
              </a:rPr>
              <a:t>to support, </a:t>
            </a:r>
            <a:r>
              <a:rPr lang="en-US" sz="1600" u="sng" dirty="0" smtClean="0">
                <a:solidFill>
                  <a:srgbClr val="FF0000"/>
                </a:solidFill>
                <a:ea typeface="ＭＳ Ｐゴシック" charset="-128"/>
                <a:cs typeface="ＭＳ Ｐゴシック" charset="-128"/>
              </a:rPr>
              <a:t>reciprocal justice between man and man</a:t>
            </a:r>
            <a:r>
              <a:rPr lang="en-US" sz="1600" dirty="0" smtClean="0">
                <a:ea typeface="ＭＳ Ｐゴシック" charset="-128"/>
                <a:cs typeface="ＭＳ Ｐゴシック" charset="-128"/>
              </a:rPr>
              <a:t>; and the punishment of a member who should move for such a law ought to be death. </a:t>
            </a:r>
            <a:r>
              <a:rPr lang="en-US" sz="1600" i="1" dirty="0" smtClean="0"/>
              <a:t>Thomas Paine 1786</a:t>
            </a:r>
            <a:endParaRPr lang="en-US" sz="1600" dirty="0"/>
          </a:p>
        </p:txBody>
      </p:sp>
      <p:pic>
        <p:nvPicPr>
          <p:cNvPr id="14" name="Andrew_Napolitano_snipit.mp4">
            <a:hlinkClick r:id="" action="ppaction://media"/>
          </p:cNvPr>
          <p:cNvPicPr/>
          <p:nvPr>
            <p:ph sz="quarter" idx="4"/>
            <a:videoFile r:link="rId2"/>
          </p:nvPr>
        </p:nvPicPr>
        <p:blipFill>
          <a:blip r:embed="rId5"/>
          <a:stretch>
            <a:fillRect/>
          </a:stretch>
        </p:blipFill>
        <p:spPr>
          <a:xfrm>
            <a:off x="4645025" y="2494840"/>
            <a:ext cx="4337958" cy="244010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607" fill="hold"/>
                                        <p:tgtEl>
                                          <p:spTgt spid="13"/>
                                        </p:tgtEl>
                                      </p:cBhvr>
                                    </p:cmd>
                                  </p:childTnLst>
                                </p:cTn>
                              </p:par>
                              <p:par>
                                <p:cTn id="7" presetID="9" presetClass="entr" presetSubtype="0" fill="hold" grpId="0" nodeType="withEffect">
                                  <p:stCondLst>
                                    <p:cond delay="41000"/>
                                  </p:stCondLst>
                                  <p:childTnLst>
                                    <p:set>
                                      <p:cBhvr>
                                        <p:cTn id="8" dur="1" fill="hold">
                                          <p:stCondLst>
                                            <p:cond delay="0"/>
                                          </p:stCondLst>
                                        </p:cTn>
                                        <p:tgtEl>
                                          <p:spTgt spid="11"/>
                                        </p:tgtEl>
                                        <p:attrNameLst>
                                          <p:attrName>style.visibility</p:attrName>
                                        </p:attrNameLst>
                                      </p:cBhvr>
                                      <p:to>
                                        <p:strVal val="visible"/>
                                      </p:to>
                                    </p:set>
                                    <p:animEffect transition="in" filter="dissolv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dissolve">
                                      <p:cBhvr>
                                        <p:cTn id="14" dur="500"/>
                                        <p:tgtEl>
                                          <p:spTgt spid="8">
                                            <p:txEl>
                                              <p:pRg st="0" end="0"/>
                                            </p:txEl>
                                          </p:spTgt>
                                        </p:tgtEl>
                                      </p:cBhvr>
                                    </p:animEffec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mediacall" presetSubtype="0" fill="hold" nodeType="withEffect">
                                  <p:stCondLst>
                                    <p:cond delay="0"/>
                                  </p:stCondLst>
                                  <p:childTnLst>
                                    <p:cmd type="call" cmd="playFrom(0.0)">
                                      <p:cBhvr>
                                        <p:cTn id="19" dur="56156" fill="hold"/>
                                        <p:tgtEl>
                                          <p:spTgt spid="14"/>
                                        </p:tgtEl>
                                      </p:cBhvr>
                                    </p:cmd>
                                  </p:childTnLst>
                                </p:cTn>
                              </p:par>
                            </p:childTnLst>
                          </p:cTn>
                        </p:par>
                        <p:par>
                          <p:cTn id="20" fill="hold">
                            <p:stCondLst>
                              <p:cond delay="56656"/>
                            </p:stCondLst>
                            <p:childTnLst>
                              <p:par>
                                <p:cTn id="21" presetID="9"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par>
                                <p:cTn id="24" presetID="10" presetClass="exit" presetSubtype="0" fill="hold" grpId="1" nodeType="withEffect">
                                  <p:stCondLst>
                                    <p:cond delay="0"/>
                                  </p:stCondLst>
                                  <p:childTnLst>
                                    <p:animEffect transition="out" filter="fade">
                                      <p:cBhvr>
                                        <p:cTn id="25" dur="2000"/>
                                        <p:tgtEl>
                                          <p:spTgt spid="11"/>
                                        </p:tgtEl>
                                      </p:cBhvr>
                                    </p:animEffect>
                                    <p:set>
                                      <p:cBhvr>
                                        <p:cTn id="26"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27" fill="hold" display="0">
                  <p:stCondLst>
                    <p:cond delay="indefinite"/>
                  </p:stCondLst>
                  <p:endCondLst>
                    <p:cond evt="onNext" delay="0">
                      <p:tgtEl>
                        <p:sldTgt/>
                      </p:tgtEl>
                    </p:cond>
                    <p:cond evt="onPrev" delay="0">
                      <p:tgtEl>
                        <p:sldTgt/>
                      </p:tgtEl>
                    </p:cond>
                  </p:endCondLst>
                </p:cTn>
                <p:tgtEl>
                  <p:spTgt spid="13"/>
                </p:tgtEl>
              </p:cMediaNode>
            </p:video>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3"/>
                                        </p:tgtEl>
                                      </p:cBhvr>
                                    </p:cmd>
                                  </p:childTnLst>
                                </p:cTn>
                              </p:par>
                            </p:childTnLst>
                          </p:cTn>
                        </p:par>
                      </p:childTnLst>
                    </p:cTn>
                  </p:par>
                </p:childTnLst>
              </p:cTn>
              <p:nextCondLst>
                <p:cond evt="onClick" delay="0">
                  <p:tgtEl>
                    <p:spTgt spid="13"/>
                  </p:tgtEl>
                </p:cond>
              </p:nextCondLst>
            </p:seq>
            <p:video>
              <p:cMediaNode>
                <p:cTn id="33" fill="hold" display="0">
                  <p:stCondLst>
                    <p:cond delay="indefinite"/>
                  </p:stCondLst>
                  <p:endCondLst>
                    <p:cond evt="onNext" delay="0">
                      <p:tgtEl>
                        <p:sldTgt/>
                      </p:tgtEl>
                    </p:cond>
                    <p:cond evt="onPrev" delay="0">
                      <p:tgtEl>
                        <p:sldTgt/>
                      </p:tgtEl>
                    </p:cond>
                  </p:endCondLst>
                </p:cTn>
                <p:tgtEl>
                  <p:spTgt spid="14"/>
                </p:tgtEl>
              </p:cMediaNode>
            </p:video>
            <p:seq concurrent="1" nextAc="seek">
              <p:cTn id="34" restart="whenNotActive" fill="hold" evtFilter="cancelBubble" nodeType="interactiveSeq">
                <p:stCondLst>
                  <p:cond evt="onClick" delay="0">
                    <p:tgtEl>
                      <p:spTgt spid="14"/>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clickEffect">
                                  <p:stCondLst>
                                    <p:cond delay="0"/>
                                  </p:stCondLst>
                                  <p:childTnLst>
                                    <p:cmd type="call" cmd="togglePause">
                                      <p:cBhvr>
                                        <p:cTn id="38" dur="1" fill="hold"/>
                                        <p:tgtEl>
                                          <p:spTgt spid="14"/>
                                        </p:tgtEl>
                                      </p:cBhvr>
                                    </p:cmd>
                                  </p:childTnLst>
                                </p:cTn>
                              </p:par>
                            </p:childTnLst>
                          </p:cTn>
                        </p:par>
                      </p:childTnLst>
                    </p:cTn>
                  </p:par>
                </p:childTnLst>
              </p:cTn>
              <p:nextCondLst>
                <p:cond evt="onClick" delay="0">
                  <p:tgtEl>
                    <p:spTgt spid="14"/>
                  </p:tgtEl>
                </p:cond>
              </p:nextCondLst>
            </p:seq>
          </p:childTnLst>
        </p:cTn>
      </p:par>
    </p:tnLst>
    <p:bldLst>
      <p:bldP spid="8" grpId="0" build="p"/>
      <p:bldP spid="11" grpId="0"/>
      <p:bldP spid="11" grpId="1"/>
      <p:bldP spid="12"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948"/>
            <a:ext cx="8229600" cy="1143000"/>
          </a:xfrm>
        </p:spPr>
        <p:txBody>
          <a:bodyPr/>
          <a:lstStyle/>
          <a:p>
            <a:r>
              <a:rPr lang="en-US" sz="3600" dirty="0" smtClean="0"/>
              <a:t>Benefits to implementing a sound</a:t>
            </a:r>
            <a:br>
              <a:rPr lang="en-US" sz="3600" dirty="0" smtClean="0"/>
            </a:br>
            <a:r>
              <a:rPr lang="en-US" sz="3600" dirty="0" smtClean="0"/>
              <a:t>Commodity Based Currency System</a:t>
            </a:r>
            <a:endParaRPr lang="en-US" sz="3600" dirty="0"/>
          </a:p>
        </p:txBody>
      </p:sp>
      <p:sp>
        <p:nvSpPr>
          <p:cNvPr id="3" name="Content Placeholder 2"/>
          <p:cNvSpPr>
            <a:spLocks noGrp="1"/>
          </p:cNvSpPr>
          <p:nvPr>
            <p:ph idx="1"/>
          </p:nvPr>
        </p:nvSpPr>
        <p:spPr/>
        <p:txBody>
          <a:bodyPr/>
          <a:lstStyle/>
          <a:p>
            <a:r>
              <a:rPr lang="en-US" dirty="0" smtClean="0"/>
              <a:t>Increased capital flow from all over the world</a:t>
            </a:r>
          </a:p>
          <a:p>
            <a:r>
              <a:rPr lang="en-US" dirty="0" smtClean="0"/>
              <a:t>Reduction in unemployment</a:t>
            </a:r>
          </a:p>
          <a:p>
            <a:r>
              <a:rPr lang="en-US" dirty="0" smtClean="0"/>
              <a:t>Increased revenues and fiscal longevity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Policy makers should recognize</a:t>
            </a:r>
            <a:endParaRPr lang="en-US" sz="4000" dirty="0"/>
          </a:p>
        </p:txBody>
      </p:sp>
      <p:sp>
        <p:nvSpPr>
          <p:cNvPr id="3" name="Content Placeholder 2"/>
          <p:cNvSpPr>
            <a:spLocks noGrp="1"/>
          </p:cNvSpPr>
          <p:nvPr>
            <p:ph idx="1"/>
          </p:nvPr>
        </p:nvSpPr>
        <p:spPr>
          <a:xfrm>
            <a:off x="242603" y="1600200"/>
            <a:ext cx="8676631" cy="4525963"/>
          </a:xfrm>
        </p:spPr>
        <p:txBody>
          <a:bodyPr/>
          <a:lstStyle/>
          <a:p>
            <a:r>
              <a:rPr lang="en-US" dirty="0" smtClean="0"/>
              <a:t>Most cost-effective support for employment by governments: </a:t>
            </a:r>
            <a:r>
              <a:rPr lang="en-US" b="1" i="1" dirty="0" smtClean="0">
                <a:solidFill>
                  <a:srgbClr val="0000FF"/>
                </a:solidFill>
                <a:latin typeface="Rockwell"/>
                <a:cs typeface="Rockwell"/>
              </a:rPr>
              <a:t>Accept Alternative Currency Units for payment of taxes</a:t>
            </a:r>
          </a:p>
          <a:p>
            <a:pPr lvl="1"/>
            <a:r>
              <a:rPr lang="en-US" dirty="0" smtClean="0"/>
              <a:t>Uruguay &amp; Northern Brazil success stories</a:t>
            </a:r>
          </a:p>
          <a:p>
            <a:pPr lvl="1"/>
            <a:r>
              <a:rPr lang="en-US" dirty="0" smtClean="0"/>
              <a:t>Produces additional income to governmental entities that accept them. </a:t>
            </a:r>
          </a:p>
          <a:p>
            <a:r>
              <a:rPr lang="en-US" dirty="0" smtClean="0"/>
              <a:t>Alternative Currencies are now where Open Source software and Microfinance were +10 years ago …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Choosing the right </a:t>
            </a:r>
            <a:br>
              <a:rPr lang="en-US" sz="4000" dirty="0" smtClean="0"/>
            </a:br>
            <a:r>
              <a:rPr lang="en-US" sz="4000" dirty="0" smtClean="0"/>
              <a:t>Alternative Currency</a:t>
            </a:r>
            <a:endParaRPr lang="en-US" sz="4000" dirty="0"/>
          </a:p>
        </p:txBody>
      </p:sp>
      <p:sp>
        <p:nvSpPr>
          <p:cNvPr id="3" name="Content Placeholder 2"/>
          <p:cNvSpPr>
            <a:spLocks noGrp="1"/>
          </p:cNvSpPr>
          <p:nvPr>
            <p:ph idx="1"/>
          </p:nvPr>
        </p:nvSpPr>
        <p:spPr>
          <a:xfrm>
            <a:off x="457199" y="1600200"/>
            <a:ext cx="8432449" cy="4763562"/>
          </a:xfrm>
        </p:spPr>
        <p:txBody>
          <a:bodyPr/>
          <a:lstStyle/>
          <a:p>
            <a:r>
              <a:rPr lang="en-US" dirty="0" smtClean="0"/>
              <a:t>Fiat Legal Tender</a:t>
            </a:r>
          </a:p>
          <a:p>
            <a:pPr lvl="1"/>
            <a:r>
              <a:rPr lang="en-US" dirty="0" smtClean="0"/>
              <a:t>Pro: relatively cheap to implement</a:t>
            </a:r>
          </a:p>
          <a:p>
            <a:pPr lvl="1"/>
            <a:r>
              <a:rPr lang="en-US" dirty="0" smtClean="0"/>
              <a:t>Con: dishonest, ultimately hyper-inflates</a:t>
            </a:r>
          </a:p>
          <a:p>
            <a:pPr marL="342900" lvl="1" indent="-342900">
              <a:buFontTx/>
              <a:buChar char="•"/>
            </a:pPr>
            <a:r>
              <a:rPr lang="en-US" dirty="0" smtClean="0"/>
              <a:t>Gold and Silver Coin</a:t>
            </a:r>
          </a:p>
          <a:p>
            <a:pPr lvl="1"/>
            <a:r>
              <a:rPr lang="en-US" dirty="0" smtClean="0"/>
              <a:t>Pro: honest, retains value</a:t>
            </a:r>
          </a:p>
          <a:p>
            <a:pPr lvl="1"/>
            <a:r>
              <a:rPr lang="en-US" dirty="0" smtClean="0"/>
              <a:t>Con: expensive to implement</a:t>
            </a:r>
          </a:p>
          <a:p>
            <a:r>
              <a:rPr lang="en-US" dirty="0" smtClean="0"/>
              <a:t>Electronic Gold and Silver bullion or coin</a:t>
            </a:r>
          </a:p>
          <a:p>
            <a:pPr lvl="1"/>
            <a:r>
              <a:rPr lang="en-US" dirty="0" smtClean="0"/>
              <a:t>Pro: honest, retains value, cheap to implement</a:t>
            </a:r>
          </a:p>
          <a:p>
            <a:pPr lvl="1"/>
            <a:r>
              <a:rPr lang="en-US" dirty="0" smtClean="0"/>
              <a:t>Con: requires frequent audits (~quarterly)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Fiat Currency </a:t>
            </a:r>
            <a:endParaRPr lang="en-US" dirty="0"/>
          </a:p>
        </p:txBody>
      </p:sp>
      <p:sp>
        <p:nvSpPr>
          <p:cNvPr id="3" name="Content Placeholder 2"/>
          <p:cNvSpPr>
            <a:spLocks noGrp="1"/>
          </p:cNvSpPr>
          <p:nvPr>
            <p:ph idx="1"/>
          </p:nvPr>
        </p:nvSpPr>
        <p:spPr/>
        <p:txBody>
          <a:bodyPr vert="horz"/>
          <a:lstStyle/>
          <a:p>
            <a:r>
              <a:rPr lang="en-US" sz="2800" dirty="0" smtClean="0"/>
              <a:t>No currency in history has lasted longer than 42 years after its intrinsic backing has been abandoned. </a:t>
            </a:r>
            <a:r>
              <a:rPr lang="en-US" sz="2000" i="1" dirty="0" smtClean="0"/>
              <a:t>John </a:t>
            </a:r>
            <a:r>
              <a:rPr lang="en-US" sz="2000" i="1" dirty="0" err="1" smtClean="0"/>
              <a:t>Tamny</a:t>
            </a:r>
            <a:r>
              <a:rPr lang="en-US" sz="2000" i="1" dirty="0" smtClean="0"/>
              <a:t>, 9/9/2010</a:t>
            </a:r>
            <a:r>
              <a:rPr lang="en-US" sz="2000" baseline="30000" dirty="0" smtClean="0"/>
              <a:t>1</a:t>
            </a:r>
            <a:endParaRPr lang="en-US" sz="2800" baseline="30000" dirty="0" smtClean="0"/>
          </a:p>
          <a:p>
            <a:pPr lvl="1"/>
            <a:r>
              <a:rPr lang="en-US" sz="2400" dirty="0" smtClean="0"/>
              <a:t>It was 40+ years ago (8/15/1971) that President Nixon severed the Federal Reserve Note’s link to gold. </a:t>
            </a:r>
          </a:p>
          <a:p>
            <a:r>
              <a:rPr lang="en-US" sz="2800" dirty="0" smtClean="0"/>
              <a:t>The Continental was America’s first fiat currency and it only lasted 6 years.</a:t>
            </a:r>
          </a:p>
          <a:p>
            <a:r>
              <a:rPr lang="en-US" sz="2800" dirty="0" smtClean="0"/>
              <a:t>The graduated income tax system has allowed modern fiat currencies, such as the Federal Reserve Note, to last ~40+ years</a:t>
            </a:r>
          </a:p>
          <a:p>
            <a:endParaRPr lang="en-US" sz="2800" dirty="0"/>
          </a:p>
        </p:txBody>
      </p:sp>
      <p:sp>
        <p:nvSpPr>
          <p:cNvPr id="4" name="Rectangle 3"/>
          <p:cNvSpPr/>
          <p:nvPr/>
        </p:nvSpPr>
        <p:spPr>
          <a:xfrm>
            <a:off x="613833" y="6403201"/>
            <a:ext cx="7916334" cy="276999"/>
          </a:xfrm>
          <a:prstGeom prst="rect">
            <a:avLst/>
          </a:prstGeom>
        </p:spPr>
        <p:txBody>
          <a:bodyPr wrap="square">
            <a:spAutoFit/>
          </a:bodyPr>
          <a:lstStyle/>
          <a:p>
            <a:r>
              <a:rPr lang="en-US" sz="1200" dirty="0" smtClean="0">
                <a:solidFill>
                  <a:srgbClr val="0000FF"/>
                </a:solidFill>
              </a:rPr>
              <a:t>1: http://www.forbes.com/2010/09/07/dollar-currency-gold-standard-2020-opinions-columnists-john-tamny.html</a:t>
            </a:r>
            <a:endParaRPr lang="en-US" sz="12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ext Box 10"/>
          <p:cNvSpPr txBox="1">
            <a:spLocks noChangeArrowheads="1"/>
          </p:cNvSpPr>
          <p:nvPr/>
        </p:nvSpPr>
        <p:spPr bwMode="auto">
          <a:xfrm>
            <a:off x="1009650" y="8683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2" name="Group 69"/>
          <p:cNvGrpSpPr>
            <a:grpSpLocks/>
          </p:cNvGrpSpPr>
          <p:nvPr/>
        </p:nvGrpSpPr>
        <p:grpSpPr bwMode="auto">
          <a:xfrm>
            <a:off x="4419600" y="868363"/>
            <a:ext cx="2438400" cy="2179637"/>
            <a:chOff x="2784" y="547"/>
            <a:chExt cx="1536" cy="1373"/>
          </a:xfrm>
        </p:grpSpPr>
        <p:sp>
          <p:nvSpPr>
            <p:cNvPr id="56376" name="Text Box 12"/>
            <p:cNvSpPr txBox="1">
              <a:spLocks noChangeArrowheads="1"/>
            </p:cNvSpPr>
            <p:nvPr/>
          </p:nvSpPr>
          <p:spPr bwMode="auto">
            <a:xfrm>
              <a:off x="2784"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7" name="Text Box 15"/>
            <p:cNvSpPr txBox="1">
              <a:spLocks noChangeArrowheads="1"/>
            </p:cNvSpPr>
            <p:nvPr/>
          </p:nvSpPr>
          <p:spPr bwMode="auto">
            <a:xfrm>
              <a:off x="2980" y="547"/>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nvGrpSpPr>
            <p:cNvPr id="3" name="Group 58"/>
            <p:cNvGrpSpPr>
              <a:grpSpLocks/>
            </p:cNvGrpSpPr>
            <p:nvPr/>
          </p:nvGrpSpPr>
          <p:grpSpPr bwMode="auto">
            <a:xfrm>
              <a:off x="2784" y="1016"/>
              <a:ext cx="1202" cy="904"/>
              <a:chOff x="2784" y="1016"/>
              <a:chExt cx="1202" cy="904"/>
            </a:xfrm>
          </p:grpSpPr>
          <p:pic>
            <p:nvPicPr>
              <p:cNvPr id="56379"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14" y="1016"/>
                <a:ext cx="672" cy="645"/>
              </a:xfrm>
              <a:prstGeom prst="rect">
                <a:avLst/>
              </a:prstGeom>
              <a:noFill/>
              <a:ln w="9525">
                <a:noFill/>
                <a:miter lim="800000"/>
                <a:headEnd/>
                <a:tailEnd/>
              </a:ln>
            </p:spPr>
          </p:pic>
          <p:sp>
            <p:nvSpPr>
              <p:cNvPr id="56380" name="Text Box 20"/>
              <p:cNvSpPr txBox="1">
                <a:spLocks noChangeArrowheads="1"/>
              </p:cNvSpPr>
              <p:nvPr/>
            </p:nvSpPr>
            <p:spPr bwMode="auto">
              <a:xfrm>
                <a:off x="3386" y="174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6381" name="Text Box 23"/>
              <p:cNvSpPr txBox="1">
                <a:spLocks noChangeArrowheads="1"/>
              </p:cNvSpPr>
              <p:nvPr/>
            </p:nvSpPr>
            <p:spPr bwMode="auto">
              <a:xfrm>
                <a:off x="2784"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grpSp>
      </p:grpSp>
      <p:grpSp>
        <p:nvGrpSpPr>
          <p:cNvPr id="4" name="Group 57"/>
          <p:cNvGrpSpPr>
            <a:grpSpLocks/>
          </p:cNvGrpSpPr>
          <p:nvPr/>
        </p:nvGrpSpPr>
        <p:grpSpPr bwMode="auto">
          <a:xfrm>
            <a:off x="152400" y="1477963"/>
            <a:ext cx="2209800" cy="1570037"/>
            <a:chOff x="96" y="931"/>
            <a:chExt cx="1392" cy="989"/>
          </a:xfrm>
        </p:grpSpPr>
        <p:pic>
          <p:nvPicPr>
            <p:cNvPr id="56373" name="Picture 2" descr="MPj03996810000[1]"/>
            <p:cNvPicPr>
              <a:picLocks noChangeAspect="1" noChangeArrowheads="1"/>
            </p:cNvPicPr>
            <p:nvPr/>
          </p:nvPicPr>
          <p:blipFill>
            <a:blip r:embed="rId5"/>
            <a:srcRect/>
            <a:stretch>
              <a:fillRect/>
            </a:stretch>
          </p:blipFill>
          <p:spPr bwMode="auto">
            <a:xfrm>
              <a:off x="632" y="931"/>
              <a:ext cx="704" cy="816"/>
            </a:xfrm>
            <a:prstGeom prst="rect">
              <a:avLst/>
            </a:prstGeom>
            <a:noFill/>
            <a:ln w="9525">
              <a:noFill/>
              <a:miter lim="800000"/>
              <a:headEnd/>
              <a:tailEnd/>
            </a:ln>
          </p:spPr>
        </p:pic>
        <p:sp>
          <p:nvSpPr>
            <p:cNvPr id="56374" name="Text Box 3"/>
            <p:cNvSpPr txBox="1">
              <a:spLocks noChangeArrowheads="1"/>
            </p:cNvSpPr>
            <p:nvPr/>
          </p:nvSpPr>
          <p:spPr bwMode="auto">
            <a:xfrm>
              <a:off x="96" y="1224"/>
              <a:ext cx="436" cy="231"/>
            </a:xfrm>
            <a:prstGeom prst="rect">
              <a:avLst/>
            </a:prstGeom>
            <a:noFill/>
            <a:ln w="9525">
              <a:noFill/>
              <a:miter lim="800000"/>
              <a:headEnd/>
              <a:tailEnd/>
            </a:ln>
          </p:spPr>
          <p:txBody>
            <a:bodyPr wrap="none">
              <a:prstTxWarp prst="textNoShape">
                <a:avLst/>
              </a:prstTxWarp>
              <a:spAutoFit/>
            </a:bodyPr>
            <a:lstStyle/>
            <a:p>
              <a:r>
                <a:rPr lang="en-US"/>
                <a:t>1957</a:t>
              </a:r>
            </a:p>
          </p:txBody>
        </p:sp>
        <p:sp>
          <p:nvSpPr>
            <p:cNvPr id="56375" name="Text Box 34"/>
            <p:cNvSpPr txBox="1">
              <a:spLocks noChangeArrowheads="1"/>
            </p:cNvSpPr>
            <p:nvPr/>
          </p:nvSpPr>
          <p:spPr bwMode="auto">
            <a:xfrm>
              <a:off x="480" y="1747"/>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5" name="Group 68"/>
          <p:cNvGrpSpPr>
            <a:grpSpLocks/>
          </p:cNvGrpSpPr>
          <p:nvPr/>
        </p:nvGrpSpPr>
        <p:grpSpPr bwMode="auto">
          <a:xfrm>
            <a:off x="2362200" y="868363"/>
            <a:ext cx="2032000" cy="2179637"/>
            <a:chOff x="1488" y="547"/>
            <a:chExt cx="1280" cy="1373"/>
          </a:xfrm>
        </p:grpSpPr>
        <p:sp>
          <p:nvSpPr>
            <p:cNvPr id="56367" name="Text Box 11"/>
            <p:cNvSpPr txBox="1">
              <a:spLocks noChangeArrowheads="1"/>
            </p:cNvSpPr>
            <p:nvPr/>
          </p:nvSpPr>
          <p:spPr bwMode="auto">
            <a:xfrm>
              <a:off x="1488" y="547"/>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68" name="Text Box 14"/>
            <p:cNvSpPr txBox="1">
              <a:spLocks noChangeArrowheads="1"/>
            </p:cNvSpPr>
            <p:nvPr/>
          </p:nvSpPr>
          <p:spPr bwMode="auto">
            <a:xfrm>
              <a:off x="1732" y="547"/>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br>
                <a:rPr lang="en-US"/>
              </a:br>
              <a:r>
                <a:rPr lang="en-US" sz="1000"/>
                <a:t>(Brown Eggs)</a:t>
              </a:r>
            </a:p>
          </p:txBody>
        </p:sp>
        <p:grpSp>
          <p:nvGrpSpPr>
            <p:cNvPr id="6" name="Group 60"/>
            <p:cNvGrpSpPr>
              <a:grpSpLocks/>
            </p:cNvGrpSpPr>
            <p:nvPr/>
          </p:nvGrpSpPr>
          <p:grpSpPr bwMode="auto">
            <a:xfrm>
              <a:off x="1488" y="1015"/>
              <a:ext cx="1194" cy="905"/>
              <a:chOff x="1488" y="1015"/>
              <a:chExt cx="1194" cy="905"/>
            </a:xfrm>
          </p:grpSpPr>
          <p:sp>
            <p:nvSpPr>
              <p:cNvPr id="56370" name="Text Box 6"/>
              <p:cNvSpPr txBox="1">
                <a:spLocks noChangeArrowheads="1"/>
              </p:cNvSpPr>
              <p:nvPr/>
            </p:nvSpPr>
            <p:spPr bwMode="auto">
              <a:xfrm>
                <a:off x="1488" y="122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71" name="Text Box 32"/>
              <p:cNvSpPr txBox="1">
                <a:spLocks noChangeArrowheads="1"/>
              </p:cNvSpPr>
              <p:nvPr/>
            </p:nvSpPr>
            <p:spPr bwMode="auto">
              <a:xfrm>
                <a:off x="1971" y="1747"/>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72" name="Picture 39" descr="208303341_12da2510d9"/>
              <p:cNvPicPr>
                <a:picLocks noChangeAspect="1" noChangeArrowheads="1"/>
              </p:cNvPicPr>
              <p:nvPr/>
            </p:nvPicPr>
            <p:blipFill>
              <a:blip r:embed="rId6"/>
              <a:srcRect/>
              <a:stretch>
                <a:fillRect/>
              </a:stretch>
            </p:blipFill>
            <p:spPr bwMode="auto">
              <a:xfrm>
                <a:off x="1818" y="1015"/>
                <a:ext cx="864" cy="648"/>
              </a:xfrm>
              <a:prstGeom prst="rect">
                <a:avLst/>
              </a:prstGeom>
              <a:noFill/>
              <a:ln w="9525">
                <a:noFill/>
                <a:miter lim="800000"/>
                <a:headEnd/>
                <a:tailEnd/>
              </a:ln>
            </p:spPr>
          </p:pic>
        </p:grpSp>
      </p:grpSp>
      <p:grpSp>
        <p:nvGrpSpPr>
          <p:cNvPr id="7" name="Group 70"/>
          <p:cNvGrpSpPr>
            <a:grpSpLocks/>
          </p:cNvGrpSpPr>
          <p:nvPr/>
        </p:nvGrpSpPr>
        <p:grpSpPr bwMode="auto">
          <a:xfrm>
            <a:off x="6629400" y="868363"/>
            <a:ext cx="2362200" cy="2179637"/>
            <a:chOff x="4176" y="547"/>
            <a:chExt cx="1488" cy="1373"/>
          </a:xfrm>
        </p:grpSpPr>
        <p:sp>
          <p:nvSpPr>
            <p:cNvPr id="56360" name="Text Box 16"/>
            <p:cNvSpPr txBox="1">
              <a:spLocks noChangeArrowheads="1"/>
            </p:cNvSpPr>
            <p:nvPr/>
          </p:nvSpPr>
          <p:spPr bwMode="auto">
            <a:xfrm>
              <a:off x="4460" y="547"/>
              <a:ext cx="1204" cy="231"/>
            </a:xfrm>
            <a:prstGeom prst="rect">
              <a:avLst/>
            </a:prstGeom>
            <a:noFill/>
            <a:ln w="9525">
              <a:noFill/>
              <a:miter lim="800000"/>
              <a:headEnd/>
              <a:tailEnd/>
            </a:ln>
          </p:spPr>
          <p:txBody>
            <a:bodyPr wrap="none">
              <a:prstTxWarp prst="textNoShape">
                <a:avLst/>
              </a:prstTxWarp>
              <a:spAutoFit/>
            </a:bodyPr>
            <a:lstStyle/>
            <a:p>
              <a:r>
                <a:rPr lang="en-US"/>
                <a:t># Legal Tender $</a:t>
              </a:r>
            </a:p>
          </p:txBody>
        </p:sp>
        <p:grpSp>
          <p:nvGrpSpPr>
            <p:cNvPr id="8" name="Group 59"/>
            <p:cNvGrpSpPr>
              <a:grpSpLocks/>
            </p:cNvGrpSpPr>
            <p:nvPr/>
          </p:nvGrpSpPr>
          <p:grpSpPr bwMode="auto">
            <a:xfrm>
              <a:off x="4176" y="1101"/>
              <a:ext cx="1438" cy="819"/>
              <a:chOff x="4176" y="1101"/>
              <a:chExt cx="1438" cy="819"/>
            </a:xfrm>
          </p:grpSpPr>
          <p:pic>
            <p:nvPicPr>
              <p:cNvPr id="56363" name="Picture 19" descr="1"/>
              <p:cNvPicPr>
                <a:picLocks noChangeAspect="1" noChangeArrowheads="1"/>
              </p:cNvPicPr>
              <p:nvPr/>
            </p:nvPicPr>
            <p:blipFill>
              <a:blip r:embed="rId7"/>
              <a:srcRect/>
              <a:stretch>
                <a:fillRect/>
              </a:stretch>
            </p:blipFill>
            <p:spPr bwMode="auto">
              <a:xfrm>
                <a:off x="4510" y="1101"/>
                <a:ext cx="1104" cy="475"/>
              </a:xfrm>
              <a:prstGeom prst="rect">
                <a:avLst/>
              </a:prstGeom>
              <a:noFill/>
              <a:ln w="9525">
                <a:noFill/>
                <a:miter lim="800000"/>
                <a:headEnd/>
                <a:tailEnd/>
              </a:ln>
            </p:spPr>
          </p:pic>
          <p:sp>
            <p:nvSpPr>
              <p:cNvPr id="56364" name="Text Box 21"/>
              <p:cNvSpPr txBox="1">
                <a:spLocks noChangeArrowheads="1"/>
              </p:cNvSpPr>
              <p:nvPr/>
            </p:nvSpPr>
            <p:spPr bwMode="auto">
              <a:xfrm>
                <a:off x="4797" y="1747"/>
                <a:ext cx="530" cy="173"/>
              </a:xfrm>
              <a:prstGeom prst="rect">
                <a:avLst/>
              </a:prstGeom>
              <a:noFill/>
              <a:ln w="9525">
                <a:noFill/>
                <a:miter lim="800000"/>
                <a:headEnd/>
                <a:tailEnd/>
              </a:ln>
            </p:spPr>
            <p:txBody>
              <a:bodyPr>
                <a:prstTxWarp prst="textNoShape">
                  <a:avLst/>
                </a:prstTxWarp>
                <a:spAutoFit/>
              </a:bodyPr>
              <a:lstStyle/>
              <a:p>
                <a:pPr algn="ctr"/>
                <a:r>
                  <a:rPr lang="en-US" sz="1200"/>
                  <a:t>$13,500</a:t>
                </a:r>
              </a:p>
            </p:txBody>
          </p:sp>
          <p:sp>
            <p:nvSpPr>
              <p:cNvPr id="56365" name="Text Box 26"/>
              <p:cNvSpPr txBox="1">
                <a:spLocks noChangeArrowheads="1"/>
              </p:cNvSpPr>
              <p:nvPr/>
            </p:nvSpPr>
            <p:spPr bwMode="auto">
              <a:xfrm>
                <a:off x="4176" y="122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66" name="Text Box 42"/>
              <p:cNvSpPr txBox="1">
                <a:spLocks noChangeArrowheads="1"/>
              </p:cNvSpPr>
              <p:nvPr/>
            </p:nvSpPr>
            <p:spPr bwMode="auto">
              <a:xfrm>
                <a:off x="4510" y="155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grpSp>
        <p:sp>
          <p:nvSpPr>
            <p:cNvPr id="56362" name="Line 45"/>
            <p:cNvSpPr>
              <a:spLocks noChangeShapeType="1"/>
            </p:cNvSpPr>
            <p:nvPr/>
          </p:nvSpPr>
          <p:spPr bwMode="auto">
            <a:xfrm flipH="1">
              <a:off x="4320" y="547"/>
              <a:ext cx="96" cy="240"/>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30737" name="Text Box 17"/>
          <p:cNvSpPr txBox="1">
            <a:spLocks noChangeArrowheads="1"/>
          </p:cNvSpPr>
          <p:nvPr/>
        </p:nvSpPr>
        <p:spPr bwMode="auto">
          <a:xfrm>
            <a:off x="4864100" y="3497263"/>
            <a:ext cx="1860550" cy="641350"/>
          </a:xfrm>
          <a:prstGeom prst="rect">
            <a:avLst/>
          </a:prstGeom>
          <a:noFill/>
          <a:ln w="9525">
            <a:noFill/>
            <a:miter lim="800000"/>
            <a:headEnd/>
            <a:tailEnd/>
          </a:ln>
        </p:spPr>
        <p:txBody>
          <a:bodyPr wrap="none">
            <a:prstTxWarp prst="textNoShape">
              <a:avLst/>
            </a:prstTxWarp>
            <a:spAutoFit/>
          </a:bodyPr>
          <a:lstStyle/>
          <a:p>
            <a:pPr algn="ctr"/>
            <a:r>
              <a:rPr lang="en-US">
                <a:solidFill>
                  <a:srgbClr val="FF3300"/>
                </a:solidFill>
              </a:rPr>
              <a:t>No Lawful</a:t>
            </a:r>
          </a:p>
          <a:p>
            <a:pPr algn="ctr"/>
            <a:r>
              <a:rPr lang="en-US">
                <a:solidFill>
                  <a:srgbClr val="FF3300"/>
                </a:solidFill>
              </a:rPr>
              <a:t>Money Available</a:t>
            </a:r>
          </a:p>
        </p:txBody>
      </p:sp>
      <p:grpSp>
        <p:nvGrpSpPr>
          <p:cNvPr id="9" name="Group 63"/>
          <p:cNvGrpSpPr>
            <a:grpSpLocks/>
          </p:cNvGrpSpPr>
          <p:nvPr/>
        </p:nvGrpSpPr>
        <p:grpSpPr bwMode="auto">
          <a:xfrm>
            <a:off x="2362200" y="3303588"/>
            <a:ext cx="1895475" cy="1436687"/>
            <a:chOff x="1488" y="2081"/>
            <a:chExt cx="1194" cy="905"/>
          </a:xfrm>
        </p:grpSpPr>
        <p:sp>
          <p:nvSpPr>
            <p:cNvPr id="56357" name="Text Box 24"/>
            <p:cNvSpPr txBox="1">
              <a:spLocks noChangeArrowheads="1"/>
            </p:cNvSpPr>
            <p:nvPr/>
          </p:nvSpPr>
          <p:spPr bwMode="auto">
            <a:xfrm>
              <a:off x="1488" y="2289"/>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58" name="Text Box 37"/>
            <p:cNvSpPr txBox="1">
              <a:spLocks noChangeArrowheads="1"/>
            </p:cNvSpPr>
            <p:nvPr/>
          </p:nvSpPr>
          <p:spPr bwMode="auto">
            <a:xfrm>
              <a:off x="1986" y="2813"/>
              <a:ext cx="52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59" name="Picture 40" descr="208303341_12da2510d9"/>
            <p:cNvPicPr>
              <a:picLocks noChangeAspect="1" noChangeArrowheads="1"/>
            </p:cNvPicPr>
            <p:nvPr/>
          </p:nvPicPr>
          <p:blipFill>
            <a:blip r:embed="rId6"/>
            <a:srcRect/>
            <a:stretch>
              <a:fillRect/>
            </a:stretch>
          </p:blipFill>
          <p:spPr bwMode="auto">
            <a:xfrm>
              <a:off x="1818" y="2081"/>
              <a:ext cx="864" cy="648"/>
            </a:xfrm>
            <a:prstGeom prst="rect">
              <a:avLst/>
            </a:prstGeom>
            <a:noFill/>
            <a:ln w="9525">
              <a:noFill/>
              <a:miter lim="800000"/>
              <a:headEnd/>
              <a:tailEnd/>
            </a:ln>
          </p:spPr>
        </p:pic>
      </p:grpSp>
      <p:grpSp>
        <p:nvGrpSpPr>
          <p:cNvPr id="10" name="Group 62"/>
          <p:cNvGrpSpPr>
            <a:grpSpLocks/>
          </p:cNvGrpSpPr>
          <p:nvPr/>
        </p:nvGrpSpPr>
        <p:grpSpPr bwMode="auto">
          <a:xfrm>
            <a:off x="7159625" y="3460750"/>
            <a:ext cx="1752600" cy="1279525"/>
            <a:chOff x="4510" y="2180"/>
            <a:chExt cx="1104" cy="806"/>
          </a:xfrm>
        </p:grpSpPr>
        <p:pic>
          <p:nvPicPr>
            <p:cNvPr id="56354" name="Picture 8" descr="Obverse of the $1 bill">
              <a:hlinkClick r:id="rId8" tooltip="Obverse of the $1 bill"/>
            </p:cNvPr>
            <p:cNvPicPr>
              <a:picLocks noChangeAspect="1" noChangeArrowheads="1"/>
            </p:cNvPicPr>
            <p:nvPr/>
          </p:nvPicPr>
          <p:blipFill>
            <a:blip r:embed="rId9"/>
            <a:srcRect/>
            <a:stretch>
              <a:fillRect/>
            </a:stretch>
          </p:blipFill>
          <p:spPr bwMode="auto">
            <a:xfrm>
              <a:off x="4522" y="2180"/>
              <a:ext cx="1080" cy="450"/>
            </a:xfrm>
            <a:prstGeom prst="rect">
              <a:avLst/>
            </a:prstGeom>
            <a:noFill/>
            <a:ln w="9525">
              <a:noFill/>
              <a:miter lim="800000"/>
              <a:headEnd/>
              <a:tailEnd/>
            </a:ln>
          </p:spPr>
        </p:pic>
        <p:sp>
          <p:nvSpPr>
            <p:cNvPr id="56355" name="Text Box 31"/>
            <p:cNvSpPr txBox="1">
              <a:spLocks noChangeArrowheads="1"/>
            </p:cNvSpPr>
            <p:nvPr/>
          </p:nvSpPr>
          <p:spPr bwMode="auto">
            <a:xfrm>
              <a:off x="4798" y="281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“$85,400”</a:t>
              </a:r>
            </a:p>
          </p:txBody>
        </p:sp>
        <p:sp>
          <p:nvSpPr>
            <p:cNvPr id="56356" name="Text Box 43"/>
            <p:cNvSpPr txBox="1">
              <a:spLocks noChangeArrowheads="1"/>
            </p:cNvSpPr>
            <p:nvPr/>
          </p:nvSpPr>
          <p:spPr bwMode="auto">
            <a:xfrm>
              <a:off x="4510" y="2592"/>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grpSp>
        <p:nvGrpSpPr>
          <p:cNvPr id="11" name="Group 61"/>
          <p:cNvGrpSpPr>
            <a:grpSpLocks/>
          </p:cNvGrpSpPr>
          <p:nvPr/>
        </p:nvGrpSpPr>
        <p:grpSpPr bwMode="auto">
          <a:xfrm>
            <a:off x="152400" y="3170238"/>
            <a:ext cx="2209800" cy="1570037"/>
            <a:chOff x="96" y="1997"/>
            <a:chExt cx="1392" cy="989"/>
          </a:xfrm>
        </p:grpSpPr>
        <p:sp>
          <p:nvSpPr>
            <p:cNvPr id="56351" name="Text Box 4"/>
            <p:cNvSpPr txBox="1">
              <a:spLocks noChangeArrowheads="1"/>
            </p:cNvSpPr>
            <p:nvPr/>
          </p:nvSpPr>
          <p:spPr bwMode="auto">
            <a:xfrm>
              <a:off x="96" y="2290"/>
              <a:ext cx="436"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1982</a:t>
              </a:r>
            </a:p>
          </p:txBody>
        </p:sp>
        <p:pic>
          <p:nvPicPr>
            <p:cNvPr id="56352" name="Picture 29" descr="MPj03996810000[1]"/>
            <p:cNvPicPr>
              <a:picLocks noChangeAspect="1" noChangeArrowheads="1"/>
            </p:cNvPicPr>
            <p:nvPr/>
          </p:nvPicPr>
          <p:blipFill>
            <a:blip r:embed="rId5"/>
            <a:srcRect/>
            <a:stretch>
              <a:fillRect/>
            </a:stretch>
          </p:blipFill>
          <p:spPr bwMode="auto">
            <a:xfrm>
              <a:off x="632" y="1997"/>
              <a:ext cx="704" cy="816"/>
            </a:xfrm>
            <a:prstGeom prst="rect">
              <a:avLst/>
            </a:prstGeom>
            <a:noFill/>
            <a:ln w="9525">
              <a:noFill/>
              <a:miter lim="800000"/>
              <a:headEnd/>
              <a:tailEnd/>
            </a:ln>
          </p:spPr>
        </p:pic>
        <p:sp>
          <p:nvSpPr>
            <p:cNvPr id="56353" name="Text Box 46"/>
            <p:cNvSpPr txBox="1">
              <a:spLocks noChangeArrowheads="1"/>
            </p:cNvSpPr>
            <p:nvPr/>
          </p:nvSpPr>
          <p:spPr bwMode="auto">
            <a:xfrm>
              <a:off x="480" y="2813"/>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2" name="Group 66"/>
          <p:cNvGrpSpPr>
            <a:grpSpLocks/>
          </p:cNvGrpSpPr>
          <p:nvPr/>
        </p:nvGrpSpPr>
        <p:grpSpPr bwMode="auto">
          <a:xfrm>
            <a:off x="4419600" y="4938713"/>
            <a:ext cx="2022475" cy="1584325"/>
            <a:chOff x="2784" y="3111"/>
            <a:chExt cx="1274" cy="998"/>
          </a:xfrm>
        </p:grpSpPr>
        <p:pic>
          <p:nvPicPr>
            <p:cNvPr id="56348" name="Picture 18" descr="American Eagle Silver Uncirculated Coin">
              <a:hlinkClick r:id="rId10"/>
            </p:cNvPr>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242" y="3111"/>
              <a:ext cx="816" cy="761"/>
            </a:xfrm>
            <a:prstGeom prst="rect">
              <a:avLst/>
            </a:prstGeom>
            <a:noFill/>
            <a:ln w="9525">
              <a:noFill/>
              <a:miter lim="800000"/>
              <a:headEnd/>
              <a:tailEnd/>
            </a:ln>
          </p:spPr>
        </p:pic>
        <p:sp>
          <p:nvSpPr>
            <p:cNvPr id="56349" name="Text Box 27"/>
            <p:cNvSpPr txBox="1">
              <a:spLocks noChangeArrowheads="1"/>
            </p:cNvSpPr>
            <p:nvPr/>
          </p:nvSpPr>
          <p:spPr bwMode="auto">
            <a:xfrm>
              <a:off x="2784" y="3376"/>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6350" name="Text Box 38"/>
            <p:cNvSpPr txBox="1">
              <a:spLocks noChangeArrowheads="1"/>
            </p:cNvSpPr>
            <p:nvPr/>
          </p:nvSpPr>
          <p:spPr bwMode="auto">
            <a:xfrm>
              <a:off x="3386" y="3936"/>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grpSp>
      <p:grpSp>
        <p:nvGrpSpPr>
          <p:cNvPr id="13" name="Group 65"/>
          <p:cNvGrpSpPr>
            <a:grpSpLocks/>
          </p:cNvGrpSpPr>
          <p:nvPr/>
        </p:nvGrpSpPr>
        <p:grpSpPr bwMode="auto">
          <a:xfrm>
            <a:off x="2362200" y="5027613"/>
            <a:ext cx="1895475" cy="1495425"/>
            <a:chOff x="1488" y="3167"/>
            <a:chExt cx="1194" cy="942"/>
          </a:xfrm>
        </p:grpSpPr>
        <p:sp>
          <p:nvSpPr>
            <p:cNvPr id="56345" name="Text Box 25"/>
            <p:cNvSpPr txBox="1">
              <a:spLocks noChangeArrowheads="1"/>
            </p:cNvSpPr>
            <p:nvPr/>
          </p:nvSpPr>
          <p:spPr bwMode="auto">
            <a:xfrm>
              <a:off x="1488" y="3376"/>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6346" name="Text Box 33"/>
            <p:cNvSpPr txBox="1">
              <a:spLocks noChangeArrowheads="1"/>
            </p:cNvSpPr>
            <p:nvPr/>
          </p:nvSpPr>
          <p:spPr bwMode="auto">
            <a:xfrm>
              <a:off x="1971" y="3936"/>
              <a:ext cx="558"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6347" name="Picture 41" descr="208303341_12da2510d9"/>
            <p:cNvPicPr>
              <a:picLocks noChangeAspect="1" noChangeArrowheads="1"/>
            </p:cNvPicPr>
            <p:nvPr/>
          </p:nvPicPr>
          <p:blipFill>
            <a:blip r:embed="rId6"/>
            <a:srcRect/>
            <a:stretch>
              <a:fillRect/>
            </a:stretch>
          </p:blipFill>
          <p:spPr bwMode="auto">
            <a:xfrm>
              <a:off x="1818" y="3167"/>
              <a:ext cx="864" cy="648"/>
            </a:xfrm>
            <a:prstGeom prst="rect">
              <a:avLst/>
            </a:prstGeom>
            <a:noFill/>
            <a:ln w="9525">
              <a:noFill/>
              <a:miter lim="800000"/>
              <a:headEnd/>
              <a:tailEnd/>
            </a:ln>
          </p:spPr>
        </p:pic>
      </p:grpSp>
      <p:grpSp>
        <p:nvGrpSpPr>
          <p:cNvPr id="14" name="Group 64"/>
          <p:cNvGrpSpPr>
            <a:grpSpLocks/>
          </p:cNvGrpSpPr>
          <p:nvPr/>
        </p:nvGrpSpPr>
        <p:grpSpPr bwMode="auto">
          <a:xfrm>
            <a:off x="152400" y="4894263"/>
            <a:ext cx="2209800" cy="1552575"/>
            <a:chOff x="96" y="3083"/>
            <a:chExt cx="1392" cy="978"/>
          </a:xfrm>
        </p:grpSpPr>
        <p:sp>
          <p:nvSpPr>
            <p:cNvPr id="56342" name="Text Box 5"/>
            <p:cNvSpPr txBox="1">
              <a:spLocks noChangeArrowheads="1"/>
            </p:cNvSpPr>
            <p:nvPr/>
          </p:nvSpPr>
          <p:spPr bwMode="auto">
            <a:xfrm>
              <a:off x="96" y="3376"/>
              <a:ext cx="436" cy="231"/>
            </a:xfrm>
            <a:prstGeom prst="rect">
              <a:avLst/>
            </a:prstGeom>
            <a:noFill/>
            <a:ln w="9525">
              <a:noFill/>
              <a:miter lim="800000"/>
              <a:headEnd/>
              <a:tailEnd/>
            </a:ln>
          </p:spPr>
          <p:txBody>
            <a:bodyPr wrap="none">
              <a:prstTxWarp prst="textNoShape">
                <a:avLst/>
              </a:prstTxWarp>
              <a:spAutoFit/>
            </a:bodyPr>
            <a:lstStyle/>
            <a:p>
              <a:r>
                <a:rPr lang="en-US"/>
                <a:t>2007</a:t>
              </a:r>
            </a:p>
          </p:txBody>
        </p:sp>
        <p:pic>
          <p:nvPicPr>
            <p:cNvPr id="56343" name="Picture 30" descr="MPj03996810000[1]"/>
            <p:cNvPicPr>
              <a:picLocks noChangeAspect="1" noChangeArrowheads="1"/>
            </p:cNvPicPr>
            <p:nvPr/>
          </p:nvPicPr>
          <p:blipFill>
            <a:blip r:embed="rId5"/>
            <a:srcRect/>
            <a:stretch>
              <a:fillRect/>
            </a:stretch>
          </p:blipFill>
          <p:spPr bwMode="auto">
            <a:xfrm>
              <a:off x="632" y="3083"/>
              <a:ext cx="704" cy="816"/>
            </a:xfrm>
            <a:prstGeom prst="rect">
              <a:avLst/>
            </a:prstGeom>
            <a:noFill/>
            <a:ln w="9525">
              <a:noFill/>
              <a:miter lim="800000"/>
              <a:headEnd/>
              <a:tailEnd/>
            </a:ln>
          </p:spPr>
        </p:pic>
        <p:sp>
          <p:nvSpPr>
            <p:cNvPr id="56344" name="Text Box 47"/>
            <p:cNvSpPr txBox="1">
              <a:spLocks noChangeArrowheads="1"/>
            </p:cNvSpPr>
            <p:nvPr/>
          </p:nvSpPr>
          <p:spPr bwMode="auto">
            <a:xfrm>
              <a:off x="480" y="3888"/>
              <a:ext cx="1008" cy="173"/>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grpSp>
        <p:nvGrpSpPr>
          <p:cNvPr id="15" name="Group 67"/>
          <p:cNvGrpSpPr>
            <a:grpSpLocks/>
          </p:cNvGrpSpPr>
          <p:nvPr/>
        </p:nvGrpSpPr>
        <p:grpSpPr bwMode="auto">
          <a:xfrm>
            <a:off x="6629400" y="5184775"/>
            <a:ext cx="2282825" cy="1338263"/>
            <a:chOff x="4176" y="3266"/>
            <a:chExt cx="1438" cy="843"/>
          </a:xfrm>
        </p:grpSpPr>
        <p:pic>
          <p:nvPicPr>
            <p:cNvPr id="56336"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3266"/>
              <a:ext cx="1080" cy="450"/>
            </a:xfrm>
            <a:prstGeom prst="rect">
              <a:avLst/>
            </a:prstGeom>
            <a:noFill/>
            <a:ln w="9525">
              <a:noFill/>
              <a:miter lim="800000"/>
              <a:headEnd/>
              <a:tailEnd/>
            </a:ln>
          </p:spPr>
        </p:pic>
        <p:sp>
          <p:nvSpPr>
            <p:cNvPr id="56337" name="Text Box 22"/>
            <p:cNvSpPr txBox="1">
              <a:spLocks noChangeArrowheads="1"/>
            </p:cNvSpPr>
            <p:nvPr/>
          </p:nvSpPr>
          <p:spPr bwMode="auto">
            <a:xfrm>
              <a:off x="4749" y="3936"/>
              <a:ext cx="626"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6338" name="Text Box 44"/>
            <p:cNvSpPr txBox="1">
              <a:spLocks noChangeArrowheads="1"/>
            </p:cNvSpPr>
            <p:nvPr/>
          </p:nvSpPr>
          <p:spPr bwMode="auto">
            <a:xfrm>
              <a:off x="4510" y="3696"/>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16" name="Group 53"/>
            <p:cNvGrpSpPr>
              <a:grpSpLocks/>
            </p:cNvGrpSpPr>
            <p:nvPr/>
          </p:nvGrpSpPr>
          <p:grpSpPr bwMode="auto">
            <a:xfrm>
              <a:off x="4176" y="3375"/>
              <a:ext cx="200" cy="231"/>
              <a:chOff x="4176" y="3360"/>
              <a:chExt cx="200" cy="231"/>
            </a:xfrm>
          </p:grpSpPr>
          <p:sp>
            <p:nvSpPr>
              <p:cNvPr id="56340" name="Text Box 51"/>
              <p:cNvSpPr txBox="1">
                <a:spLocks noChangeArrowheads="1"/>
              </p:cNvSpPr>
              <p:nvPr/>
            </p:nvSpPr>
            <p:spPr bwMode="auto">
              <a:xfrm>
                <a:off x="4176" y="3360"/>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6341" name="Line 52"/>
              <p:cNvSpPr>
                <a:spLocks noChangeShapeType="1"/>
              </p:cNvSpPr>
              <p:nvPr/>
            </p:nvSpPr>
            <p:spPr bwMode="auto">
              <a:xfrm flipH="1">
                <a:off x="4261" y="3415"/>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6335" name="Rectangle 56"/>
          <p:cNvSpPr>
            <a:spLocks noGrp="1" noChangeArrowheads="1"/>
          </p:cNvSpPr>
          <p:nvPr>
            <p:ph type="title"/>
          </p:nvPr>
        </p:nvSpPr>
        <p:spPr>
          <a:xfrm>
            <a:off x="457200" y="274638"/>
            <a:ext cx="8229600" cy="563562"/>
          </a:xfrm>
        </p:spPr>
        <p:txBody>
          <a:bodyPr/>
          <a:lstStyle/>
          <a:p>
            <a:pPr eaLnBrk="1" hangingPunct="1"/>
            <a:r>
              <a:rPr lang="en-US" sz="2400" dirty="0">
                <a:solidFill>
                  <a:srgbClr val="FF3300"/>
                </a:solidFill>
                <a:ea typeface="ＭＳ Ｐゴシック" charset="-128"/>
                <a:cs typeface="ＭＳ Ｐゴシック" charset="-128"/>
              </a:rPr>
              <a:t>What is the effect of using</a:t>
            </a:r>
            <a:r>
              <a:rPr lang="en-US" sz="2400" dirty="0" smtClean="0">
                <a:solidFill>
                  <a:srgbClr val="FF3300"/>
                </a:solidFill>
                <a:ea typeface="ＭＳ Ｐゴシック" charset="-128"/>
                <a:cs typeface="ＭＳ Ｐゴシック" charset="-128"/>
              </a:rPr>
              <a:t> fiat </a:t>
            </a:r>
            <a:r>
              <a:rPr lang="en-US" sz="2400" dirty="0">
                <a:solidFill>
                  <a:srgbClr val="FF3300"/>
                </a:solidFill>
                <a:ea typeface="ＭＳ Ｐゴシック" charset="-128"/>
                <a:cs typeface="ＭＳ Ｐゴシック" charset="-128"/>
              </a:rPr>
              <a:t>legal tender?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737"/>
                                        </p:tgtEl>
                                        <p:attrNameLst>
                                          <p:attrName>style.visibility</p:attrName>
                                        </p:attrNameLst>
                                      </p:cBhvr>
                                      <p:to>
                                        <p:strVal val="visible"/>
                                      </p:to>
                                    </p:set>
                                    <p:animEffect transition="in" filter="blinds(horizontal)">
                                      <p:cBhvr>
                                        <p:cTn id="27" dur="500"/>
                                        <p:tgtEl>
                                          <p:spTgt spid="307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linds(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7"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here?</a:t>
            </a:r>
            <a:endParaRPr lang="en-US" dirty="0"/>
          </a:p>
        </p:txBody>
      </p:sp>
      <p:sp>
        <p:nvSpPr>
          <p:cNvPr id="3" name="Content Placeholder 2"/>
          <p:cNvSpPr>
            <a:spLocks noGrp="1"/>
          </p:cNvSpPr>
          <p:nvPr>
            <p:ph idx="1"/>
          </p:nvPr>
        </p:nvSpPr>
        <p:spPr>
          <a:xfrm>
            <a:off x="457200" y="1417638"/>
            <a:ext cx="8398933" cy="4708525"/>
          </a:xfrm>
        </p:spPr>
        <p:txBody>
          <a:bodyPr/>
          <a:lstStyle/>
          <a:p>
            <a:r>
              <a:rPr lang="en-US" sz="2800" dirty="0" smtClean="0"/>
              <a:t>We see the end of the latest era of Fiat Currency</a:t>
            </a:r>
          </a:p>
          <a:p>
            <a:pPr lvl="1"/>
            <a:r>
              <a:rPr lang="en-US" sz="2400" dirty="0" smtClean="0">
                <a:solidFill>
                  <a:srgbClr val="FF0000"/>
                </a:solidFill>
              </a:rPr>
              <a:t>Debt does not produce value or savings it produces chaos;</a:t>
            </a:r>
          </a:p>
          <a:p>
            <a:pPr marL="342900" lvl="1" indent="-342900">
              <a:buFontTx/>
              <a:buChar char="•"/>
            </a:pPr>
            <a:r>
              <a:rPr lang="en-US" dirty="0" smtClean="0"/>
              <a:t>We see the end of Western Civilization</a:t>
            </a:r>
          </a:p>
          <a:p>
            <a:pPr lvl="1"/>
            <a:r>
              <a:rPr lang="en-US" sz="2400" dirty="0" smtClean="0">
                <a:solidFill>
                  <a:srgbClr val="FF0000"/>
                </a:solidFill>
              </a:rPr>
              <a:t>Economic collapse, political upheavals, and massive civil unrest</a:t>
            </a:r>
          </a:p>
          <a:p>
            <a:pPr marL="342900" lvl="1" indent="-342900">
              <a:buFontTx/>
              <a:buChar char="•"/>
            </a:pPr>
            <a:r>
              <a:rPr lang="en-US" dirty="0" smtClean="0"/>
              <a:t>We see the need for an Alternative Currency</a:t>
            </a:r>
            <a:endParaRPr lang="en-US" sz="2400" dirty="0" smtClean="0"/>
          </a:p>
          <a:p>
            <a:pPr lvl="1"/>
            <a:r>
              <a:rPr lang="en-US" sz="2400" dirty="0" smtClean="0">
                <a:solidFill>
                  <a:srgbClr val="0000FF"/>
                </a:solidFill>
              </a:rPr>
              <a:t>Our founders understood the necessity of alternate currencies and allowed the states to use any gold and silver coin [or bullion]</a:t>
            </a:r>
            <a:r>
              <a:rPr lang="en-US" sz="2400" dirty="0" smtClean="0"/>
              <a:t>, see </a:t>
            </a:r>
            <a:r>
              <a:rPr lang="en-US" sz="2400" i="1" dirty="0" smtClean="0"/>
              <a:t>Bronson </a:t>
            </a:r>
            <a:r>
              <a:rPr lang="en-US" sz="2400" i="1" dirty="0" err="1" smtClean="0"/>
              <a:t>v</a:t>
            </a:r>
            <a:r>
              <a:rPr lang="en-US" sz="2400" i="1" dirty="0" smtClean="0"/>
              <a:t>. </a:t>
            </a:r>
            <a:r>
              <a:rPr lang="en-US" sz="2400" i="1" dirty="0" err="1" smtClean="0"/>
              <a:t>Rodes</a:t>
            </a:r>
            <a:r>
              <a:rPr lang="en-US" sz="2400" dirty="0" smtClean="0"/>
              <a:t>, 74 US 229, 245-246] (1869) </a:t>
            </a:r>
            <a:r>
              <a:rPr lang="en-US" sz="2400" dirty="0" smtClean="0">
                <a:solidFill>
                  <a:srgbClr val="0000FF"/>
                </a:solidFill>
              </a:rPr>
              <a:t>as tender in payments of debt.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0" name="Picture 2" descr="MPj03996810000[1]"/>
          <p:cNvPicPr>
            <a:picLocks noChangeAspect="1" noChangeArrowheads="1"/>
          </p:cNvPicPr>
          <p:nvPr/>
        </p:nvPicPr>
        <p:blipFill>
          <a:blip r:embed="rId3"/>
          <a:srcRect/>
          <a:stretch>
            <a:fillRect/>
          </a:stretch>
        </p:blipFill>
        <p:spPr bwMode="auto">
          <a:xfrm>
            <a:off x="1003300" y="1096963"/>
            <a:ext cx="1117600" cy="1295400"/>
          </a:xfrm>
          <a:prstGeom prst="rect">
            <a:avLst/>
          </a:prstGeom>
          <a:noFill/>
          <a:ln w="9525">
            <a:noFill/>
            <a:miter lim="800000"/>
            <a:headEnd/>
            <a:tailEnd/>
          </a:ln>
        </p:spPr>
      </p:pic>
      <p:sp>
        <p:nvSpPr>
          <p:cNvPr id="58371" name="Text Box 3"/>
          <p:cNvSpPr txBox="1">
            <a:spLocks noChangeArrowheads="1"/>
          </p:cNvSpPr>
          <p:nvPr/>
        </p:nvSpPr>
        <p:spPr bwMode="auto">
          <a:xfrm>
            <a:off x="152400" y="1562100"/>
            <a:ext cx="692150" cy="641350"/>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1957</a:t>
            </a:r>
          </a:p>
        </p:txBody>
      </p:sp>
      <p:sp>
        <p:nvSpPr>
          <p:cNvPr id="58372"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pic>
        <p:nvPicPr>
          <p:cNvPr id="58373" name="Picture 30" descr="MPj03996810000[1]"/>
          <p:cNvPicPr>
            <a:picLocks noChangeAspect="1" noChangeArrowheads="1"/>
          </p:cNvPicPr>
          <p:nvPr/>
        </p:nvPicPr>
        <p:blipFill>
          <a:blip r:embed="rId3"/>
          <a:srcRect/>
          <a:stretch>
            <a:fillRect/>
          </a:stretch>
        </p:blipFill>
        <p:spPr bwMode="auto">
          <a:xfrm>
            <a:off x="1003300" y="2773363"/>
            <a:ext cx="1117600" cy="1295400"/>
          </a:xfrm>
          <a:prstGeom prst="rect">
            <a:avLst/>
          </a:prstGeom>
          <a:noFill/>
          <a:ln w="9525">
            <a:noFill/>
            <a:miter lim="800000"/>
            <a:headEnd/>
            <a:tailEnd/>
          </a:ln>
        </p:spPr>
      </p:pic>
      <p:sp>
        <p:nvSpPr>
          <p:cNvPr id="58374"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2" name="Group 94"/>
          <p:cNvGrpSpPr>
            <a:grpSpLocks/>
          </p:cNvGrpSpPr>
          <p:nvPr/>
        </p:nvGrpSpPr>
        <p:grpSpPr bwMode="auto">
          <a:xfrm>
            <a:off x="2617788" y="4449763"/>
            <a:ext cx="1990725" cy="701675"/>
            <a:chOff x="1649" y="2803"/>
            <a:chExt cx="1254" cy="442"/>
          </a:xfrm>
        </p:grpSpPr>
        <p:sp>
          <p:nvSpPr>
            <p:cNvPr id="58422" name="Text Box 42"/>
            <p:cNvSpPr txBox="1">
              <a:spLocks noChangeArrowheads="1"/>
            </p:cNvSpPr>
            <p:nvPr/>
          </p:nvSpPr>
          <p:spPr bwMode="auto">
            <a:xfrm>
              <a:off x="1649" y="2803"/>
              <a:ext cx="1254" cy="173"/>
            </a:xfrm>
            <a:prstGeom prst="rect">
              <a:avLst/>
            </a:prstGeom>
            <a:noFill/>
            <a:ln w="9525">
              <a:noFill/>
              <a:miter lim="800000"/>
              <a:headEnd/>
              <a:tailEnd/>
            </a:ln>
          </p:spPr>
          <p:txBody>
            <a:bodyPr wrap="none">
              <a:prstTxWarp prst="textNoShape">
                <a:avLst/>
              </a:prstTxWarp>
              <a:spAutoFit/>
            </a:bodyPr>
            <a:lstStyle/>
            <a:p>
              <a:r>
                <a:rPr lang="en-US" sz="1200" b="1"/>
                <a:t>No Cartons of Eggs Gain</a:t>
              </a:r>
            </a:p>
          </p:txBody>
        </p:sp>
        <p:sp>
          <p:nvSpPr>
            <p:cNvPr id="58423" name="Text Box 45"/>
            <p:cNvSpPr txBox="1">
              <a:spLocks noChangeArrowheads="1"/>
            </p:cNvSpPr>
            <p:nvPr/>
          </p:nvSpPr>
          <p:spPr bwMode="auto">
            <a:xfrm>
              <a:off x="17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t>No Gain No Tax Due</a:t>
              </a:r>
            </a:p>
          </p:txBody>
        </p:sp>
      </p:grpSp>
      <p:grpSp>
        <p:nvGrpSpPr>
          <p:cNvPr id="3" name="Group 96"/>
          <p:cNvGrpSpPr>
            <a:grpSpLocks/>
          </p:cNvGrpSpPr>
          <p:nvPr/>
        </p:nvGrpSpPr>
        <p:grpSpPr bwMode="auto">
          <a:xfrm>
            <a:off x="4924425" y="4449763"/>
            <a:ext cx="1822450" cy="701675"/>
            <a:chOff x="3102" y="2803"/>
            <a:chExt cx="1148" cy="442"/>
          </a:xfrm>
        </p:grpSpPr>
        <p:sp>
          <p:nvSpPr>
            <p:cNvPr id="58420" name="Text Box 43"/>
            <p:cNvSpPr txBox="1">
              <a:spLocks noChangeArrowheads="1"/>
            </p:cNvSpPr>
            <p:nvPr/>
          </p:nvSpPr>
          <p:spPr bwMode="auto">
            <a:xfrm>
              <a:off x="3102" y="2803"/>
              <a:ext cx="1148" cy="173"/>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No Lawful Money Gain</a:t>
              </a:r>
            </a:p>
          </p:txBody>
        </p:sp>
        <p:sp>
          <p:nvSpPr>
            <p:cNvPr id="58421" name="Text Box 47"/>
            <p:cNvSpPr txBox="1">
              <a:spLocks noChangeArrowheads="1"/>
            </p:cNvSpPr>
            <p:nvPr/>
          </p:nvSpPr>
          <p:spPr bwMode="auto">
            <a:xfrm>
              <a:off x="3156" y="3072"/>
              <a:ext cx="1040" cy="17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No Gain No Tax Due</a:t>
              </a:r>
            </a:p>
          </p:txBody>
        </p:sp>
      </p:grpSp>
      <p:grpSp>
        <p:nvGrpSpPr>
          <p:cNvPr id="4" name="Group 98"/>
          <p:cNvGrpSpPr>
            <a:grpSpLocks/>
          </p:cNvGrpSpPr>
          <p:nvPr/>
        </p:nvGrpSpPr>
        <p:grpSpPr bwMode="auto">
          <a:xfrm>
            <a:off x="7162800" y="4343400"/>
            <a:ext cx="1670050" cy="914400"/>
            <a:chOff x="4512" y="2736"/>
            <a:chExt cx="1052" cy="576"/>
          </a:xfrm>
        </p:grpSpPr>
        <p:sp>
          <p:nvSpPr>
            <p:cNvPr id="58418" name="Text Box 44"/>
            <p:cNvSpPr txBox="1">
              <a:spLocks noChangeArrowheads="1"/>
            </p:cNvSpPr>
            <p:nvPr/>
          </p:nvSpPr>
          <p:spPr bwMode="auto">
            <a:xfrm>
              <a:off x="4512" y="2736"/>
              <a:ext cx="1052" cy="288"/>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“Gain”</a:t>
              </a:r>
              <a:r>
                <a:rPr lang="en-US" sz="1200"/>
                <a:t> of $161,500</a:t>
              </a:r>
            </a:p>
          </p:txBody>
        </p:sp>
        <p:sp>
          <p:nvSpPr>
            <p:cNvPr id="58419" name="Text Box 48"/>
            <p:cNvSpPr txBox="1">
              <a:spLocks noChangeArrowheads="1"/>
            </p:cNvSpPr>
            <p:nvPr/>
          </p:nvSpPr>
          <p:spPr bwMode="auto">
            <a:xfrm>
              <a:off x="4632" y="3024"/>
              <a:ext cx="850" cy="288"/>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a:t>
              </a:r>
            </a:p>
            <a:p>
              <a:pPr algn="ctr"/>
              <a:r>
                <a:rPr lang="en-US" sz="1200">
                  <a:solidFill>
                    <a:srgbClr val="FF3300"/>
                  </a:solidFill>
                </a:rPr>
                <a:t>~FRN$55,000</a:t>
              </a:r>
            </a:p>
          </p:txBody>
        </p:sp>
      </p:grpSp>
      <p:sp>
        <p:nvSpPr>
          <p:cNvPr id="58378"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28875" y="5257800"/>
            <a:ext cx="5792788" cy="762000"/>
            <a:chOff x="1530" y="3312"/>
            <a:chExt cx="3649" cy="480"/>
          </a:xfrm>
        </p:grpSpPr>
        <p:sp>
          <p:nvSpPr>
            <p:cNvPr id="58415" name="Text Box 52"/>
            <p:cNvSpPr txBox="1">
              <a:spLocks noChangeArrowheads="1"/>
            </p:cNvSpPr>
            <p:nvPr/>
          </p:nvSpPr>
          <p:spPr bwMode="auto">
            <a:xfrm>
              <a:off x="2999" y="3389"/>
              <a:ext cx="128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Lawful Money Property </a:t>
              </a:r>
              <a:br>
                <a:rPr lang="en-US" sz="1200" b="1">
                  <a:solidFill>
                    <a:srgbClr val="FF3300"/>
                  </a:solidFill>
                </a:rPr>
              </a:br>
              <a:r>
                <a:rPr lang="en-US" sz="1200" b="1">
                  <a:solidFill>
                    <a:srgbClr val="FF3300"/>
                  </a:solidFill>
                </a:rPr>
                <a:t>Loss of ($)4,269</a:t>
              </a:r>
            </a:p>
          </p:txBody>
        </p:sp>
        <p:sp>
          <p:nvSpPr>
            <p:cNvPr id="58416" name="Text Box 53"/>
            <p:cNvSpPr txBox="1">
              <a:spLocks noChangeArrowheads="1"/>
            </p:cNvSpPr>
            <p:nvPr/>
          </p:nvSpPr>
          <p:spPr bwMode="auto">
            <a:xfrm>
              <a:off x="1530" y="3389"/>
              <a:ext cx="1419" cy="403"/>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11,922 Cartons of Eggs</a:t>
              </a:r>
            </a:p>
          </p:txBody>
        </p:sp>
        <p:sp>
          <p:nvSpPr>
            <p:cNvPr id="58417" name="AutoShape 56"/>
            <p:cNvSpPr>
              <a:spLocks noChangeArrowheads="1"/>
            </p:cNvSpPr>
            <p:nvPr/>
          </p:nvSpPr>
          <p:spPr bwMode="auto">
            <a:xfrm rot="5400000" flipV="1">
              <a:off x="4555"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58380" name="Text Box 57"/>
          <p:cNvSpPr txBox="1">
            <a:spLocks noChangeArrowheads="1"/>
          </p:cNvSpPr>
          <p:nvPr/>
        </p:nvSpPr>
        <p:spPr bwMode="auto">
          <a:xfrm>
            <a:off x="1009650" y="715963"/>
            <a:ext cx="1047750" cy="366712"/>
          </a:xfrm>
          <a:prstGeom prst="rect">
            <a:avLst/>
          </a:prstGeom>
          <a:noFill/>
          <a:ln w="9525">
            <a:noFill/>
            <a:miter lim="800000"/>
            <a:headEnd/>
            <a:tailEnd/>
          </a:ln>
        </p:spPr>
        <p:txBody>
          <a:bodyPr wrap="none">
            <a:prstTxWarp prst="textNoShape">
              <a:avLst/>
            </a:prstTxWarp>
            <a:spAutoFit/>
          </a:bodyPr>
          <a:lstStyle/>
          <a:p>
            <a:r>
              <a:rPr lang="en-US"/>
              <a:t>Property</a:t>
            </a:r>
          </a:p>
        </p:txBody>
      </p:sp>
      <p:grpSp>
        <p:nvGrpSpPr>
          <p:cNvPr id="6" name="Group 95"/>
          <p:cNvGrpSpPr>
            <a:grpSpLocks/>
          </p:cNvGrpSpPr>
          <p:nvPr/>
        </p:nvGrpSpPr>
        <p:grpSpPr bwMode="auto">
          <a:xfrm>
            <a:off x="4457700" y="715963"/>
            <a:ext cx="2390775" cy="3627437"/>
            <a:chOff x="2808" y="451"/>
            <a:chExt cx="1506" cy="2285"/>
          </a:xfrm>
        </p:grpSpPr>
        <p:pic>
          <p:nvPicPr>
            <p:cNvPr id="58407" name="Picture 7" descr="The Morgan silver dollar">
              <a:hlinkClick r:id="rId4" tooltip="The Morgan silver dollar"/>
            </p:cNvPr>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58408" name="Picture 18" descr="American Eagle Silver Uncirculated Coin">
              <a:hlinkClick r:id="rId6"/>
            </p:cNvPr>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58409" name="Text Box 20"/>
            <p:cNvSpPr txBox="1">
              <a:spLocks noChangeArrowheads="1"/>
            </p:cNvSpPr>
            <p:nvPr/>
          </p:nvSpPr>
          <p:spPr bwMode="auto">
            <a:xfrm>
              <a:off x="3380" y="1507"/>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0"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1"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58412" name="Text Box 38"/>
            <p:cNvSpPr txBox="1">
              <a:spLocks noChangeArrowheads="1"/>
            </p:cNvSpPr>
            <p:nvPr/>
          </p:nvSpPr>
          <p:spPr bwMode="auto">
            <a:xfrm>
              <a:off x="3380"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413"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14"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p>
          </p:txBody>
        </p:sp>
      </p:grpSp>
      <p:sp>
        <p:nvSpPr>
          <p:cNvPr id="5184" name="Text Box 64"/>
          <p:cNvSpPr txBox="1">
            <a:spLocks noChangeArrowheads="1"/>
          </p:cNvSpPr>
          <p:nvPr/>
        </p:nvSpPr>
        <p:spPr bwMode="auto">
          <a:xfrm>
            <a:off x="317500" y="6096000"/>
            <a:ext cx="8521700" cy="646113"/>
          </a:xfrm>
          <a:prstGeom prst="rect">
            <a:avLst/>
          </a:prstGeom>
          <a:noFill/>
          <a:ln w="9525">
            <a:noFill/>
            <a:miter lim="800000"/>
            <a:headEnd/>
            <a:tailEnd/>
          </a:ln>
        </p:spPr>
        <p:txBody>
          <a:bodyPr wrap="none">
            <a:prstTxWarp prst="textNoShape">
              <a:avLst/>
            </a:prstTxWarp>
            <a:spAutoFit/>
          </a:bodyPr>
          <a:lstStyle/>
          <a:p>
            <a:pPr algn="ctr"/>
            <a:r>
              <a:rPr lang="en-US" b="1" dirty="0"/>
              <a:t>The purported</a:t>
            </a:r>
            <a:r>
              <a:rPr lang="en-US" b="1" dirty="0" smtClean="0"/>
              <a:t> Fiat Currency “</a:t>
            </a:r>
            <a:r>
              <a:rPr lang="en-US" b="1" dirty="0"/>
              <a:t>Gain” is actually a “quiet theft” in that</a:t>
            </a:r>
          </a:p>
          <a:p>
            <a:pPr algn="ctr"/>
            <a:r>
              <a:rPr lang="en-US" b="1" dirty="0"/>
              <a:t>it results in a physical property loss with the perception of an actual gain. </a:t>
            </a:r>
          </a:p>
        </p:txBody>
      </p:sp>
      <p:grpSp>
        <p:nvGrpSpPr>
          <p:cNvPr id="7" name="Group 93"/>
          <p:cNvGrpSpPr>
            <a:grpSpLocks/>
          </p:cNvGrpSpPr>
          <p:nvPr/>
        </p:nvGrpSpPr>
        <p:grpSpPr bwMode="auto">
          <a:xfrm>
            <a:off x="2362200" y="715963"/>
            <a:ext cx="2016125" cy="3627437"/>
            <a:chOff x="1488" y="451"/>
            <a:chExt cx="1270" cy="2285"/>
          </a:xfrm>
        </p:grpSpPr>
        <p:sp>
          <p:nvSpPr>
            <p:cNvPr id="58399"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0"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1"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sp>
          <p:nvSpPr>
            <p:cNvPr id="58402"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~37,700</a:t>
              </a:r>
            </a:p>
          </p:txBody>
        </p:sp>
        <p:pic>
          <p:nvPicPr>
            <p:cNvPr id="58403" name="Picture 39" descr="208303341_12da2510d9"/>
            <p:cNvPicPr>
              <a:picLocks noChangeAspect="1" noChangeArrowheads="1"/>
            </p:cNvPicPr>
            <p:nvPr/>
          </p:nvPicPr>
          <p:blipFill>
            <a:blip r:embed="rId8"/>
            <a:srcRect/>
            <a:stretch>
              <a:fillRect/>
            </a:stretch>
          </p:blipFill>
          <p:spPr bwMode="auto">
            <a:xfrm>
              <a:off x="1807" y="811"/>
              <a:ext cx="864" cy="648"/>
            </a:xfrm>
            <a:prstGeom prst="rect">
              <a:avLst/>
            </a:prstGeom>
            <a:noFill/>
            <a:ln w="9525">
              <a:noFill/>
              <a:miter lim="800000"/>
              <a:headEnd/>
              <a:tailEnd/>
            </a:ln>
          </p:spPr>
        </p:pic>
        <p:pic>
          <p:nvPicPr>
            <p:cNvPr id="58404" name="Picture 41" descr="208303341_12da2510d9"/>
            <p:cNvPicPr>
              <a:picLocks noChangeAspect="1" noChangeArrowheads="1"/>
            </p:cNvPicPr>
            <p:nvPr/>
          </p:nvPicPr>
          <p:blipFill>
            <a:blip r:embed="rId8"/>
            <a:srcRect/>
            <a:stretch>
              <a:fillRect/>
            </a:stretch>
          </p:blipFill>
          <p:spPr bwMode="auto">
            <a:xfrm>
              <a:off x="1807" y="1831"/>
              <a:ext cx="864" cy="648"/>
            </a:xfrm>
            <a:prstGeom prst="rect">
              <a:avLst/>
            </a:prstGeom>
            <a:noFill/>
            <a:ln w="9525">
              <a:noFill/>
              <a:miter lim="800000"/>
              <a:headEnd/>
              <a:tailEnd/>
            </a:ln>
          </p:spPr>
        </p:pic>
        <p:sp>
          <p:nvSpPr>
            <p:cNvPr id="58405"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406"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58384" name="Text Box 85"/>
          <p:cNvSpPr txBox="1">
            <a:spLocks noChangeArrowheads="1"/>
          </p:cNvSpPr>
          <p:nvPr/>
        </p:nvSpPr>
        <p:spPr bwMode="auto">
          <a:xfrm>
            <a:off x="762000" y="4068763"/>
            <a:ext cx="1600200" cy="274637"/>
          </a:xfrm>
          <a:prstGeom prst="rect">
            <a:avLst/>
          </a:prstGeom>
          <a:noFill/>
          <a:ln w="9525">
            <a:noFill/>
            <a:miter lim="800000"/>
            <a:headEnd/>
            <a:tailEnd/>
          </a:ln>
        </p:spPr>
        <p:txBody>
          <a:bodyPr>
            <a:prstTxWarp prst="textNoShape">
              <a:avLst/>
            </a:prstTxWarp>
            <a:spAutoFit/>
          </a:bodyPr>
          <a:lstStyle/>
          <a:p>
            <a:pPr algn="ctr"/>
            <a:r>
              <a:rPr lang="en-US" sz="1200"/>
              <a:t>1,600 Sq. Ft. Home</a:t>
            </a:r>
          </a:p>
        </p:txBody>
      </p:sp>
      <p:grpSp>
        <p:nvGrpSpPr>
          <p:cNvPr id="8" name="Group 97"/>
          <p:cNvGrpSpPr>
            <a:grpSpLocks/>
          </p:cNvGrpSpPr>
          <p:nvPr/>
        </p:nvGrpSpPr>
        <p:grpSpPr bwMode="auto">
          <a:xfrm>
            <a:off x="6629401" y="715963"/>
            <a:ext cx="2405063" cy="3627437"/>
            <a:chOff x="4176" y="451"/>
            <a:chExt cx="1515" cy="2285"/>
          </a:xfrm>
        </p:grpSpPr>
        <p:pic>
          <p:nvPicPr>
            <p:cNvPr id="58387" name="Picture 9" descr="Obverse of the $1 bill">
              <a:hlinkClick r:id="rId9" tooltip="Obverse of the $1 bill"/>
            </p:cNvPr>
            <p:cNvPicPr>
              <a:picLocks noChangeAspect="1" noChangeArrowheads="1"/>
            </p:cNvPicPr>
            <p:nvPr/>
          </p:nvPicPr>
          <p:blipFill>
            <a:blip r:embed="rId10"/>
            <a:srcRect/>
            <a:stretch>
              <a:fillRect/>
            </a:stretch>
          </p:blipFill>
          <p:spPr bwMode="auto">
            <a:xfrm>
              <a:off x="4522" y="1939"/>
              <a:ext cx="1080" cy="450"/>
            </a:xfrm>
            <a:prstGeom prst="rect">
              <a:avLst/>
            </a:prstGeom>
            <a:noFill/>
            <a:ln w="9525">
              <a:noFill/>
              <a:miter lim="800000"/>
              <a:headEnd/>
              <a:tailEnd/>
            </a:ln>
          </p:spPr>
        </p:pic>
        <p:pic>
          <p:nvPicPr>
            <p:cNvPr id="58388" name="Picture 19" descr="1"/>
            <p:cNvPicPr>
              <a:picLocks noChangeAspect="1" noChangeArrowheads="1"/>
            </p:cNvPicPr>
            <p:nvPr/>
          </p:nvPicPr>
          <p:blipFill>
            <a:blip r:embed="rId11"/>
            <a:srcRect/>
            <a:stretch>
              <a:fillRect/>
            </a:stretch>
          </p:blipFill>
          <p:spPr bwMode="auto">
            <a:xfrm>
              <a:off x="4510" y="861"/>
              <a:ext cx="1104" cy="475"/>
            </a:xfrm>
            <a:prstGeom prst="rect">
              <a:avLst/>
            </a:prstGeom>
            <a:noFill/>
            <a:ln w="9525">
              <a:noFill/>
              <a:miter lim="800000"/>
              <a:headEnd/>
              <a:tailEnd/>
            </a:ln>
          </p:spPr>
        </p:pic>
        <p:sp>
          <p:nvSpPr>
            <p:cNvPr id="58389" name="Text Box 21"/>
            <p:cNvSpPr txBox="1">
              <a:spLocks noChangeArrowheads="1"/>
            </p:cNvSpPr>
            <p:nvPr/>
          </p:nvSpPr>
          <p:spPr bwMode="auto">
            <a:xfrm>
              <a:off x="4797" y="1507"/>
              <a:ext cx="530"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$13,500</a:t>
              </a:r>
            </a:p>
          </p:txBody>
        </p:sp>
        <p:sp>
          <p:nvSpPr>
            <p:cNvPr id="58390" name="Text Box 22"/>
            <p:cNvSpPr txBox="1">
              <a:spLocks noChangeArrowheads="1"/>
            </p:cNvSpPr>
            <p:nvPr/>
          </p:nvSpPr>
          <p:spPr bwMode="auto">
            <a:xfrm>
              <a:off x="4798" y="2563"/>
              <a:ext cx="528"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$175,000</a:t>
              </a:r>
            </a:p>
          </p:txBody>
        </p:sp>
        <p:sp>
          <p:nvSpPr>
            <p:cNvPr id="58391"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58392" name="Text Box 63"/>
            <p:cNvSpPr txBox="1">
              <a:spLocks noChangeArrowheads="1"/>
            </p:cNvSpPr>
            <p:nvPr/>
          </p:nvSpPr>
          <p:spPr bwMode="auto">
            <a:xfrm>
              <a:off x="4460" y="451"/>
              <a:ext cx="1231" cy="233"/>
            </a:xfrm>
            <a:prstGeom prst="rect">
              <a:avLst/>
            </a:prstGeom>
            <a:noFill/>
            <a:ln w="9525">
              <a:noFill/>
              <a:miter lim="800000"/>
              <a:headEnd/>
              <a:tailEnd/>
            </a:ln>
          </p:spPr>
          <p:txBody>
            <a:bodyPr wrap="none">
              <a:prstTxWarp prst="textNoShape">
                <a:avLst/>
              </a:prstTxWarp>
              <a:spAutoFit/>
            </a:bodyPr>
            <a:lstStyle/>
            <a:p>
              <a:r>
                <a:rPr lang="en-US" dirty="0"/>
                <a:t>#</a:t>
              </a:r>
              <a:r>
                <a:rPr lang="en-US" dirty="0" smtClean="0"/>
                <a:t> Paper Tender </a:t>
              </a:r>
              <a:r>
                <a:rPr lang="en-US" dirty="0"/>
                <a:t>$</a:t>
              </a:r>
            </a:p>
          </p:txBody>
        </p:sp>
        <p:sp>
          <p:nvSpPr>
            <p:cNvPr id="58393"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58394"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58395"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9" name="Group 90"/>
            <p:cNvGrpSpPr>
              <a:grpSpLocks/>
            </p:cNvGrpSpPr>
            <p:nvPr/>
          </p:nvGrpSpPr>
          <p:grpSpPr bwMode="auto">
            <a:xfrm>
              <a:off x="4176" y="2035"/>
              <a:ext cx="200" cy="231"/>
              <a:chOff x="480" y="3168"/>
              <a:chExt cx="200" cy="231"/>
            </a:xfrm>
          </p:grpSpPr>
          <p:sp>
            <p:nvSpPr>
              <p:cNvPr id="58397"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58398"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dirty="0" smtClean="0">
                <a:solidFill>
                  <a:srgbClr val="FF3300"/>
                </a:solidFill>
                <a:ea typeface="ＭＳ Ｐゴシック" charset="-128"/>
                <a:cs typeface="ＭＳ Ｐゴシック" charset="-128"/>
              </a:rPr>
              <a:t>Fiat Currency Robs Capital!</a:t>
            </a:r>
            <a:endParaRPr lang="en-US" sz="2400" b="1" dirty="0">
              <a:solidFill>
                <a:srgbClr val="FF3300"/>
              </a:solidFill>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149225" y="1562100"/>
            <a:ext cx="698500" cy="646113"/>
          </a:xfrm>
          <a:prstGeom prst="rect">
            <a:avLst/>
          </a:prstGeom>
          <a:noFill/>
          <a:ln w="9525">
            <a:noFill/>
            <a:miter lim="800000"/>
            <a:headEnd/>
            <a:tailEnd/>
          </a:ln>
        </p:spPr>
        <p:txBody>
          <a:bodyPr wrap="none">
            <a:prstTxWarp prst="textNoShape">
              <a:avLst/>
            </a:prstTxWarp>
            <a:spAutoFit/>
          </a:bodyPr>
          <a:lstStyle/>
          <a:p>
            <a:pPr algn="ctr"/>
            <a:r>
              <a:rPr lang="en-US"/>
              <a:t>Buy</a:t>
            </a:r>
          </a:p>
          <a:p>
            <a:pPr algn="ctr"/>
            <a:r>
              <a:rPr lang="en-US"/>
              <a:t>1962</a:t>
            </a:r>
          </a:p>
        </p:txBody>
      </p:sp>
      <p:sp>
        <p:nvSpPr>
          <p:cNvPr id="62467" name="Text Box 5"/>
          <p:cNvSpPr txBox="1">
            <a:spLocks noChangeArrowheads="1"/>
          </p:cNvSpPr>
          <p:nvPr/>
        </p:nvSpPr>
        <p:spPr bwMode="auto">
          <a:xfrm>
            <a:off x="152400" y="3238500"/>
            <a:ext cx="692150" cy="641350"/>
          </a:xfrm>
          <a:prstGeom prst="rect">
            <a:avLst/>
          </a:prstGeom>
          <a:noFill/>
          <a:ln w="9525">
            <a:noFill/>
            <a:miter lim="800000"/>
            <a:headEnd/>
            <a:tailEnd/>
          </a:ln>
        </p:spPr>
        <p:txBody>
          <a:bodyPr wrap="none">
            <a:prstTxWarp prst="textNoShape">
              <a:avLst/>
            </a:prstTxWarp>
            <a:spAutoFit/>
          </a:bodyPr>
          <a:lstStyle/>
          <a:p>
            <a:pPr algn="ctr"/>
            <a:r>
              <a:rPr lang="en-US"/>
              <a:t>Sell</a:t>
            </a:r>
          </a:p>
          <a:p>
            <a:pPr algn="ctr"/>
            <a:r>
              <a:rPr lang="en-US"/>
              <a:t>2007</a:t>
            </a:r>
          </a:p>
        </p:txBody>
      </p:sp>
      <p:sp>
        <p:nvSpPr>
          <p:cNvPr id="62468" name="Text Box 34"/>
          <p:cNvSpPr txBox="1">
            <a:spLocks noChangeArrowheads="1"/>
          </p:cNvSpPr>
          <p:nvPr/>
        </p:nvSpPr>
        <p:spPr bwMode="auto">
          <a:xfrm>
            <a:off x="762000" y="2392363"/>
            <a:ext cx="1600200" cy="274637"/>
          </a:xfrm>
          <a:prstGeom prst="rect">
            <a:avLst/>
          </a:prstGeom>
          <a:noFill/>
          <a:ln w="9525">
            <a:noFill/>
            <a:miter lim="800000"/>
            <a:headEnd/>
            <a:tailEnd/>
          </a:ln>
        </p:spPr>
        <p:txBody>
          <a:bodyPr>
            <a:prstTxWarp prst="textNoShape">
              <a:avLst/>
            </a:prstTxWarp>
            <a:spAutoFit/>
          </a:bodyPr>
          <a:lstStyle/>
          <a:p>
            <a:pPr algn="ctr"/>
            <a:r>
              <a:rPr lang="en-US" sz="1200" dirty="0" smtClean="0"/>
              <a:t> 4 Shares IBM Stock</a:t>
            </a:r>
            <a:endParaRPr lang="en-US" sz="1200" dirty="0"/>
          </a:p>
        </p:txBody>
      </p:sp>
      <p:grpSp>
        <p:nvGrpSpPr>
          <p:cNvPr id="2" name="Group 94"/>
          <p:cNvGrpSpPr>
            <a:grpSpLocks/>
          </p:cNvGrpSpPr>
          <p:nvPr/>
        </p:nvGrpSpPr>
        <p:grpSpPr bwMode="auto">
          <a:xfrm>
            <a:off x="2535238" y="4449763"/>
            <a:ext cx="2174875" cy="703262"/>
            <a:chOff x="1649" y="2803"/>
            <a:chExt cx="1370" cy="443"/>
          </a:xfrm>
        </p:grpSpPr>
        <p:sp>
          <p:nvSpPr>
            <p:cNvPr id="62518" name="Text Box 42"/>
            <p:cNvSpPr txBox="1">
              <a:spLocks noChangeArrowheads="1"/>
            </p:cNvSpPr>
            <p:nvPr/>
          </p:nvSpPr>
          <p:spPr bwMode="auto">
            <a:xfrm>
              <a:off x="1649" y="2803"/>
              <a:ext cx="1350" cy="174"/>
            </a:xfrm>
            <a:prstGeom prst="rect">
              <a:avLst/>
            </a:prstGeom>
            <a:noFill/>
            <a:ln w="9525">
              <a:noFill/>
              <a:miter lim="800000"/>
              <a:headEnd/>
              <a:tailEnd/>
            </a:ln>
          </p:spPr>
          <p:txBody>
            <a:bodyPr wrap="none">
              <a:prstTxWarp prst="textNoShape">
                <a:avLst/>
              </a:prstTxWarp>
              <a:spAutoFit/>
            </a:bodyPr>
            <a:lstStyle/>
            <a:p>
              <a:r>
                <a:rPr lang="en-US" sz="1200" b="1"/>
                <a:t>17% Gain in Eggs Cartons</a:t>
              </a:r>
            </a:p>
          </p:txBody>
        </p:sp>
        <p:sp>
          <p:nvSpPr>
            <p:cNvPr id="62519" name="Text Box 45"/>
            <p:cNvSpPr txBox="1">
              <a:spLocks noChangeArrowheads="1"/>
            </p:cNvSpPr>
            <p:nvPr/>
          </p:nvSpPr>
          <p:spPr bwMode="auto">
            <a:xfrm>
              <a:off x="1684" y="3072"/>
              <a:ext cx="1335" cy="174"/>
            </a:xfrm>
            <a:prstGeom prst="rect">
              <a:avLst/>
            </a:prstGeom>
            <a:noFill/>
            <a:ln w="9525">
              <a:noFill/>
              <a:miter lim="800000"/>
              <a:headEnd/>
              <a:tailEnd/>
            </a:ln>
          </p:spPr>
          <p:txBody>
            <a:bodyPr wrap="none">
              <a:prstTxWarp prst="textNoShape">
                <a:avLst/>
              </a:prstTxWarp>
              <a:spAutoFit/>
            </a:bodyPr>
            <a:lstStyle/>
            <a:p>
              <a:pPr algn="ctr"/>
              <a:r>
                <a:rPr lang="en-US" sz="1200" b="1"/>
                <a:t>Tax Due ~172 Egg Cartons</a:t>
              </a:r>
            </a:p>
          </p:txBody>
        </p:sp>
      </p:grpSp>
      <p:grpSp>
        <p:nvGrpSpPr>
          <p:cNvPr id="3" name="Group 96"/>
          <p:cNvGrpSpPr>
            <a:grpSpLocks/>
          </p:cNvGrpSpPr>
          <p:nvPr/>
        </p:nvGrpSpPr>
        <p:grpSpPr bwMode="auto">
          <a:xfrm>
            <a:off x="4924425" y="4449763"/>
            <a:ext cx="1979613" cy="703262"/>
            <a:chOff x="3102" y="2803"/>
            <a:chExt cx="1247" cy="443"/>
          </a:xfrm>
        </p:grpSpPr>
        <p:sp>
          <p:nvSpPr>
            <p:cNvPr id="62516" name="Text Box 43"/>
            <p:cNvSpPr txBox="1">
              <a:spLocks noChangeArrowheads="1"/>
            </p:cNvSpPr>
            <p:nvPr/>
          </p:nvSpPr>
          <p:spPr bwMode="auto">
            <a:xfrm>
              <a:off x="3102" y="2803"/>
              <a:ext cx="1247" cy="174"/>
            </a:xfrm>
            <a:prstGeom prst="rect">
              <a:avLst/>
            </a:prstGeom>
            <a:noFill/>
            <a:ln w="9525">
              <a:noFill/>
              <a:miter lim="800000"/>
              <a:headEnd/>
              <a:tailEnd/>
            </a:ln>
          </p:spPr>
          <p:txBody>
            <a:bodyPr wrap="none">
              <a:prstTxWarp prst="textNoShape">
                <a:avLst/>
              </a:prstTxWarp>
              <a:spAutoFit/>
            </a:bodyPr>
            <a:lstStyle/>
            <a:p>
              <a:r>
                <a:rPr lang="en-US" sz="1200" b="1">
                  <a:solidFill>
                    <a:srgbClr val="0000FF"/>
                  </a:solidFill>
                </a:rPr>
                <a:t>17% Lawful Money Gain</a:t>
              </a:r>
            </a:p>
          </p:txBody>
        </p:sp>
        <p:sp>
          <p:nvSpPr>
            <p:cNvPr id="62517" name="Text Box 47"/>
            <p:cNvSpPr txBox="1">
              <a:spLocks noChangeArrowheads="1"/>
            </p:cNvSpPr>
            <p:nvPr/>
          </p:nvSpPr>
          <p:spPr bwMode="auto">
            <a:xfrm>
              <a:off x="3267" y="3072"/>
              <a:ext cx="818" cy="174"/>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0000FF"/>
                  </a:solidFill>
                </a:rPr>
                <a:t>Tax Due </a:t>
              </a:r>
              <a:r>
                <a:rPr lang="en-US" sz="1200">
                  <a:solidFill>
                    <a:srgbClr val="0000FF"/>
                  </a:solidFill>
                  <a:latin typeface="Engravers MT" charset="0"/>
                </a:rPr>
                <a:t>$</a:t>
              </a:r>
              <a:r>
                <a:rPr lang="en-US" sz="1200">
                  <a:solidFill>
                    <a:srgbClr val="0000FF"/>
                  </a:solidFill>
                </a:rPr>
                <a:t>59.48</a:t>
              </a:r>
            </a:p>
          </p:txBody>
        </p:sp>
      </p:grpSp>
      <p:grpSp>
        <p:nvGrpSpPr>
          <p:cNvPr id="4" name="Group 98"/>
          <p:cNvGrpSpPr>
            <a:grpSpLocks/>
          </p:cNvGrpSpPr>
          <p:nvPr/>
        </p:nvGrpSpPr>
        <p:grpSpPr bwMode="auto">
          <a:xfrm>
            <a:off x="7132638" y="4343400"/>
            <a:ext cx="1779587" cy="919163"/>
            <a:chOff x="4493" y="2736"/>
            <a:chExt cx="1121" cy="579"/>
          </a:xfrm>
        </p:grpSpPr>
        <p:sp>
          <p:nvSpPr>
            <p:cNvPr id="62514" name="Text Box 44"/>
            <p:cNvSpPr txBox="1">
              <a:spLocks noChangeArrowheads="1"/>
            </p:cNvSpPr>
            <p:nvPr/>
          </p:nvSpPr>
          <p:spPr bwMode="auto">
            <a:xfrm>
              <a:off x="4493" y="2736"/>
              <a:ext cx="1092" cy="291"/>
            </a:xfrm>
            <a:prstGeom prst="rect">
              <a:avLst/>
            </a:prstGeom>
            <a:noFill/>
            <a:ln w="9525">
              <a:noFill/>
              <a:miter lim="800000"/>
              <a:headEnd/>
              <a:tailEnd/>
            </a:ln>
          </p:spPr>
          <p:txBody>
            <a:bodyPr wrap="none">
              <a:prstTxWarp prst="textNoShape">
                <a:avLst/>
              </a:prstTxWarp>
              <a:spAutoFit/>
            </a:bodyPr>
            <a:lstStyle/>
            <a:p>
              <a:pPr algn="ctr"/>
              <a:r>
                <a:rPr lang="en-US" sz="1200"/>
                <a:t>Federal Reserve Note</a:t>
              </a:r>
            </a:p>
            <a:p>
              <a:pPr algn="ctr"/>
              <a:r>
                <a:rPr lang="en-US" sz="1200">
                  <a:solidFill>
                    <a:srgbClr val="FF3300"/>
                  </a:solidFill>
                </a:rPr>
                <a:t>“94% Gain”</a:t>
              </a:r>
              <a:r>
                <a:rPr lang="en-US" sz="1200"/>
                <a:t> of $28,559</a:t>
              </a:r>
            </a:p>
          </p:txBody>
        </p:sp>
        <p:sp>
          <p:nvSpPr>
            <p:cNvPr id="62515" name="Text Box 48"/>
            <p:cNvSpPr txBox="1">
              <a:spLocks noChangeArrowheads="1"/>
            </p:cNvSpPr>
            <p:nvPr/>
          </p:nvSpPr>
          <p:spPr bwMode="auto">
            <a:xfrm>
              <a:off x="4500" y="3024"/>
              <a:ext cx="1114" cy="291"/>
            </a:xfrm>
            <a:prstGeom prst="rect">
              <a:avLst/>
            </a:prstGeom>
            <a:noFill/>
            <a:ln w="9525">
              <a:noFill/>
              <a:miter lim="800000"/>
              <a:headEnd/>
              <a:tailEnd/>
            </a:ln>
          </p:spPr>
          <p:txBody>
            <a:bodyPr wrap="none">
              <a:prstTxWarp prst="textNoShape">
                <a:avLst/>
              </a:prstTxWarp>
              <a:spAutoFit/>
            </a:bodyPr>
            <a:lstStyle/>
            <a:p>
              <a:pPr algn="ctr"/>
              <a:r>
                <a:rPr lang="en-US" sz="1200">
                  <a:solidFill>
                    <a:srgbClr val="FF3300"/>
                  </a:solidFill>
                </a:rPr>
                <a:t>Alleged Tax Due (15%) </a:t>
              </a:r>
            </a:p>
            <a:p>
              <a:pPr algn="ctr"/>
              <a:r>
                <a:rPr lang="en-US" sz="1200">
                  <a:solidFill>
                    <a:srgbClr val="FF3300"/>
                  </a:solidFill>
                </a:rPr>
                <a:t>~FRN$4283.85</a:t>
              </a:r>
            </a:p>
          </p:txBody>
        </p:sp>
      </p:grpSp>
      <p:sp>
        <p:nvSpPr>
          <p:cNvPr id="62472" name="Line 49"/>
          <p:cNvSpPr>
            <a:spLocks noChangeShapeType="1"/>
          </p:cNvSpPr>
          <p:nvPr/>
        </p:nvSpPr>
        <p:spPr bwMode="auto">
          <a:xfrm>
            <a:off x="2362200" y="5257800"/>
            <a:ext cx="4800600" cy="0"/>
          </a:xfrm>
          <a:prstGeom prst="line">
            <a:avLst/>
          </a:prstGeom>
          <a:noFill/>
          <a:ln w="28575">
            <a:solidFill>
              <a:schemeClr val="tx1"/>
            </a:solidFill>
            <a:round/>
            <a:headEnd/>
            <a:tailEnd/>
          </a:ln>
        </p:spPr>
        <p:txBody>
          <a:bodyPr>
            <a:prstTxWarp prst="textNoShape">
              <a:avLst/>
            </a:prstTxWarp>
          </a:bodyPr>
          <a:lstStyle/>
          <a:p>
            <a:endParaRPr lang="en-US"/>
          </a:p>
        </p:txBody>
      </p:sp>
      <p:grpSp>
        <p:nvGrpSpPr>
          <p:cNvPr id="5" name="Group 99"/>
          <p:cNvGrpSpPr>
            <a:grpSpLocks/>
          </p:cNvGrpSpPr>
          <p:nvPr/>
        </p:nvGrpSpPr>
        <p:grpSpPr bwMode="auto">
          <a:xfrm>
            <a:off x="2417763" y="5257800"/>
            <a:ext cx="5964237" cy="768350"/>
            <a:chOff x="1523" y="3312"/>
            <a:chExt cx="3757" cy="484"/>
          </a:xfrm>
        </p:grpSpPr>
        <p:sp>
          <p:nvSpPr>
            <p:cNvPr id="62511" name="Text Box 52"/>
            <p:cNvSpPr txBox="1">
              <a:spLocks noChangeArrowheads="1"/>
            </p:cNvSpPr>
            <p:nvPr/>
          </p:nvSpPr>
          <p:spPr bwMode="auto">
            <a:xfrm>
              <a:off x="2981" y="3389"/>
              <a:ext cx="148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FRN Inflation results in a</a:t>
              </a:r>
            </a:p>
            <a:p>
              <a:pPr algn="ctr"/>
              <a:r>
                <a:rPr lang="en-US" sz="1200" b="1">
                  <a:solidFill>
                    <a:srgbClr val="FF3300"/>
                  </a:solidFill>
                </a:rPr>
                <a:t>83% tax rate or </a:t>
              </a:r>
              <a:r>
                <a:rPr lang="en-US" sz="1200">
                  <a:solidFill>
                    <a:srgbClr val="FF0000"/>
                  </a:solidFill>
                  <a:latin typeface="Engravers MT" charset="0"/>
                </a:rPr>
                <a:t>$</a:t>
              </a:r>
              <a:r>
                <a:rPr lang="en-US" sz="1200" b="1">
                  <a:solidFill>
                    <a:srgbClr val="FF3300"/>
                  </a:solidFill>
                </a:rPr>
                <a:t>328.45 of the </a:t>
              </a:r>
            </a:p>
            <a:p>
              <a:pPr algn="ctr"/>
              <a:r>
                <a:rPr lang="en-US" sz="1200">
                  <a:solidFill>
                    <a:srgbClr val="FF0000"/>
                  </a:solidFill>
                  <a:latin typeface="Engravers MT" charset="0"/>
                </a:rPr>
                <a:t>$</a:t>
              </a:r>
              <a:r>
                <a:rPr lang="en-US" sz="1200" b="1">
                  <a:solidFill>
                    <a:srgbClr val="FF3300"/>
                  </a:solidFill>
                </a:rPr>
                <a:t>396.56 of the purported gain</a:t>
              </a:r>
            </a:p>
          </p:txBody>
        </p:sp>
        <p:sp>
          <p:nvSpPr>
            <p:cNvPr id="62512" name="Text Box 53"/>
            <p:cNvSpPr txBox="1">
              <a:spLocks noChangeArrowheads="1"/>
            </p:cNvSpPr>
            <p:nvPr/>
          </p:nvSpPr>
          <p:spPr bwMode="auto">
            <a:xfrm>
              <a:off x="1523" y="3389"/>
              <a:ext cx="1433" cy="407"/>
            </a:xfrm>
            <a:prstGeom prst="rect">
              <a:avLst/>
            </a:prstGeom>
            <a:noFill/>
            <a:ln w="9525">
              <a:noFill/>
              <a:miter lim="800000"/>
              <a:headEnd/>
              <a:tailEnd/>
            </a:ln>
          </p:spPr>
          <p:txBody>
            <a:bodyPr wrap="none">
              <a:prstTxWarp prst="textNoShape">
                <a:avLst/>
              </a:prstTxWarp>
              <a:spAutoFit/>
            </a:bodyPr>
            <a:lstStyle/>
            <a:p>
              <a:pPr algn="ctr"/>
              <a:r>
                <a:rPr lang="en-US" sz="1200" b="1">
                  <a:solidFill>
                    <a:srgbClr val="FF3300"/>
                  </a:solidFill>
                </a:rPr>
                <a:t>After FRN Tax results in a</a:t>
              </a:r>
            </a:p>
            <a:p>
              <a:pPr algn="ctr"/>
              <a:r>
                <a:rPr lang="en-US" sz="1200" b="1">
                  <a:solidFill>
                    <a:srgbClr val="FF3300"/>
                  </a:solidFill>
                </a:rPr>
                <a:t>Physical Egg Carton Loss of</a:t>
              </a:r>
            </a:p>
            <a:p>
              <a:pPr algn="ctr"/>
              <a:r>
                <a:rPr lang="en-US" sz="1200" b="1">
                  <a:solidFill>
                    <a:srgbClr val="FF3300"/>
                  </a:solidFill>
                </a:rPr>
                <a:t>923 Cartons of Eggs</a:t>
              </a:r>
            </a:p>
          </p:txBody>
        </p:sp>
        <p:sp>
          <p:nvSpPr>
            <p:cNvPr id="62513" name="AutoShape 56"/>
            <p:cNvSpPr>
              <a:spLocks noChangeArrowheads="1"/>
            </p:cNvSpPr>
            <p:nvPr/>
          </p:nvSpPr>
          <p:spPr bwMode="auto">
            <a:xfrm rot="5400000" flipV="1">
              <a:off x="4656" y="3120"/>
              <a:ext cx="432" cy="8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4400 h 21600"/>
                <a:gd name="T20" fmla="*/ 185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grpSp>
      <p:sp>
        <p:nvSpPr>
          <p:cNvPr id="62474" name="Text Box 57"/>
          <p:cNvSpPr txBox="1">
            <a:spLocks noChangeArrowheads="1"/>
          </p:cNvSpPr>
          <p:nvPr/>
        </p:nvSpPr>
        <p:spPr bwMode="auto">
          <a:xfrm>
            <a:off x="1219200" y="715963"/>
            <a:ext cx="762000" cy="369887"/>
          </a:xfrm>
          <a:prstGeom prst="rect">
            <a:avLst/>
          </a:prstGeom>
          <a:noFill/>
          <a:ln w="9525">
            <a:noFill/>
            <a:miter lim="800000"/>
            <a:headEnd/>
            <a:tailEnd/>
          </a:ln>
        </p:spPr>
        <p:txBody>
          <a:bodyPr wrap="none">
            <a:prstTxWarp prst="textNoShape">
              <a:avLst/>
            </a:prstTxWarp>
            <a:spAutoFit/>
          </a:bodyPr>
          <a:lstStyle/>
          <a:p>
            <a:r>
              <a:rPr lang="en-US"/>
              <a:t>Stock</a:t>
            </a:r>
          </a:p>
        </p:txBody>
      </p:sp>
      <p:grpSp>
        <p:nvGrpSpPr>
          <p:cNvPr id="6" name="Group 95"/>
          <p:cNvGrpSpPr>
            <a:grpSpLocks/>
          </p:cNvGrpSpPr>
          <p:nvPr/>
        </p:nvGrpSpPr>
        <p:grpSpPr bwMode="auto">
          <a:xfrm>
            <a:off x="4457700" y="715963"/>
            <a:ext cx="2390775" cy="3629025"/>
            <a:chOff x="2808" y="451"/>
            <a:chExt cx="1506" cy="2286"/>
          </a:xfrm>
        </p:grpSpPr>
        <p:pic>
          <p:nvPicPr>
            <p:cNvPr id="62503" name="Picture 7" descr="The Morgan silver dollar">
              <a:hlinkClick r:id="rId3" tooltip="The Morgan silver dollar"/>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308" y="776"/>
              <a:ext cx="672" cy="645"/>
            </a:xfrm>
            <a:prstGeom prst="rect">
              <a:avLst/>
            </a:prstGeom>
            <a:noFill/>
            <a:ln w="9525">
              <a:noFill/>
              <a:miter lim="800000"/>
              <a:headEnd/>
              <a:tailEnd/>
            </a:ln>
          </p:spPr>
        </p:pic>
        <p:pic>
          <p:nvPicPr>
            <p:cNvPr id="62504" name="Picture 18" descr="American Eagle Silver Uncirculated Coin">
              <a:hlinkClick r:id="rId5"/>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36" y="1775"/>
              <a:ext cx="816" cy="761"/>
            </a:xfrm>
            <a:prstGeom prst="rect">
              <a:avLst/>
            </a:prstGeom>
            <a:noFill/>
            <a:ln w="9525">
              <a:noFill/>
              <a:miter lim="800000"/>
              <a:headEnd/>
              <a:tailEnd/>
            </a:ln>
          </p:spPr>
        </p:pic>
        <p:sp>
          <p:nvSpPr>
            <p:cNvPr id="62505" name="Text Box 20"/>
            <p:cNvSpPr txBox="1">
              <a:spLocks noChangeArrowheads="1"/>
            </p:cNvSpPr>
            <p:nvPr/>
          </p:nvSpPr>
          <p:spPr bwMode="auto">
            <a:xfrm>
              <a:off x="3340" y="1507"/>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1,942.00</a:t>
              </a:r>
            </a:p>
          </p:txBody>
        </p:sp>
        <p:sp>
          <p:nvSpPr>
            <p:cNvPr id="62506" name="Text Box 23"/>
            <p:cNvSpPr txBox="1">
              <a:spLocks noChangeArrowheads="1"/>
            </p:cNvSpPr>
            <p:nvPr/>
          </p:nvSpPr>
          <p:spPr bwMode="auto">
            <a:xfrm>
              <a:off x="2808"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7" name="Text Box 27"/>
            <p:cNvSpPr txBox="1">
              <a:spLocks noChangeArrowheads="1"/>
            </p:cNvSpPr>
            <p:nvPr/>
          </p:nvSpPr>
          <p:spPr bwMode="auto">
            <a:xfrm>
              <a:off x="2808" y="2040"/>
              <a:ext cx="200" cy="231"/>
            </a:xfrm>
            <a:prstGeom prst="rect">
              <a:avLst/>
            </a:prstGeom>
            <a:noFill/>
            <a:ln w="9525">
              <a:noFill/>
              <a:miter lim="800000"/>
              <a:headEnd/>
              <a:tailEnd/>
            </a:ln>
          </p:spPr>
          <p:txBody>
            <a:bodyPr>
              <a:prstTxWarp prst="textNoShape">
                <a:avLst/>
              </a:prstTxWarp>
              <a:spAutoFit/>
            </a:bodyPr>
            <a:lstStyle/>
            <a:p>
              <a:r>
                <a:rPr lang="en-US"/>
                <a:t>=</a:t>
              </a:r>
            </a:p>
          </p:txBody>
        </p:sp>
        <p:sp>
          <p:nvSpPr>
            <p:cNvPr id="62508" name="Text Box 38"/>
            <p:cNvSpPr txBox="1">
              <a:spLocks noChangeArrowheads="1"/>
            </p:cNvSpPr>
            <p:nvPr/>
          </p:nvSpPr>
          <p:spPr bwMode="auto">
            <a:xfrm>
              <a:off x="3340" y="2563"/>
              <a:ext cx="596"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latin typeface="Engravers MT" charset="0"/>
                </a:rPr>
                <a:t>$</a:t>
              </a:r>
              <a:r>
                <a:rPr lang="en-US" sz="1200">
                  <a:solidFill>
                    <a:srgbClr val="0000FF"/>
                  </a:solidFill>
                </a:rPr>
                <a:t>2,338.56</a:t>
              </a:r>
            </a:p>
          </p:txBody>
        </p:sp>
        <p:sp>
          <p:nvSpPr>
            <p:cNvPr id="62509" name="Text Box 59"/>
            <p:cNvSpPr txBox="1">
              <a:spLocks noChangeArrowheads="1"/>
            </p:cNvSpPr>
            <p:nvPr/>
          </p:nvSpPr>
          <p:spPr bwMode="auto">
            <a:xfrm>
              <a:off x="280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10" name="Text Box 62"/>
            <p:cNvSpPr txBox="1">
              <a:spLocks noChangeArrowheads="1"/>
            </p:cNvSpPr>
            <p:nvPr/>
          </p:nvSpPr>
          <p:spPr bwMode="auto">
            <a:xfrm>
              <a:off x="2974" y="451"/>
              <a:ext cx="1340" cy="231"/>
            </a:xfrm>
            <a:prstGeom prst="rect">
              <a:avLst/>
            </a:prstGeom>
            <a:noFill/>
            <a:ln w="9525">
              <a:noFill/>
              <a:miter lim="800000"/>
              <a:headEnd/>
              <a:tailEnd/>
            </a:ln>
          </p:spPr>
          <p:txBody>
            <a:bodyPr>
              <a:prstTxWarp prst="textNoShape">
                <a:avLst/>
              </a:prstTxWarp>
              <a:spAutoFit/>
            </a:bodyPr>
            <a:lstStyle/>
            <a:p>
              <a:pPr algn="ctr"/>
              <a:r>
                <a:rPr lang="en-US">
                  <a:solidFill>
                    <a:srgbClr val="0000FF"/>
                  </a:solidFill>
                </a:rPr>
                <a:t># Lawful Money </a:t>
              </a:r>
              <a:r>
                <a:rPr lang="en-US">
                  <a:solidFill>
                    <a:srgbClr val="0000FF"/>
                  </a:solidFill>
                  <a:latin typeface="Engravers MT" charset="0"/>
                </a:rPr>
                <a:t>$</a:t>
              </a:r>
              <a:endParaRPr lang="en-US">
                <a:solidFill>
                  <a:srgbClr val="0000FF"/>
                </a:solidFill>
              </a:endParaRPr>
            </a:p>
          </p:txBody>
        </p:sp>
      </p:grpSp>
      <p:sp>
        <p:nvSpPr>
          <p:cNvPr id="5184" name="Text Box 64"/>
          <p:cNvSpPr txBox="1">
            <a:spLocks noChangeArrowheads="1"/>
          </p:cNvSpPr>
          <p:nvPr/>
        </p:nvSpPr>
        <p:spPr bwMode="auto">
          <a:xfrm>
            <a:off x="799111" y="6096000"/>
            <a:ext cx="7558479" cy="646331"/>
          </a:xfrm>
          <a:prstGeom prst="rect">
            <a:avLst/>
          </a:prstGeom>
          <a:noFill/>
          <a:ln w="9525">
            <a:noFill/>
            <a:miter lim="800000"/>
            <a:headEnd/>
            <a:tailEnd/>
          </a:ln>
        </p:spPr>
        <p:txBody>
          <a:bodyPr wrap="none">
            <a:prstTxWarp prst="textNoShape">
              <a:avLst/>
            </a:prstTxWarp>
            <a:spAutoFit/>
          </a:bodyPr>
          <a:lstStyle/>
          <a:p>
            <a:pPr algn="ctr"/>
            <a:r>
              <a:rPr lang="en-US" b="1" dirty="0"/>
              <a:t>The purported</a:t>
            </a:r>
            <a:r>
              <a:rPr lang="en-US" b="1" dirty="0" smtClean="0"/>
              <a:t> Paper Tender “</a:t>
            </a:r>
            <a:r>
              <a:rPr lang="en-US" b="1" dirty="0"/>
              <a:t>Gain” is actually a “quiet theft” in that</a:t>
            </a:r>
          </a:p>
          <a:p>
            <a:pPr algn="ctr"/>
            <a:r>
              <a:rPr lang="en-US" b="1" dirty="0"/>
              <a:t>it results in an 83% tax rate with the perception of 15% tax rate. </a:t>
            </a:r>
          </a:p>
        </p:txBody>
      </p:sp>
      <p:grpSp>
        <p:nvGrpSpPr>
          <p:cNvPr id="7" name="Group 93"/>
          <p:cNvGrpSpPr>
            <a:grpSpLocks/>
          </p:cNvGrpSpPr>
          <p:nvPr/>
        </p:nvGrpSpPr>
        <p:grpSpPr bwMode="auto">
          <a:xfrm>
            <a:off x="2362200" y="715963"/>
            <a:ext cx="2016125" cy="3627437"/>
            <a:chOff x="1488" y="451"/>
            <a:chExt cx="1270" cy="2285"/>
          </a:xfrm>
        </p:grpSpPr>
        <p:sp>
          <p:nvSpPr>
            <p:cNvPr id="62495" name="Text Box 6"/>
            <p:cNvSpPr txBox="1">
              <a:spLocks noChangeArrowheads="1"/>
            </p:cNvSpPr>
            <p:nvPr/>
          </p:nvSpPr>
          <p:spPr bwMode="auto">
            <a:xfrm>
              <a:off x="1488" y="984"/>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6" name="Text Box 25"/>
            <p:cNvSpPr txBox="1">
              <a:spLocks noChangeArrowheads="1"/>
            </p:cNvSpPr>
            <p:nvPr/>
          </p:nvSpPr>
          <p:spPr bwMode="auto">
            <a:xfrm>
              <a:off x="1488" y="2040"/>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97" name="Text Box 32"/>
            <p:cNvSpPr txBox="1">
              <a:spLocks noChangeArrowheads="1"/>
            </p:cNvSpPr>
            <p:nvPr/>
          </p:nvSpPr>
          <p:spPr bwMode="auto">
            <a:xfrm>
              <a:off x="1984" y="1507"/>
              <a:ext cx="510" cy="173"/>
            </a:xfrm>
            <a:prstGeom prst="rect">
              <a:avLst/>
            </a:prstGeom>
            <a:noFill/>
            <a:ln w="9525">
              <a:noFill/>
              <a:miter lim="800000"/>
              <a:headEnd/>
              <a:tailEnd/>
            </a:ln>
          </p:spPr>
          <p:txBody>
            <a:bodyPr>
              <a:prstTxWarp prst="textNoShape">
                <a:avLst/>
              </a:prstTxWarp>
              <a:spAutoFit/>
            </a:bodyPr>
            <a:lstStyle/>
            <a:p>
              <a:pPr algn="ctr"/>
              <a:r>
                <a:rPr lang="en-US" sz="1200"/>
                <a:t>~5,424</a:t>
              </a:r>
            </a:p>
          </p:txBody>
        </p:sp>
        <p:sp>
          <p:nvSpPr>
            <p:cNvPr id="62498" name="Text Box 33"/>
            <p:cNvSpPr txBox="1">
              <a:spLocks noChangeArrowheads="1"/>
            </p:cNvSpPr>
            <p:nvPr/>
          </p:nvSpPr>
          <p:spPr bwMode="auto">
            <a:xfrm>
              <a:off x="1984" y="2563"/>
              <a:ext cx="510" cy="173"/>
            </a:xfrm>
            <a:prstGeom prst="rect">
              <a:avLst/>
            </a:prstGeom>
            <a:noFill/>
            <a:ln w="9525">
              <a:noFill/>
              <a:miter lim="800000"/>
              <a:headEnd/>
              <a:tailEnd/>
            </a:ln>
          </p:spPr>
          <p:txBody>
            <a:bodyPr>
              <a:prstTxWarp prst="textNoShape">
                <a:avLst/>
              </a:prstTxWarp>
              <a:spAutoFit/>
            </a:bodyPr>
            <a:lstStyle/>
            <a:p>
              <a:pPr algn="ctr"/>
              <a:r>
                <a:rPr lang="en-US" sz="1200"/>
                <a:t>~6,571</a:t>
              </a:r>
            </a:p>
          </p:txBody>
        </p:sp>
        <p:pic>
          <p:nvPicPr>
            <p:cNvPr id="62499" name="Picture 39" descr="208303341_12da2510d9"/>
            <p:cNvPicPr>
              <a:picLocks noChangeAspect="1" noChangeArrowheads="1"/>
            </p:cNvPicPr>
            <p:nvPr/>
          </p:nvPicPr>
          <p:blipFill>
            <a:blip r:embed="rId7"/>
            <a:srcRect/>
            <a:stretch>
              <a:fillRect/>
            </a:stretch>
          </p:blipFill>
          <p:spPr bwMode="auto">
            <a:xfrm>
              <a:off x="1807" y="811"/>
              <a:ext cx="864" cy="648"/>
            </a:xfrm>
            <a:prstGeom prst="rect">
              <a:avLst/>
            </a:prstGeom>
            <a:noFill/>
            <a:ln w="9525">
              <a:noFill/>
              <a:miter lim="800000"/>
              <a:headEnd/>
              <a:tailEnd/>
            </a:ln>
          </p:spPr>
        </p:pic>
        <p:pic>
          <p:nvPicPr>
            <p:cNvPr id="62500" name="Picture 41" descr="208303341_12da2510d9"/>
            <p:cNvPicPr>
              <a:picLocks noChangeAspect="1" noChangeArrowheads="1"/>
            </p:cNvPicPr>
            <p:nvPr/>
          </p:nvPicPr>
          <p:blipFill>
            <a:blip r:embed="rId7"/>
            <a:srcRect/>
            <a:stretch>
              <a:fillRect/>
            </a:stretch>
          </p:blipFill>
          <p:spPr bwMode="auto">
            <a:xfrm>
              <a:off x="1807" y="1831"/>
              <a:ext cx="864" cy="648"/>
            </a:xfrm>
            <a:prstGeom prst="rect">
              <a:avLst/>
            </a:prstGeom>
            <a:noFill/>
            <a:ln w="9525">
              <a:noFill/>
              <a:miter lim="800000"/>
              <a:headEnd/>
              <a:tailEnd/>
            </a:ln>
          </p:spPr>
        </p:pic>
        <p:sp>
          <p:nvSpPr>
            <p:cNvPr id="62501" name="Text Box 58"/>
            <p:cNvSpPr txBox="1">
              <a:spLocks noChangeArrowheads="1"/>
            </p:cNvSpPr>
            <p:nvPr/>
          </p:nvSpPr>
          <p:spPr bwMode="auto">
            <a:xfrm>
              <a:off x="1488" y="451"/>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502" name="Text Box 70"/>
            <p:cNvSpPr txBox="1">
              <a:spLocks noChangeArrowheads="1"/>
            </p:cNvSpPr>
            <p:nvPr/>
          </p:nvSpPr>
          <p:spPr bwMode="auto">
            <a:xfrm>
              <a:off x="1722" y="451"/>
              <a:ext cx="1036" cy="327"/>
            </a:xfrm>
            <a:prstGeom prst="rect">
              <a:avLst/>
            </a:prstGeom>
            <a:noFill/>
            <a:ln w="9525">
              <a:noFill/>
              <a:miter lim="800000"/>
              <a:headEnd/>
              <a:tailEnd/>
            </a:ln>
          </p:spPr>
          <p:txBody>
            <a:bodyPr wrap="none">
              <a:prstTxWarp prst="textNoShape">
                <a:avLst/>
              </a:prstTxWarp>
              <a:spAutoFit/>
            </a:bodyPr>
            <a:lstStyle/>
            <a:p>
              <a:pPr algn="ctr"/>
              <a:r>
                <a:rPr lang="en-US"/>
                <a:t># Egg Cartons</a:t>
              </a:r>
            </a:p>
            <a:p>
              <a:pPr algn="ctr"/>
              <a:r>
                <a:rPr lang="en-US" sz="1000"/>
                <a:t>(Brown Eggs)</a:t>
              </a:r>
            </a:p>
          </p:txBody>
        </p:sp>
      </p:grpSp>
      <p:sp>
        <p:nvSpPr>
          <p:cNvPr id="62478" name="Text Box 85"/>
          <p:cNvSpPr txBox="1">
            <a:spLocks noChangeArrowheads="1"/>
          </p:cNvSpPr>
          <p:nvPr/>
        </p:nvSpPr>
        <p:spPr bwMode="auto">
          <a:xfrm>
            <a:off x="762000" y="4068763"/>
            <a:ext cx="1600200" cy="461665"/>
          </a:xfrm>
          <a:prstGeom prst="rect">
            <a:avLst/>
          </a:prstGeom>
          <a:noFill/>
          <a:ln w="9525">
            <a:noFill/>
            <a:miter lim="800000"/>
            <a:headEnd/>
            <a:tailEnd/>
          </a:ln>
        </p:spPr>
        <p:txBody>
          <a:bodyPr>
            <a:prstTxWarp prst="textNoShape">
              <a:avLst/>
            </a:prstTxWarp>
            <a:spAutoFit/>
          </a:bodyPr>
          <a:lstStyle/>
          <a:p>
            <a:pPr algn="ctr"/>
            <a:r>
              <a:rPr lang="en-US" sz="1200" dirty="0" smtClean="0"/>
              <a:t>300 Shares IBM Stock after splits</a:t>
            </a:r>
            <a:endParaRPr lang="en-US" sz="1200" dirty="0"/>
          </a:p>
        </p:txBody>
      </p:sp>
      <p:grpSp>
        <p:nvGrpSpPr>
          <p:cNvPr id="8" name="Group 97"/>
          <p:cNvGrpSpPr>
            <a:grpSpLocks/>
          </p:cNvGrpSpPr>
          <p:nvPr/>
        </p:nvGrpSpPr>
        <p:grpSpPr bwMode="auto">
          <a:xfrm>
            <a:off x="6629400" y="715963"/>
            <a:ext cx="2362200" cy="3629025"/>
            <a:chOff x="4176" y="451"/>
            <a:chExt cx="1488" cy="2286"/>
          </a:xfrm>
        </p:grpSpPr>
        <p:pic>
          <p:nvPicPr>
            <p:cNvPr id="62483" name="Picture 9" descr="Obverse of the $1 bill">
              <a:hlinkClick r:id="rId8" tooltip="Obverse of the $1 bill"/>
            </p:cNvPr>
            <p:cNvPicPr>
              <a:picLocks noChangeAspect="1" noChangeArrowheads="1"/>
            </p:cNvPicPr>
            <p:nvPr/>
          </p:nvPicPr>
          <p:blipFill>
            <a:blip r:embed="rId9"/>
            <a:srcRect/>
            <a:stretch>
              <a:fillRect/>
            </a:stretch>
          </p:blipFill>
          <p:spPr bwMode="auto">
            <a:xfrm>
              <a:off x="4522" y="1939"/>
              <a:ext cx="1080" cy="450"/>
            </a:xfrm>
            <a:prstGeom prst="rect">
              <a:avLst/>
            </a:prstGeom>
            <a:noFill/>
            <a:ln w="9525">
              <a:noFill/>
              <a:miter lim="800000"/>
              <a:headEnd/>
              <a:tailEnd/>
            </a:ln>
          </p:spPr>
        </p:pic>
        <p:pic>
          <p:nvPicPr>
            <p:cNvPr id="62484" name="Picture 19" descr="1"/>
            <p:cNvPicPr>
              <a:picLocks noChangeAspect="1" noChangeArrowheads="1"/>
            </p:cNvPicPr>
            <p:nvPr/>
          </p:nvPicPr>
          <p:blipFill>
            <a:blip r:embed="rId10"/>
            <a:srcRect/>
            <a:stretch>
              <a:fillRect/>
            </a:stretch>
          </p:blipFill>
          <p:spPr bwMode="auto">
            <a:xfrm>
              <a:off x="4510" y="861"/>
              <a:ext cx="1104" cy="475"/>
            </a:xfrm>
            <a:prstGeom prst="rect">
              <a:avLst/>
            </a:prstGeom>
            <a:noFill/>
            <a:ln w="9525">
              <a:noFill/>
              <a:miter lim="800000"/>
              <a:headEnd/>
              <a:tailEnd/>
            </a:ln>
          </p:spPr>
        </p:pic>
        <p:sp>
          <p:nvSpPr>
            <p:cNvPr id="62485" name="Text Box 21"/>
            <p:cNvSpPr txBox="1">
              <a:spLocks noChangeArrowheads="1"/>
            </p:cNvSpPr>
            <p:nvPr/>
          </p:nvSpPr>
          <p:spPr bwMode="auto">
            <a:xfrm>
              <a:off x="4801" y="1507"/>
              <a:ext cx="575" cy="174"/>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$1,942.00</a:t>
              </a:r>
            </a:p>
          </p:txBody>
        </p:sp>
        <p:sp>
          <p:nvSpPr>
            <p:cNvPr id="62486" name="Text Box 22"/>
            <p:cNvSpPr txBox="1">
              <a:spLocks noChangeArrowheads="1"/>
            </p:cNvSpPr>
            <p:nvPr/>
          </p:nvSpPr>
          <p:spPr bwMode="auto">
            <a:xfrm>
              <a:off x="4752" y="2563"/>
              <a:ext cx="672" cy="174"/>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“$30,501.00”</a:t>
              </a:r>
            </a:p>
          </p:txBody>
        </p:sp>
        <p:sp>
          <p:nvSpPr>
            <p:cNvPr id="62487" name="Text Box 26"/>
            <p:cNvSpPr txBox="1">
              <a:spLocks noChangeArrowheads="1"/>
            </p:cNvSpPr>
            <p:nvPr/>
          </p:nvSpPr>
          <p:spPr bwMode="auto">
            <a:xfrm>
              <a:off x="4176" y="983"/>
              <a:ext cx="200" cy="231"/>
            </a:xfrm>
            <a:prstGeom prst="rect">
              <a:avLst/>
            </a:prstGeom>
            <a:noFill/>
            <a:ln w="9525">
              <a:noFill/>
              <a:miter lim="800000"/>
              <a:headEnd/>
              <a:tailEnd/>
            </a:ln>
          </p:spPr>
          <p:txBody>
            <a:bodyPr wrap="none">
              <a:prstTxWarp prst="textNoShape">
                <a:avLst/>
              </a:prstTxWarp>
              <a:spAutoFit/>
            </a:bodyPr>
            <a:lstStyle/>
            <a:p>
              <a:r>
                <a:rPr lang="en-US"/>
                <a:t>=</a:t>
              </a:r>
            </a:p>
          </p:txBody>
        </p:sp>
        <p:sp>
          <p:nvSpPr>
            <p:cNvPr id="62488" name="Text Box 63"/>
            <p:cNvSpPr txBox="1">
              <a:spLocks noChangeArrowheads="1"/>
            </p:cNvSpPr>
            <p:nvPr/>
          </p:nvSpPr>
          <p:spPr bwMode="auto">
            <a:xfrm>
              <a:off x="4460" y="451"/>
              <a:ext cx="1204" cy="231"/>
            </a:xfrm>
            <a:prstGeom prst="rect">
              <a:avLst/>
            </a:prstGeom>
            <a:noFill/>
            <a:ln w="9525">
              <a:noFill/>
              <a:miter lim="800000"/>
              <a:headEnd/>
              <a:tailEnd/>
            </a:ln>
          </p:spPr>
          <p:txBody>
            <a:bodyPr wrap="none">
              <a:prstTxWarp prst="textNoShape">
                <a:avLst/>
              </a:prstTxWarp>
              <a:spAutoFit/>
            </a:bodyPr>
            <a:lstStyle/>
            <a:p>
              <a:r>
                <a:rPr lang="en-US" dirty="0"/>
                <a:t># Legal Tender $</a:t>
              </a:r>
            </a:p>
          </p:txBody>
        </p:sp>
        <p:sp>
          <p:nvSpPr>
            <p:cNvPr id="62489" name="Line 67"/>
            <p:cNvSpPr>
              <a:spLocks noChangeShapeType="1"/>
            </p:cNvSpPr>
            <p:nvPr/>
          </p:nvSpPr>
          <p:spPr bwMode="auto">
            <a:xfrm flipH="1">
              <a:off x="4320" y="451"/>
              <a:ext cx="96" cy="240"/>
            </a:xfrm>
            <a:prstGeom prst="line">
              <a:avLst/>
            </a:prstGeom>
            <a:noFill/>
            <a:ln w="9525">
              <a:solidFill>
                <a:schemeClr val="tx1"/>
              </a:solidFill>
              <a:round/>
              <a:headEnd/>
              <a:tailEnd/>
            </a:ln>
          </p:spPr>
          <p:txBody>
            <a:bodyPr>
              <a:prstTxWarp prst="textNoShape">
                <a:avLst/>
              </a:prstTxWarp>
            </a:bodyPr>
            <a:lstStyle/>
            <a:p>
              <a:endParaRPr lang="en-US"/>
            </a:p>
          </p:txBody>
        </p:sp>
        <p:sp>
          <p:nvSpPr>
            <p:cNvPr id="62490" name="Text Box 68"/>
            <p:cNvSpPr txBox="1">
              <a:spLocks noChangeArrowheads="1"/>
            </p:cNvSpPr>
            <p:nvPr/>
          </p:nvSpPr>
          <p:spPr bwMode="auto">
            <a:xfrm>
              <a:off x="4510" y="1315"/>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0000FF"/>
                  </a:solidFill>
                </a:rPr>
                <a:t>U.S. Silver Certificate</a:t>
              </a:r>
            </a:p>
          </p:txBody>
        </p:sp>
        <p:sp>
          <p:nvSpPr>
            <p:cNvPr id="62491" name="Text Box 69"/>
            <p:cNvSpPr txBox="1">
              <a:spLocks noChangeArrowheads="1"/>
            </p:cNvSpPr>
            <p:nvPr/>
          </p:nvSpPr>
          <p:spPr bwMode="auto">
            <a:xfrm>
              <a:off x="4510" y="2371"/>
              <a:ext cx="1104" cy="173"/>
            </a:xfrm>
            <a:prstGeom prst="rect">
              <a:avLst/>
            </a:prstGeom>
            <a:noFill/>
            <a:ln w="9525">
              <a:noFill/>
              <a:miter lim="800000"/>
              <a:headEnd/>
              <a:tailEnd/>
            </a:ln>
          </p:spPr>
          <p:txBody>
            <a:bodyPr>
              <a:prstTxWarp prst="textNoShape">
                <a:avLst/>
              </a:prstTxWarp>
              <a:spAutoFit/>
            </a:bodyPr>
            <a:lstStyle/>
            <a:p>
              <a:pPr algn="ctr"/>
              <a:r>
                <a:rPr lang="en-US" sz="1200">
                  <a:solidFill>
                    <a:srgbClr val="FF3300"/>
                  </a:solidFill>
                </a:rPr>
                <a:t>Fed. Res. Bank  Note</a:t>
              </a:r>
            </a:p>
          </p:txBody>
        </p:sp>
        <p:grpSp>
          <p:nvGrpSpPr>
            <p:cNvPr id="9" name="Group 90"/>
            <p:cNvGrpSpPr>
              <a:grpSpLocks/>
            </p:cNvGrpSpPr>
            <p:nvPr/>
          </p:nvGrpSpPr>
          <p:grpSpPr bwMode="auto">
            <a:xfrm>
              <a:off x="4176" y="2035"/>
              <a:ext cx="200" cy="231"/>
              <a:chOff x="480" y="3168"/>
              <a:chExt cx="200" cy="231"/>
            </a:xfrm>
          </p:grpSpPr>
          <p:sp>
            <p:nvSpPr>
              <p:cNvPr id="62493" name="Text Box 88"/>
              <p:cNvSpPr txBox="1">
                <a:spLocks noChangeArrowheads="1"/>
              </p:cNvSpPr>
              <p:nvPr/>
            </p:nvSpPr>
            <p:spPr bwMode="auto">
              <a:xfrm>
                <a:off x="480" y="3168"/>
                <a:ext cx="200" cy="231"/>
              </a:xfrm>
              <a:prstGeom prst="rect">
                <a:avLst/>
              </a:prstGeom>
              <a:noFill/>
              <a:ln w="9525">
                <a:noFill/>
                <a:miter lim="800000"/>
                <a:headEnd/>
                <a:tailEnd/>
              </a:ln>
            </p:spPr>
            <p:txBody>
              <a:bodyPr wrap="none">
                <a:prstTxWarp prst="textNoShape">
                  <a:avLst/>
                </a:prstTxWarp>
                <a:spAutoFit/>
              </a:bodyPr>
              <a:lstStyle/>
              <a:p>
                <a:r>
                  <a:rPr lang="en-US">
                    <a:solidFill>
                      <a:srgbClr val="FF3300"/>
                    </a:solidFill>
                  </a:rPr>
                  <a:t>=</a:t>
                </a:r>
              </a:p>
            </p:txBody>
          </p:sp>
          <p:sp>
            <p:nvSpPr>
              <p:cNvPr id="62494" name="Line 89"/>
              <p:cNvSpPr>
                <a:spLocks noChangeShapeType="1"/>
              </p:cNvSpPr>
              <p:nvPr/>
            </p:nvSpPr>
            <p:spPr bwMode="auto">
              <a:xfrm flipH="1">
                <a:off x="565" y="3223"/>
                <a:ext cx="30" cy="120"/>
              </a:xfrm>
              <a:prstGeom prst="line">
                <a:avLst/>
              </a:prstGeom>
              <a:noFill/>
              <a:ln w="9525">
                <a:solidFill>
                  <a:srgbClr val="FF3300"/>
                </a:solidFill>
                <a:round/>
                <a:headEnd/>
                <a:tailEnd/>
              </a:ln>
            </p:spPr>
            <p:txBody>
              <a:bodyPr>
                <a:prstTxWarp prst="textNoShape">
                  <a:avLst/>
                </a:prstTxWarp>
              </a:bodyPr>
              <a:lstStyle/>
              <a:p>
                <a:endParaRPr lang="en-US"/>
              </a:p>
            </p:txBody>
          </p:sp>
        </p:grpSp>
      </p:grpSp>
      <p:sp>
        <p:nvSpPr>
          <p:cNvPr id="5212" name="Rectangle 92"/>
          <p:cNvSpPr>
            <a:spLocks noGrp="1" noChangeArrowheads="1"/>
          </p:cNvSpPr>
          <p:nvPr>
            <p:ph type="title"/>
          </p:nvPr>
        </p:nvSpPr>
        <p:spPr>
          <a:xfrm>
            <a:off x="457200" y="228600"/>
            <a:ext cx="8229600" cy="563563"/>
          </a:xfrm>
        </p:spPr>
        <p:txBody>
          <a:bodyPr/>
          <a:lstStyle/>
          <a:p>
            <a:pPr eaLnBrk="1" hangingPunct="1"/>
            <a:r>
              <a:rPr lang="en-US" sz="2400" b="1" dirty="0" smtClean="0">
                <a:solidFill>
                  <a:srgbClr val="FF3300"/>
                </a:solidFill>
                <a:ea typeface="ＭＳ Ｐゴシック" charset="-128"/>
                <a:cs typeface="ＭＳ Ｐゴシック" charset="-128"/>
              </a:rPr>
              <a:t>Fiat Currency Results in Quiet </a:t>
            </a:r>
            <a:r>
              <a:rPr lang="en-US" sz="2400" b="1" dirty="0">
                <a:solidFill>
                  <a:srgbClr val="FF3300"/>
                </a:solidFill>
                <a:ea typeface="ＭＳ Ｐゴシック" charset="-128"/>
                <a:cs typeface="ＭＳ Ｐゴシック" charset="-128"/>
              </a:rPr>
              <a:t>Theft!</a:t>
            </a:r>
          </a:p>
        </p:txBody>
      </p:sp>
      <p:pic>
        <p:nvPicPr>
          <p:cNvPr id="62481" name="Picture 55" descr="ibmstock.jpg"/>
          <p:cNvPicPr>
            <a:picLocks noChangeAspect="1"/>
          </p:cNvPicPr>
          <p:nvPr/>
        </p:nvPicPr>
        <p:blipFill>
          <a:blip r:embed="rId11"/>
          <a:srcRect/>
          <a:stretch>
            <a:fillRect/>
          </a:stretch>
        </p:blipFill>
        <p:spPr bwMode="auto">
          <a:xfrm>
            <a:off x="990600" y="1371600"/>
            <a:ext cx="1168400" cy="762000"/>
          </a:xfrm>
          <a:prstGeom prst="rect">
            <a:avLst/>
          </a:prstGeom>
          <a:noFill/>
          <a:ln w="9525">
            <a:noFill/>
            <a:miter lim="800000"/>
            <a:headEnd/>
            <a:tailEnd/>
          </a:ln>
        </p:spPr>
      </p:pic>
      <p:pic>
        <p:nvPicPr>
          <p:cNvPr id="62482" name="Picture 56" descr="ibmstock.jpg"/>
          <p:cNvPicPr>
            <a:picLocks noChangeAspect="1"/>
          </p:cNvPicPr>
          <p:nvPr/>
        </p:nvPicPr>
        <p:blipFill>
          <a:blip r:embed="rId11"/>
          <a:srcRect/>
          <a:stretch>
            <a:fillRect/>
          </a:stretch>
        </p:blipFill>
        <p:spPr bwMode="auto">
          <a:xfrm>
            <a:off x="990600" y="3048000"/>
            <a:ext cx="1168400" cy="762000"/>
          </a:xfrm>
          <a:prstGeom prst="rect">
            <a:avLst/>
          </a:prstGeom>
          <a:noFill/>
          <a:ln w="9525">
            <a:noFill/>
            <a:miter lim="800000"/>
            <a:headEnd/>
            <a:tailEnd/>
          </a:ln>
        </p:spPr>
      </p:pic>
      <p:sp>
        <p:nvSpPr>
          <p:cNvPr id="56" name="Rectangle 65"/>
          <p:cNvSpPr>
            <a:spLocks noChangeArrowheads="1"/>
          </p:cNvSpPr>
          <p:nvPr/>
        </p:nvSpPr>
        <p:spPr bwMode="auto">
          <a:xfrm>
            <a:off x="304800" y="6553200"/>
            <a:ext cx="8610600" cy="246063"/>
          </a:xfrm>
          <a:prstGeom prst="rect">
            <a:avLst/>
          </a:prstGeom>
          <a:noFill/>
          <a:ln w="9525">
            <a:noFill/>
            <a:miter lim="800000"/>
            <a:headEnd/>
            <a:tailEnd/>
          </a:ln>
        </p:spPr>
        <p:txBody>
          <a:bodyPr>
            <a:prstTxWarp prst="textNoShape">
              <a:avLst/>
            </a:prstTxWarp>
            <a:spAutoFit/>
          </a:bodyPr>
          <a:lstStyle/>
          <a:p>
            <a:r>
              <a:rPr lang="en-US" sz="1000" dirty="0"/>
              <a:t>IBM Stock Splits: </a:t>
            </a:r>
            <a:r>
              <a:rPr lang="en-US" sz="1000" dirty="0">
                <a:solidFill>
                  <a:srgbClr val="0A6F19"/>
                </a:solidFill>
              </a:rPr>
              <a:t>1964-05-18 [5:4], 1966-05-18 [3:2], 1968-04-23 [2:1], May 29, 1973 [5:4], Jun 1, 1979 [4:1]</a:t>
            </a:r>
            <a:r>
              <a:rPr lang="en-US" sz="1000" dirty="0"/>
              <a:t>, </a:t>
            </a:r>
            <a:r>
              <a:rPr lang="en-US" sz="1000" dirty="0">
                <a:solidFill>
                  <a:srgbClr val="FF6600"/>
                </a:solidFill>
              </a:rPr>
              <a:t>May 28, 1997 [2:1], May 27, 1999 [2:1]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84"/>
                                        </p:tgtEl>
                                        <p:attrNameLst>
                                          <p:attrName>style.visibility</p:attrName>
                                        </p:attrNameLst>
                                      </p:cBhvr>
                                      <p:to>
                                        <p:strVal val="visible"/>
                                      </p:to>
                                    </p:set>
                                    <p:animEffect transition="in" filter="blinds(horizontal)">
                                      <p:cBhvr>
                                        <p:cTn id="42" dur="500"/>
                                        <p:tgtEl>
                                          <p:spTgt spid="518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5212"/>
                                        </p:tgtEl>
                                        <p:attrNameLst>
                                          <p:attrName>style.visibility</p:attrName>
                                        </p:attrNameLst>
                                      </p:cBhvr>
                                      <p:to>
                                        <p:strVal val="visible"/>
                                      </p:to>
                                    </p:set>
                                    <p:animEffect transition="in" filter="blinds(horizontal)">
                                      <p:cBhvr>
                                        <p:cTn id="45" dur="500"/>
                                        <p:tgtEl>
                                          <p:spTgt spid="5212"/>
                                        </p:tgtEl>
                                      </p:cBhvr>
                                    </p:animEffect>
                                  </p:childTnLst>
                                </p:cTn>
                              </p:par>
                              <p:par>
                                <p:cTn id="46" presetID="1" presetClass="exit"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p:bldP spid="5212" grpId="0"/>
      <p:bldP spid="56"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224" name="Rectangle 8"/>
          <p:cNvSpPr>
            <a:spLocks noGrp="1" noChangeArrowheads="1"/>
          </p:cNvSpPr>
          <p:nvPr>
            <p:ph type="title"/>
          </p:nvPr>
        </p:nvSpPr>
        <p:spPr/>
        <p:txBody>
          <a:bodyPr/>
          <a:lstStyle/>
          <a:p>
            <a:pPr eaLnBrk="1" hangingPunct="1"/>
            <a:r>
              <a:rPr lang="en-US" sz="3600" dirty="0" smtClean="0">
                <a:ea typeface="ＭＳ Ｐゴシック" charset="-128"/>
                <a:cs typeface="ＭＳ Ｐゴシック" charset="-128"/>
              </a:rPr>
              <a:t>The Constitution foresaw the need for </a:t>
            </a:r>
            <a:br>
              <a:rPr lang="en-US" sz="3600" dirty="0" smtClean="0">
                <a:ea typeface="ＭＳ Ｐゴシック" charset="-128"/>
                <a:cs typeface="ＭＳ Ｐゴシック" charset="-128"/>
              </a:rPr>
            </a:br>
            <a:r>
              <a:rPr lang="en-US" sz="3600" dirty="0" smtClean="0">
                <a:ea typeface="ＭＳ Ｐゴシック" charset="-128"/>
                <a:cs typeface="ＭＳ Ｐゴシック" charset="-128"/>
              </a:rPr>
              <a:t>Alternative Currency Structural Solution</a:t>
            </a:r>
            <a:endParaRPr lang="en-US" sz="3600" dirty="0">
              <a:ea typeface="ＭＳ Ｐゴシック" charset="-128"/>
              <a:cs typeface="ＭＳ Ｐゴシック" charset="-128"/>
            </a:endParaRPr>
          </a:p>
        </p:txBody>
      </p:sp>
      <p:sp>
        <p:nvSpPr>
          <p:cNvPr id="25603" name="Rectangle 9"/>
          <p:cNvSpPr>
            <a:spLocks noGrp="1" noChangeArrowheads="1"/>
          </p:cNvSpPr>
          <p:nvPr>
            <p:ph sz="half" idx="1"/>
          </p:nvPr>
        </p:nvSpPr>
        <p:spPr/>
        <p:txBody>
          <a:bodyPr/>
          <a:lstStyle/>
          <a:p>
            <a:pPr eaLnBrk="1" hangingPunct="1">
              <a:lnSpc>
                <a:spcPct val="90000"/>
              </a:lnSpc>
            </a:pPr>
            <a:endParaRPr lang="en-US" sz="2000">
              <a:ea typeface="ＭＳ Ｐゴシック" charset="-128"/>
              <a:cs typeface="ＭＳ Ｐゴシック" charset="-128"/>
            </a:endParaRPr>
          </a:p>
        </p:txBody>
      </p:sp>
      <p:sp>
        <p:nvSpPr>
          <p:cNvPr id="9226" name="Rectangle 10"/>
          <p:cNvSpPr>
            <a:spLocks noGrp="1" noChangeArrowheads="1"/>
          </p:cNvSpPr>
          <p:nvPr>
            <p:ph type="body" sz="half" idx="2"/>
          </p:nvPr>
        </p:nvSpPr>
        <p:spPr>
          <a:xfrm>
            <a:off x="4648200" y="1567842"/>
            <a:ext cx="4267200" cy="4830763"/>
          </a:xfrm>
        </p:spPr>
        <p:txBody>
          <a:bodyPr/>
          <a:lstStyle/>
          <a:p>
            <a:pPr marL="0" indent="0" eaLnBrk="1" hangingPunct="1">
              <a:spcBef>
                <a:spcPct val="0"/>
              </a:spcBef>
              <a:spcAft>
                <a:spcPct val="20000"/>
              </a:spcAft>
              <a:buFontTx/>
              <a:buNone/>
            </a:pPr>
            <a:r>
              <a:rPr lang="en-US" sz="1800" b="1" dirty="0">
                <a:ea typeface="ＭＳ Ｐゴシック" charset="-128"/>
                <a:cs typeface="ＭＳ Ｐゴシック" charset="-128"/>
              </a:rPr>
              <a:t>Article I Section 8, Clause 5</a:t>
            </a:r>
          </a:p>
          <a:p>
            <a:pPr marL="120650" lvl="1" indent="-6350" eaLnBrk="1" hangingPunct="1">
              <a:spcBef>
                <a:spcPct val="0"/>
              </a:spcBef>
              <a:spcAft>
                <a:spcPct val="20000"/>
              </a:spcAft>
              <a:buFontTx/>
              <a:buNone/>
            </a:pPr>
            <a:r>
              <a:rPr lang="en-US" sz="1800" dirty="0"/>
              <a:t>[</a:t>
            </a:r>
            <a:r>
              <a:rPr lang="en-US" sz="1800" b="1" dirty="0"/>
              <a:t>The Congress shall have Power</a:t>
            </a:r>
            <a:r>
              <a:rPr lang="en-US" sz="1800" dirty="0"/>
              <a:t>] </a:t>
            </a:r>
            <a:r>
              <a:rPr lang="en-US" sz="1800" b="1" dirty="0"/>
              <a:t>To coin Money</a:t>
            </a:r>
            <a:r>
              <a:rPr lang="en-US" sz="1400" dirty="0"/>
              <a:t>, regulate the Value thereof, and of foreign Coin, and fix the Standard of Weights and Measures;</a:t>
            </a:r>
          </a:p>
          <a:p>
            <a:pPr marL="0" indent="0" eaLnBrk="1" hangingPunct="1">
              <a:spcBef>
                <a:spcPct val="0"/>
              </a:spcBef>
              <a:spcAft>
                <a:spcPct val="20000"/>
              </a:spcAft>
              <a:buFontTx/>
              <a:buNone/>
            </a:pPr>
            <a:r>
              <a:rPr lang="en-US" sz="1800" b="1" dirty="0">
                <a:ea typeface="ＭＳ Ｐゴシック" charset="-128"/>
                <a:cs typeface="ＭＳ Ｐゴシック" charset="-128"/>
              </a:rPr>
              <a:t>Article I Section 9, Clause 1</a:t>
            </a:r>
          </a:p>
          <a:p>
            <a:pPr marL="120650" lvl="1" indent="-6350" eaLnBrk="1" hangingPunct="1">
              <a:spcBef>
                <a:spcPct val="0"/>
              </a:spcBef>
              <a:spcAft>
                <a:spcPct val="20000"/>
              </a:spcAft>
              <a:buFontTx/>
              <a:buNone/>
            </a:pPr>
            <a:r>
              <a:rPr lang="en-US" sz="1400" dirty="0"/>
              <a:t>… a Tax or duty may be imposed on such Importation, not exceeding </a:t>
            </a:r>
            <a:r>
              <a:rPr lang="en-US" sz="1800" b="1" dirty="0"/>
              <a:t>ten dollars</a:t>
            </a:r>
            <a:r>
              <a:rPr lang="en-US" sz="1400" dirty="0"/>
              <a:t> for each Person.</a:t>
            </a:r>
          </a:p>
          <a:p>
            <a:pPr marL="0" indent="0" eaLnBrk="1" hangingPunct="1">
              <a:spcBef>
                <a:spcPct val="0"/>
              </a:spcBef>
              <a:spcAft>
                <a:spcPct val="20000"/>
              </a:spcAft>
              <a:buFontTx/>
              <a:buNone/>
            </a:pPr>
            <a:r>
              <a:rPr lang="en-US" sz="1800" b="1" dirty="0">
                <a:ea typeface="ＭＳ Ｐゴシック" charset="-128"/>
                <a:cs typeface="ＭＳ Ｐゴシック" charset="-128"/>
              </a:rPr>
              <a:t>Article I Section 10, Clause 1</a:t>
            </a:r>
          </a:p>
          <a:p>
            <a:pPr marL="120650" lvl="1" indent="-6350" eaLnBrk="1" hangingPunct="1">
              <a:spcBef>
                <a:spcPct val="0"/>
              </a:spcBef>
              <a:spcAft>
                <a:spcPct val="20000"/>
              </a:spcAft>
              <a:buFontTx/>
              <a:buNone/>
            </a:pPr>
            <a:r>
              <a:rPr lang="en-US" sz="1400" dirty="0"/>
              <a:t>No State shall … </a:t>
            </a:r>
            <a:r>
              <a:rPr lang="en-US" sz="1400" b="1" dirty="0"/>
              <a:t>make any Thing but gold and silver coin a Tender in Payments of Debts</a:t>
            </a:r>
            <a:r>
              <a:rPr lang="en-US" sz="1400" dirty="0"/>
              <a:t>.</a:t>
            </a:r>
          </a:p>
          <a:p>
            <a:pPr marL="0" indent="0" eaLnBrk="1" hangingPunct="1">
              <a:spcBef>
                <a:spcPct val="0"/>
              </a:spcBef>
              <a:spcAft>
                <a:spcPct val="20000"/>
              </a:spcAft>
              <a:buFontTx/>
              <a:buNone/>
            </a:pPr>
            <a:r>
              <a:rPr lang="en-US" sz="1800" b="1" dirty="0">
                <a:ea typeface="ＭＳ Ｐゴシック" charset="-128"/>
                <a:cs typeface="ＭＳ Ｐゴシック" charset="-128"/>
              </a:rPr>
              <a:t>Amendment VII</a:t>
            </a:r>
          </a:p>
          <a:p>
            <a:pPr marL="120650" lvl="1" indent="-6350" eaLnBrk="1" hangingPunct="1">
              <a:spcBef>
                <a:spcPct val="0"/>
              </a:spcBef>
              <a:spcAft>
                <a:spcPct val="20000"/>
              </a:spcAft>
              <a:buFontTx/>
              <a:buNone/>
            </a:pPr>
            <a:r>
              <a:rPr lang="en-US" sz="1400" dirty="0"/>
              <a:t>In Suits at common law, where the value in controversy shall exceed </a:t>
            </a:r>
            <a:r>
              <a:rPr lang="en-US" sz="1800" b="1" dirty="0"/>
              <a:t>twenty dollars</a:t>
            </a:r>
            <a:r>
              <a:rPr lang="en-US" sz="1400" dirty="0"/>
              <a:t>, the right of trial by jury shall be preserved, and no fact tried by a jury, shall be otherwise re-examined in any Court of the United States, than according to the rules of the common law.</a:t>
            </a:r>
            <a:endParaRPr lang="en-US" sz="1000" dirty="0"/>
          </a:p>
        </p:txBody>
      </p:sp>
      <p:pic>
        <p:nvPicPr>
          <p:cNvPr id="25605" name="Picture 7" descr="constitution_1_of_4_630"/>
          <p:cNvPicPr>
            <a:picLocks noChangeAspect="1" noChangeArrowheads="1"/>
          </p:cNvPicPr>
          <p:nvPr/>
        </p:nvPicPr>
        <p:blipFill>
          <a:blip r:embed="rId4"/>
          <a:srcRect/>
          <a:stretch>
            <a:fillRect/>
          </a:stretch>
        </p:blipFill>
        <p:spPr bwMode="auto">
          <a:xfrm>
            <a:off x="533400" y="1521805"/>
            <a:ext cx="3886200" cy="48768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20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6">
                                            <p:txEl>
                                              <p:pRg st="0" end="0"/>
                                            </p:txEl>
                                          </p:spTgt>
                                        </p:tgtEl>
                                        <p:attrNameLst>
                                          <p:attrName>style.visibility</p:attrName>
                                        </p:attrNameLst>
                                      </p:cBhvr>
                                      <p:to>
                                        <p:strVal val="visible"/>
                                      </p:to>
                                    </p:set>
                                    <p:animEffect transition="in" filter="fade">
                                      <p:cBhvr>
                                        <p:cTn id="12" dur="2000"/>
                                        <p:tgtEl>
                                          <p:spTgt spid="922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226">
                                            <p:txEl>
                                              <p:pRg st="1" end="1"/>
                                            </p:txEl>
                                          </p:spTgt>
                                        </p:tgtEl>
                                        <p:attrNameLst>
                                          <p:attrName>style.visibility</p:attrName>
                                        </p:attrNameLst>
                                      </p:cBhvr>
                                      <p:to>
                                        <p:strVal val="visible"/>
                                      </p:to>
                                    </p:set>
                                    <p:animEffect transition="in" filter="fade">
                                      <p:cBhvr>
                                        <p:cTn id="15" dur="2000"/>
                                        <p:tgtEl>
                                          <p:spTgt spid="92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226">
                                            <p:txEl>
                                              <p:pRg st="2" end="2"/>
                                            </p:txEl>
                                          </p:spTgt>
                                        </p:tgtEl>
                                        <p:attrNameLst>
                                          <p:attrName>style.visibility</p:attrName>
                                        </p:attrNameLst>
                                      </p:cBhvr>
                                      <p:to>
                                        <p:strVal val="visible"/>
                                      </p:to>
                                    </p:set>
                                    <p:animEffect transition="in" filter="fade">
                                      <p:cBhvr>
                                        <p:cTn id="20" dur="2000"/>
                                        <p:tgtEl>
                                          <p:spTgt spid="922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226">
                                            <p:txEl>
                                              <p:pRg st="3" end="3"/>
                                            </p:txEl>
                                          </p:spTgt>
                                        </p:tgtEl>
                                        <p:attrNameLst>
                                          <p:attrName>style.visibility</p:attrName>
                                        </p:attrNameLst>
                                      </p:cBhvr>
                                      <p:to>
                                        <p:strVal val="visible"/>
                                      </p:to>
                                    </p:set>
                                    <p:animEffect transition="in" filter="fade">
                                      <p:cBhvr>
                                        <p:cTn id="23" dur="2000"/>
                                        <p:tgtEl>
                                          <p:spTgt spid="922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226">
                                            <p:txEl>
                                              <p:pRg st="4" end="4"/>
                                            </p:txEl>
                                          </p:spTgt>
                                        </p:tgtEl>
                                        <p:attrNameLst>
                                          <p:attrName>style.visibility</p:attrName>
                                        </p:attrNameLst>
                                      </p:cBhvr>
                                      <p:to>
                                        <p:strVal val="visible"/>
                                      </p:to>
                                    </p:set>
                                    <p:animEffect transition="in" filter="fade">
                                      <p:cBhvr>
                                        <p:cTn id="28" dur="2000"/>
                                        <p:tgtEl>
                                          <p:spTgt spid="9226">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226">
                                            <p:txEl>
                                              <p:pRg st="5" end="5"/>
                                            </p:txEl>
                                          </p:spTgt>
                                        </p:tgtEl>
                                        <p:attrNameLst>
                                          <p:attrName>style.visibility</p:attrName>
                                        </p:attrNameLst>
                                      </p:cBhvr>
                                      <p:to>
                                        <p:strVal val="visible"/>
                                      </p:to>
                                    </p:set>
                                    <p:animEffect transition="in" filter="fade">
                                      <p:cBhvr>
                                        <p:cTn id="31" dur="2000"/>
                                        <p:tgtEl>
                                          <p:spTgt spid="922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226">
                                            <p:txEl>
                                              <p:pRg st="6" end="6"/>
                                            </p:txEl>
                                          </p:spTgt>
                                        </p:tgtEl>
                                        <p:attrNameLst>
                                          <p:attrName>style.visibility</p:attrName>
                                        </p:attrNameLst>
                                      </p:cBhvr>
                                      <p:to>
                                        <p:strVal val="visible"/>
                                      </p:to>
                                    </p:set>
                                    <p:animEffect transition="in" filter="fade">
                                      <p:cBhvr>
                                        <p:cTn id="36" dur="2000"/>
                                        <p:tgtEl>
                                          <p:spTgt spid="9226">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226">
                                            <p:txEl>
                                              <p:pRg st="7" end="7"/>
                                            </p:txEl>
                                          </p:spTgt>
                                        </p:tgtEl>
                                        <p:attrNameLst>
                                          <p:attrName>style.visibility</p:attrName>
                                        </p:attrNameLst>
                                      </p:cBhvr>
                                      <p:to>
                                        <p:strVal val="visible"/>
                                      </p:to>
                                    </p:set>
                                    <p:animEffect transition="in" filter="fade">
                                      <p:cBhvr>
                                        <p:cTn id="39" dur="2000"/>
                                        <p:tgtEl>
                                          <p:spTgt spid="92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6"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z="4000" dirty="0" smtClean="0"/>
              <a:t>The Supreme Court ruled on the validity of the Structural Solution</a:t>
            </a:r>
            <a:endParaRPr lang="en-US" sz="4000" dirty="0"/>
          </a:p>
        </p:txBody>
      </p:sp>
      <p:sp>
        <p:nvSpPr>
          <p:cNvPr id="17" name="Text Placeholder 16"/>
          <p:cNvSpPr>
            <a:spLocks noGrp="1"/>
          </p:cNvSpPr>
          <p:nvPr>
            <p:ph type="body" idx="1"/>
          </p:nvPr>
        </p:nvSpPr>
        <p:spPr/>
        <p:txBody>
          <a:bodyPr/>
          <a:lstStyle/>
          <a:p>
            <a:r>
              <a:rPr lang="en-US" sz="2000" dirty="0" smtClean="0"/>
              <a:t>Bronson </a:t>
            </a:r>
            <a:r>
              <a:rPr lang="en-US" sz="2000" dirty="0" err="1" smtClean="0"/>
              <a:t>v</a:t>
            </a:r>
            <a:r>
              <a:rPr lang="en-US" sz="2000" dirty="0" smtClean="0"/>
              <a:t>. </a:t>
            </a:r>
            <a:r>
              <a:rPr lang="en-US" sz="2000" dirty="0" err="1" smtClean="0"/>
              <a:t>Rodes</a:t>
            </a:r>
            <a:r>
              <a:rPr lang="en-US" sz="2000" dirty="0" smtClean="0"/>
              <a:t>, 74 US 229, 245-246 (1869)</a:t>
            </a:r>
            <a:endParaRPr lang="en-US" sz="2000" dirty="0"/>
          </a:p>
        </p:txBody>
      </p:sp>
      <p:sp>
        <p:nvSpPr>
          <p:cNvPr id="9" name="Content Placeholder 8"/>
          <p:cNvSpPr>
            <a:spLocks noGrp="1"/>
          </p:cNvSpPr>
          <p:nvPr>
            <p:ph sz="half" idx="2"/>
          </p:nvPr>
        </p:nvSpPr>
        <p:spPr>
          <a:xfrm>
            <a:off x="305556" y="2174875"/>
            <a:ext cx="4191832" cy="3951288"/>
          </a:xfrm>
        </p:spPr>
        <p:txBody>
          <a:bodyPr/>
          <a:lstStyle/>
          <a:p>
            <a:pPr marL="0" indent="0" algn="just">
              <a:buNone/>
            </a:pPr>
            <a:r>
              <a:rPr lang="en-US" sz="1600" dirty="0" smtClean="0"/>
              <a:t>Payment of money is delivery by the debtor to the creditor of the amount </a:t>
            </a:r>
            <a:r>
              <a:rPr lang="en-US" sz="1600" dirty="0" smtClean="0">
                <a:solidFill>
                  <a:schemeClr val="tx2"/>
                </a:solidFill>
              </a:rPr>
              <a:t>due. </a:t>
            </a:r>
            <a:r>
              <a:rPr lang="en-US" sz="1600" b="1" dirty="0" smtClean="0">
                <a:solidFill>
                  <a:srgbClr val="FF0000"/>
                </a:solidFill>
              </a:rPr>
              <a:t>A contract to pay a certain number of dollars in gold or silver coins is, therefore, in legal import, nothing else than an agreement to deliver a certain weight of standard gold</a:t>
            </a:r>
            <a:r>
              <a:rPr lang="en-US" sz="1600" dirty="0" smtClean="0"/>
              <a:t>, to be ascertained by a count of coins, each of which is certified to contain a definite proportion of that weight. It is not distinguishable, as we think, in principle, from a contract to deliver an equal weight of bullion of equal fineness. It is distinguishable, in circumstance, only by the fact that the sufficiency of the amount to be tendered in payment must be ascertained, in the case of bullion, by assay and the scales, while in the case of coin it may be ascertained by count.</a:t>
            </a:r>
          </a:p>
        </p:txBody>
      </p:sp>
      <p:sp>
        <p:nvSpPr>
          <p:cNvPr id="18" name="Text Placeholder 17"/>
          <p:cNvSpPr>
            <a:spLocks noGrp="1"/>
          </p:cNvSpPr>
          <p:nvPr>
            <p:ph type="body" sz="quarter" idx="3"/>
          </p:nvPr>
        </p:nvSpPr>
        <p:spPr/>
        <p:txBody>
          <a:bodyPr/>
          <a:lstStyle/>
          <a:p>
            <a:r>
              <a:rPr lang="en-US" sz="2000" dirty="0" smtClean="0"/>
              <a:t>United States </a:t>
            </a:r>
            <a:r>
              <a:rPr lang="en-US" sz="2000" dirty="0" err="1" smtClean="0"/>
              <a:t>v</a:t>
            </a:r>
            <a:r>
              <a:rPr lang="en-US" sz="2000" dirty="0" smtClean="0"/>
              <a:t>. Marigold, 50 U.S. 560, 567-568 (1850)</a:t>
            </a:r>
            <a:endParaRPr lang="en-US" sz="2000" dirty="0"/>
          </a:p>
        </p:txBody>
      </p:sp>
      <p:sp>
        <p:nvSpPr>
          <p:cNvPr id="19" name="Content Placeholder 18"/>
          <p:cNvSpPr>
            <a:spLocks noGrp="1"/>
          </p:cNvSpPr>
          <p:nvPr>
            <p:ph sz="quarter" idx="4"/>
          </p:nvPr>
        </p:nvSpPr>
        <p:spPr>
          <a:xfrm>
            <a:off x="4645025" y="2174875"/>
            <a:ext cx="4177903" cy="3951288"/>
          </a:xfrm>
        </p:spPr>
        <p:txBody>
          <a:bodyPr/>
          <a:lstStyle/>
          <a:p>
            <a:pPr marL="0" indent="0" algn="just">
              <a:buNone/>
            </a:pPr>
            <a:r>
              <a:rPr lang="en-US" sz="1600" dirty="0" smtClean="0"/>
              <a:t>“They [Congress] appertain rather to the execution of an important trust invested by the Constitution, and to the obligation to fulfill that trust on the part of the government, namely,</a:t>
            </a:r>
            <a:r>
              <a:rPr lang="en-US" sz="1600" dirty="0" smtClean="0">
                <a:solidFill>
                  <a:srgbClr val="FF0000"/>
                </a:solidFill>
              </a:rPr>
              <a:t> </a:t>
            </a:r>
            <a:r>
              <a:rPr lang="en-US" sz="1600" b="1" dirty="0" smtClean="0">
                <a:solidFill>
                  <a:srgbClr val="FF0000"/>
                </a:solidFill>
              </a:rPr>
              <a:t>the trust and the duty of creating and maintaining a uniform and pure metallic standard of value throughout the Union</a:t>
            </a:r>
            <a:r>
              <a:rPr lang="en-US" sz="1600" dirty="0" smtClean="0">
                <a:solidFill>
                  <a:srgbClr val="FF0000"/>
                </a:solidFill>
              </a:rPr>
              <a:t>. </a:t>
            </a:r>
            <a:r>
              <a:rPr lang="en-US" sz="1600" dirty="0" smtClean="0">
                <a:solidFill>
                  <a:srgbClr val="000000"/>
                </a:solidFill>
              </a:rPr>
              <a:t>The power of coining money and of regulating its value was delegated to Congress by the Constitution for the very purpose, as assigned by the framers of that instrument, of creating and preserving the uniformity and purity of such standard of value </a:t>
            </a:r>
            <a:r>
              <a:rPr lang="en-US" sz="1400" dirty="0" smtClean="0">
                <a:solidFill>
                  <a:srgbClr val="FF0000"/>
                </a:solidFill>
              </a:rPr>
              <a:t/>
            </a:r>
            <a:br>
              <a:rPr lang="en-US" sz="1400" dirty="0" smtClean="0">
                <a:solidFill>
                  <a:srgbClr val="FF0000"/>
                </a:solidFill>
              </a:rPr>
            </a:br>
            <a:endParaRPr lang="en-US"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2000"/>
                                        <p:tgtEl>
                                          <p:spTgt spid="1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9" grpId="0" build="p"/>
      <p:bldP spid="18" grpId="0" build="p"/>
      <p:bldP spid="19"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Supreme Court ruled on taxation in the Structural Solution</a:t>
            </a:r>
            <a:endParaRPr lang="en-US" sz="4000" dirty="0"/>
          </a:p>
        </p:txBody>
      </p:sp>
      <p:sp>
        <p:nvSpPr>
          <p:cNvPr id="3" name="Text Placeholder 2"/>
          <p:cNvSpPr>
            <a:spLocks noGrp="1"/>
          </p:cNvSpPr>
          <p:nvPr>
            <p:ph type="body" idx="1"/>
          </p:nvPr>
        </p:nvSpPr>
        <p:spPr/>
        <p:txBody>
          <a:bodyPr/>
          <a:lstStyle/>
          <a:p>
            <a:r>
              <a:rPr lang="en-US" sz="1800" dirty="0" smtClean="0"/>
              <a:t>Lane County </a:t>
            </a:r>
            <a:r>
              <a:rPr lang="en-US" sz="1800" dirty="0" err="1" smtClean="0"/>
              <a:t>v</a:t>
            </a:r>
            <a:r>
              <a:rPr lang="en-US" sz="1800" dirty="0" smtClean="0"/>
              <a:t>. Oregon, 74 US 71, 78 (1869)</a:t>
            </a:r>
          </a:p>
        </p:txBody>
      </p:sp>
      <p:sp>
        <p:nvSpPr>
          <p:cNvPr id="4" name="Content Placeholder 3"/>
          <p:cNvSpPr>
            <a:spLocks noGrp="1"/>
          </p:cNvSpPr>
          <p:nvPr>
            <p:ph sz="half" idx="2"/>
          </p:nvPr>
        </p:nvSpPr>
        <p:spPr/>
        <p:txBody>
          <a:bodyPr/>
          <a:lstStyle/>
          <a:p>
            <a:pPr marL="0" indent="0">
              <a:buNone/>
            </a:pPr>
            <a:r>
              <a:rPr lang="en-US" sz="1600" dirty="0" smtClean="0"/>
              <a:t>If, therefore, the condition of any </a:t>
            </a:r>
            <a:r>
              <a:rPr lang="en-US" sz="1600" b="1" dirty="0" smtClean="0">
                <a:solidFill>
                  <a:srgbClr val="FF0000"/>
                </a:solidFill>
              </a:rPr>
              <a:t>State</a:t>
            </a:r>
            <a:r>
              <a:rPr lang="en-US" sz="1600" dirty="0" smtClean="0"/>
              <a:t>, in the judgment of its legislature,</a:t>
            </a:r>
            <a:r>
              <a:rPr lang="en-US" sz="1600" b="1" dirty="0" smtClean="0"/>
              <a:t> </a:t>
            </a:r>
            <a:r>
              <a:rPr lang="en-US" sz="1600" b="1" dirty="0" smtClean="0">
                <a:solidFill>
                  <a:srgbClr val="FF0000"/>
                </a:solidFill>
              </a:rPr>
              <a:t>requires the collection of taxes in kind</a:t>
            </a:r>
            <a:r>
              <a:rPr lang="en-US" sz="1600" dirty="0" smtClean="0"/>
              <a:t>, that is to say, </a:t>
            </a:r>
            <a:r>
              <a:rPr lang="en-US" sz="1600" b="1" dirty="0" smtClean="0">
                <a:solidFill>
                  <a:srgbClr val="FF0000"/>
                </a:solidFill>
              </a:rPr>
              <a:t>by the delivery </a:t>
            </a:r>
            <a:r>
              <a:rPr lang="en-US" sz="1600" dirty="0" smtClean="0"/>
              <a:t>to the proper officers </a:t>
            </a:r>
            <a:r>
              <a:rPr lang="en-US" sz="1600" b="1" dirty="0" smtClean="0">
                <a:solidFill>
                  <a:srgbClr val="FF0000"/>
                </a:solidFill>
              </a:rPr>
              <a:t>of a certain proportion of products, or in gold and silver bullion, or in gold and silver coin</a:t>
            </a:r>
            <a:r>
              <a:rPr lang="en-US" sz="1600" dirty="0" smtClean="0"/>
              <a:t>, it is not easy to see upon what principle the national legislature can interfere with the exercise, to that end, of this power, original in the States, and never as yet surrendered. If this be so, it is, certainly a reasonable conclusion that Congress did not intend, by the general terms of the currency acts, to restrain the exercise of this power in the manner shown by the statutes of Oregon.</a:t>
            </a:r>
            <a:endParaRPr lang="en-US" sz="1600" dirty="0"/>
          </a:p>
        </p:txBody>
      </p:sp>
      <p:sp>
        <p:nvSpPr>
          <p:cNvPr id="5" name="Text Placeholder 4"/>
          <p:cNvSpPr>
            <a:spLocks noGrp="1"/>
          </p:cNvSpPr>
          <p:nvPr>
            <p:ph type="body" sz="quarter" idx="3"/>
          </p:nvPr>
        </p:nvSpPr>
        <p:spPr/>
        <p:txBody>
          <a:bodyPr/>
          <a:lstStyle/>
          <a:p>
            <a:r>
              <a:rPr lang="en-US" sz="1800" dirty="0" smtClean="0"/>
              <a:t>Hagar </a:t>
            </a:r>
            <a:r>
              <a:rPr lang="en-US" sz="1800" dirty="0" err="1" smtClean="0"/>
              <a:t>v</a:t>
            </a:r>
            <a:r>
              <a:rPr lang="en-US" sz="1800" dirty="0" smtClean="0"/>
              <a:t>. Reclamation District No. 108, 111 U.S. 701, 706-07 (1884)</a:t>
            </a:r>
            <a:endParaRPr lang="en-US" sz="1800" dirty="0"/>
          </a:p>
        </p:txBody>
      </p:sp>
      <p:sp>
        <p:nvSpPr>
          <p:cNvPr id="6" name="Content Placeholder 5"/>
          <p:cNvSpPr>
            <a:spLocks noGrp="1"/>
          </p:cNvSpPr>
          <p:nvPr>
            <p:ph sz="quarter" idx="4"/>
          </p:nvPr>
        </p:nvSpPr>
        <p:spPr>
          <a:xfrm>
            <a:off x="4645025" y="2174875"/>
            <a:ext cx="4498975" cy="3951288"/>
          </a:xfrm>
        </p:spPr>
        <p:txBody>
          <a:bodyPr/>
          <a:lstStyle/>
          <a:p>
            <a:pPr marL="0" indent="0">
              <a:buNone/>
            </a:pPr>
            <a:r>
              <a:rPr lang="en-US" sz="1600" dirty="0" smtClean="0"/>
              <a:t>The acts of Congress making the </a:t>
            </a:r>
            <a:r>
              <a:rPr lang="en-US" sz="1600" b="1" dirty="0" smtClean="0">
                <a:solidFill>
                  <a:srgbClr val="FF0000"/>
                </a:solidFill>
              </a:rPr>
              <a:t>notes of the United States a legal tender do not apply to involuntary contributions exacted by a State</a:t>
            </a:r>
            <a:r>
              <a:rPr lang="en-US" sz="1600" dirty="0" smtClean="0"/>
              <a:t>, but only to debts, in the strict sense of that term, that is, to obligations for the payment of money founded on contracts, express or implied … First, that </a:t>
            </a:r>
            <a:r>
              <a:rPr lang="en-US" sz="1600" b="1" dirty="0" smtClean="0">
                <a:solidFill>
                  <a:srgbClr val="FF0000"/>
                </a:solidFill>
              </a:rPr>
              <a:t>it was the right of each State to collect its taxes in such material as it might deem expedient, either in kind, that is to say, by a certain proportion of products, or in bullion, or in coin, the court observing that the extent to which the power of taxation of the State should be exercised</a:t>
            </a:r>
            <a:r>
              <a:rPr lang="en-US" sz="1600" dirty="0" smtClean="0"/>
              <a:t>, the subjects upon which it should be exercised, and the mode in which it should be exercised were all equally within the discretion of its Legislature, except as restrained by its own constitution and that of the United States</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2000"/>
                                        <p:tgtEl>
                                          <p:spTgt spid="5">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t>Alternative Currency System Requirements</a:t>
            </a:r>
            <a:endParaRPr lang="en-US" sz="4000" dirty="0"/>
          </a:p>
        </p:txBody>
      </p:sp>
      <p:sp>
        <p:nvSpPr>
          <p:cNvPr id="8" name="Content Placeholder 7"/>
          <p:cNvSpPr>
            <a:spLocks noGrp="1"/>
          </p:cNvSpPr>
          <p:nvPr>
            <p:ph idx="1"/>
          </p:nvPr>
        </p:nvSpPr>
        <p:spPr/>
        <p:txBody>
          <a:bodyPr/>
          <a:lstStyle/>
          <a:p>
            <a:pPr marL="514350" indent="-514350">
              <a:buFont typeface="+mj-lt"/>
              <a:buAutoNum type="arabicPeriod"/>
            </a:pPr>
            <a:r>
              <a:rPr lang="en-US" sz="2800" dirty="0" smtClean="0"/>
              <a:t>Any alternative currency system requires multiple third party outside auditors</a:t>
            </a:r>
          </a:p>
          <a:p>
            <a:pPr marL="514350" indent="-514350">
              <a:buFont typeface="+mj-lt"/>
              <a:buAutoNum type="arabicPeriod"/>
            </a:pPr>
            <a:r>
              <a:rPr lang="en-US" sz="2800" dirty="0" smtClean="0"/>
              <a:t>Any alternative currency must be based upon honest weights and measures “to prevent its debasement and expulsion, and the destruction of the general confidence and convenience”</a:t>
            </a:r>
          </a:p>
          <a:p>
            <a:pPr marL="514350" indent="-514350">
              <a:buFont typeface="+mj-lt"/>
              <a:buAutoNum type="arabicPeriod"/>
            </a:pPr>
            <a:r>
              <a:rPr lang="en-US" sz="2800" dirty="0" smtClean="0"/>
              <a:t>Any alternative currency system cannot be monopolized by a private entity (e.g. The Federal Reserve Banking system)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for Lawmakers</a:t>
            </a:r>
            <a:endParaRPr lang="en-US" dirty="0"/>
          </a:p>
        </p:txBody>
      </p:sp>
      <p:sp>
        <p:nvSpPr>
          <p:cNvPr id="3" name="Content Placeholder 2"/>
          <p:cNvSpPr>
            <a:spLocks noGrp="1"/>
          </p:cNvSpPr>
          <p:nvPr>
            <p:ph idx="1"/>
          </p:nvPr>
        </p:nvSpPr>
        <p:spPr>
          <a:xfrm>
            <a:off x="457200" y="1600200"/>
            <a:ext cx="8229600" cy="4525963"/>
          </a:xfrm>
        </p:spPr>
        <p:txBody>
          <a:bodyPr/>
          <a:lstStyle/>
          <a:p>
            <a:r>
              <a:rPr lang="en-US" sz="2800" dirty="0" smtClean="0"/>
              <a:t>The Constitution of the United States authorizes the use of a Gold and Silver based alternative currency system, Article I Section 10, Clause 1</a:t>
            </a:r>
          </a:p>
          <a:p>
            <a:r>
              <a:rPr lang="en-US" sz="2800" dirty="0" smtClean="0"/>
              <a:t>An Electronic Gold and Silver bullion currency system is constitutionally authorized, </a:t>
            </a:r>
            <a:r>
              <a:rPr lang="en-US" sz="2800" i="1" dirty="0" smtClean="0"/>
              <a:t>Bronson </a:t>
            </a:r>
            <a:r>
              <a:rPr lang="en-US" sz="2800" i="1" dirty="0" err="1" smtClean="0"/>
              <a:t>v</a:t>
            </a:r>
            <a:r>
              <a:rPr lang="en-US" sz="2800" i="1" dirty="0" smtClean="0"/>
              <a:t>. </a:t>
            </a:r>
            <a:r>
              <a:rPr lang="en-US" sz="2800" i="1" dirty="0" err="1" smtClean="0"/>
              <a:t>Rodes</a:t>
            </a:r>
            <a:r>
              <a:rPr lang="en-US" sz="2800" dirty="0" smtClean="0"/>
              <a:t>, 74 US 229, 245-246 (1869)</a:t>
            </a:r>
          </a:p>
          <a:p>
            <a:r>
              <a:rPr lang="en-US" sz="2800" dirty="0" smtClean="0"/>
              <a:t>An Electronic Gold and Silver bullion alternative currency system provides the best cost benefits for both the State and her citizens.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Answers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Three Key Points</a:t>
            </a:r>
            <a:endParaRPr lang="en-US" dirty="0"/>
          </a:p>
        </p:txBody>
      </p:sp>
      <p:sp>
        <p:nvSpPr>
          <p:cNvPr id="3" name="Content Placeholder 2"/>
          <p:cNvSpPr>
            <a:spLocks noGrp="1"/>
          </p:cNvSpPr>
          <p:nvPr>
            <p:ph idx="1"/>
          </p:nvPr>
        </p:nvSpPr>
        <p:spPr>
          <a:xfrm>
            <a:off x="457200" y="1600200"/>
            <a:ext cx="8229600" cy="4525963"/>
          </a:xfrm>
        </p:spPr>
        <p:txBody>
          <a:bodyPr/>
          <a:lstStyle/>
          <a:p>
            <a:pPr marL="514350" indent="-514350">
              <a:buFont typeface="+mj-lt"/>
              <a:buAutoNum type="arabicPeriod"/>
            </a:pPr>
            <a:r>
              <a:rPr lang="en-US" dirty="0" smtClean="0"/>
              <a:t>There is a </a:t>
            </a:r>
            <a:r>
              <a:rPr lang="en-US" b="1" i="1" dirty="0" smtClean="0">
                <a:solidFill>
                  <a:srgbClr val="FF0000"/>
                </a:solidFill>
                <a:latin typeface="Rockwell"/>
                <a:cs typeface="Rockwell"/>
              </a:rPr>
              <a:t>structural </a:t>
            </a:r>
            <a:r>
              <a:rPr lang="en-US" dirty="0" smtClean="0"/>
              <a:t>cause to the ongoing financial crisis</a:t>
            </a:r>
          </a:p>
          <a:p>
            <a:pPr marL="514350" indent="-514350">
              <a:buFont typeface="+mj-lt"/>
              <a:buAutoNum type="arabicPeriod"/>
            </a:pPr>
            <a:r>
              <a:rPr lang="en-US" i="1" dirty="0" smtClean="0">
                <a:latin typeface="Arial"/>
                <a:cs typeface="Arial"/>
              </a:rPr>
              <a:t> </a:t>
            </a:r>
            <a:r>
              <a:rPr lang="en-US" b="1" i="1" dirty="0" smtClean="0">
                <a:solidFill>
                  <a:srgbClr val="FF0000"/>
                </a:solidFill>
                <a:latin typeface="Rockwell"/>
                <a:cs typeface="Rockwell"/>
              </a:rPr>
              <a:t>Growing unemployment</a:t>
            </a:r>
            <a:r>
              <a:rPr lang="en-US" b="1" i="1" dirty="0" smtClean="0">
                <a:latin typeface="Rockwell"/>
                <a:cs typeface="Rockwell"/>
              </a:rPr>
              <a:t> </a:t>
            </a:r>
            <a:r>
              <a:rPr lang="en-US" dirty="0" smtClean="0"/>
              <a:t>is a consequence</a:t>
            </a:r>
          </a:p>
          <a:p>
            <a:pPr marL="514350" indent="-514350">
              <a:buFont typeface="+mj-lt"/>
              <a:buAutoNum type="arabicPeriod"/>
            </a:pPr>
            <a:r>
              <a:rPr lang="en-US" dirty="0" smtClean="0"/>
              <a:t>A </a:t>
            </a:r>
            <a:r>
              <a:rPr lang="en-US" b="1" i="1" dirty="0" smtClean="0">
                <a:solidFill>
                  <a:srgbClr val="0000FF"/>
                </a:solidFill>
                <a:latin typeface="Rockwell"/>
                <a:cs typeface="Rockwell"/>
              </a:rPr>
              <a:t>structural solution </a:t>
            </a:r>
            <a:r>
              <a:rPr lang="en-US" dirty="0" smtClean="0"/>
              <a:t>is available to solve these problems now and into the future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1736"/>
          </a:xfrm>
        </p:spPr>
        <p:txBody>
          <a:bodyPr/>
          <a:lstStyle/>
          <a:p>
            <a:r>
              <a:rPr lang="en-US" sz="4000" dirty="0" smtClean="0"/>
              <a:t>Military–industrial complex Monetary Life Cycle</a:t>
            </a:r>
            <a:endParaRPr lang="en-US" sz="4000" dirty="0"/>
          </a:p>
        </p:txBody>
      </p:sp>
      <p:sp>
        <p:nvSpPr>
          <p:cNvPr id="3" name="Content Placeholder 2"/>
          <p:cNvSpPr>
            <a:spLocks noGrp="1"/>
          </p:cNvSpPr>
          <p:nvPr>
            <p:ph idx="1"/>
          </p:nvPr>
        </p:nvSpPr>
        <p:spPr>
          <a:xfrm>
            <a:off x="445961" y="1319250"/>
            <a:ext cx="8229600" cy="5277466"/>
          </a:xfrm>
        </p:spPr>
        <p:txBody>
          <a:bodyPr/>
          <a:lstStyle/>
          <a:p>
            <a:pPr marL="514350" indent="-514350">
              <a:buNone/>
            </a:pPr>
            <a:r>
              <a:rPr lang="en-US" sz="2000" u="sng" dirty="0" smtClean="0"/>
              <a:t>Stage 1</a:t>
            </a:r>
            <a:r>
              <a:rPr lang="en-US" sz="2000" dirty="0" smtClean="0"/>
              <a:t>: A Country starts out with some commodity backed money such as gold or silver.</a:t>
            </a:r>
          </a:p>
          <a:p>
            <a:pPr marL="514350" indent="-514350">
              <a:buNone/>
            </a:pPr>
            <a:r>
              <a:rPr lang="en-US" sz="2000" u="sng" dirty="0" smtClean="0"/>
              <a:t>Stage 2</a:t>
            </a:r>
            <a:r>
              <a:rPr lang="en-US" sz="2000" dirty="0" smtClean="0"/>
              <a:t>: The Country’s economic burdens increase as a result of public works &amp; social programs.</a:t>
            </a:r>
          </a:p>
          <a:p>
            <a:pPr marL="514350" indent="-514350">
              <a:buNone/>
            </a:pPr>
            <a:r>
              <a:rPr lang="en-US" sz="2000" u="sng" dirty="0" smtClean="0"/>
              <a:t>Stage 3</a:t>
            </a:r>
            <a:r>
              <a:rPr lang="en-US" sz="2000" dirty="0" smtClean="0"/>
              <a:t>: As the Country’s economic affluence grows it fosters the need for massive military spending to protect its affluence.</a:t>
            </a:r>
          </a:p>
          <a:p>
            <a:pPr marL="514350" indent="-514350">
              <a:buNone/>
            </a:pPr>
            <a:r>
              <a:rPr lang="en-US" sz="2000" u="sng" dirty="0" smtClean="0"/>
              <a:t>Stage 4</a:t>
            </a:r>
            <a:r>
              <a:rPr lang="en-US" sz="2000" dirty="0" smtClean="0"/>
              <a:t>: The Country’s military is ultimately put to use and its expenditures explode.</a:t>
            </a:r>
          </a:p>
          <a:p>
            <a:pPr marL="514350" indent="-514350">
              <a:buNone/>
            </a:pPr>
            <a:r>
              <a:rPr lang="en-US" sz="2000" u="sng" dirty="0" smtClean="0"/>
              <a:t>Stage 5</a:t>
            </a:r>
            <a:r>
              <a:rPr lang="en-US" sz="2000" dirty="0" smtClean="0"/>
              <a:t>: To fund its wars, the Country replaces its sound money, with a fiat currency, which it can create at near zero cost.</a:t>
            </a:r>
          </a:p>
          <a:p>
            <a:pPr marL="514350" indent="-514350">
              <a:buNone/>
            </a:pPr>
            <a:r>
              <a:rPr lang="en-US" sz="2000" u="sng" dirty="0" smtClean="0"/>
              <a:t>Stage 6</a:t>
            </a:r>
            <a:r>
              <a:rPr lang="en-US" sz="2000" dirty="0" smtClean="0"/>
              <a:t>: The result of the rapid expansion of currency is a massive wealth transfer – felt by the general population as inflation – which ultimately triggers a loss of faith in the fiat-currency</a:t>
            </a:r>
          </a:p>
          <a:p>
            <a:pPr marL="514350" indent="-514350">
              <a:buNone/>
            </a:pPr>
            <a:r>
              <a:rPr lang="en-US" sz="2000" u="sng" dirty="0" smtClean="0"/>
              <a:t>Stage 7</a:t>
            </a:r>
            <a:r>
              <a:rPr lang="en-US" sz="2000" dirty="0" smtClean="0"/>
              <a:t>: An en masse movement out of the fiat-currency to precious metals takes place</a:t>
            </a:r>
          </a:p>
        </p:txBody>
      </p:sp>
      <p:sp>
        <p:nvSpPr>
          <p:cNvPr id="5" name="Line Callout 3 4"/>
          <p:cNvSpPr/>
          <p:nvPr/>
        </p:nvSpPr>
        <p:spPr>
          <a:xfrm>
            <a:off x="3439010" y="1651989"/>
            <a:ext cx="4821356" cy="2708362"/>
          </a:xfrm>
          <a:prstGeom prst="borderCallout3">
            <a:avLst>
              <a:gd name="adj1" fmla="val 48625"/>
              <a:gd name="adj2" fmla="val 100371"/>
              <a:gd name="adj3" fmla="val 48625"/>
              <a:gd name="adj4" fmla="val 110435"/>
              <a:gd name="adj5" fmla="val 148962"/>
              <a:gd name="adj6" fmla="val 109162"/>
              <a:gd name="adj7" fmla="val 148647"/>
              <a:gd name="adj8" fmla="val 70643"/>
            </a:avLst>
          </a:prstGeom>
          <a:solidFill>
            <a:srgbClr val="FF0000"/>
          </a:solidFill>
          <a:ln w="38100" cap="flat" cmpd="sng" algn="ctr">
            <a:solidFill>
              <a:srgbClr val="FF0000"/>
            </a:solidFill>
            <a:prstDash val="solid"/>
            <a:round/>
            <a:headEnd type="none" w="med" len="med"/>
            <a:tailEnd type="triangle" w="med" len="med"/>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smtClean="0">
                <a:solidFill>
                  <a:schemeClr val="accent1"/>
                </a:solidFill>
              </a:rPr>
              <a:t>We are here!</a:t>
            </a:r>
          </a:p>
          <a:p>
            <a:pPr algn="ctr"/>
            <a:r>
              <a:rPr lang="en-US" sz="2400" dirty="0" smtClean="0">
                <a:solidFill>
                  <a:srgbClr val="FFFF00"/>
                </a:solidFill>
              </a:rPr>
              <a:t>(Between stages 6 &amp; 7)</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subTnLst>
                                    <p:animClr>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subTnLst>
                                    <p:animClr>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subTnLst>
                                    <p:animClr>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subTnLst>
                                    <p:animClr>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General life-cycle of money</a:t>
            </a:r>
            <a:endParaRPr lang="en-US" sz="4000" dirty="0"/>
          </a:p>
        </p:txBody>
      </p:sp>
      <p:sp>
        <p:nvSpPr>
          <p:cNvPr id="7" name="Rectangle 6"/>
          <p:cNvSpPr/>
          <p:nvPr/>
        </p:nvSpPr>
        <p:spPr>
          <a:xfrm rot="552465">
            <a:off x="2769163" y="1652575"/>
            <a:ext cx="748923" cy="769441"/>
          </a:xfrm>
          <a:prstGeom prst="rect">
            <a:avLst/>
          </a:prstGeom>
        </p:spPr>
        <p:txBody>
          <a:bodyPr wrap="square">
            <a:spAutoFit/>
          </a:bodyPr>
          <a:lstStyle/>
          <a:p>
            <a:r>
              <a:rPr lang="en-US" sz="4400" dirty="0" smtClean="0">
                <a:solidFill>
                  <a:schemeClr val="accent5">
                    <a:lumMod val="65000"/>
                  </a:schemeClr>
                </a:solidFill>
              </a:rPr>
              <a:t>☞</a:t>
            </a:r>
            <a:endParaRPr lang="en-US" sz="4400" dirty="0">
              <a:solidFill>
                <a:schemeClr val="accent5">
                  <a:lumMod val="65000"/>
                </a:schemeClr>
              </a:solidFill>
            </a:endParaRPr>
          </a:p>
        </p:txBody>
      </p:sp>
      <p:sp>
        <p:nvSpPr>
          <p:cNvPr id="8" name="Rectangle 7"/>
          <p:cNvSpPr/>
          <p:nvPr/>
        </p:nvSpPr>
        <p:spPr>
          <a:xfrm rot="5400000">
            <a:off x="6149800" y="2851885"/>
            <a:ext cx="748923" cy="769441"/>
          </a:xfrm>
          <a:prstGeom prst="rect">
            <a:avLst/>
          </a:prstGeom>
        </p:spPr>
        <p:txBody>
          <a:bodyPr wrap="none">
            <a:spAutoFit/>
          </a:bodyPr>
          <a:lstStyle/>
          <a:p>
            <a:r>
              <a:rPr lang="en-US" sz="4400" dirty="0" smtClean="0">
                <a:solidFill>
                  <a:schemeClr val="accent5">
                    <a:lumMod val="65000"/>
                  </a:schemeClr>
                </a:solidFill>
              </a:rPr>
              <a:t>☞</a:t>
            </a:r>
            <a:endParaRPr lang="en-US" sz="4400" dirty="0">
              <a:solidFill>
                <a:schemeClr val="accent5">
                  <a:lumMod val="65000"/>
                </a:schemeClr>
              </a:solidFill>
            </a:endParaRPr>
          </a:p>
        </p:txBody>
      </p:sp>
      <p:sp>
        <p:nvSpPr>
          <p:cNvPr id="9" name="Rectangle 8"/>
          <p:cNvSpPr/>
          <p:nvPr/>
        </p:nvSpPr>
        <p:spPr>
          <a:xfrm rot="1637251">
            <a:off x="5347481" y="1562671"/>
            <a:ext cx="748923" cy="769441"/>
          </a:xfrm>
          <a:prstGeom prst="rect">
            <a:avLst/>
          </a:prstGeom>
        </p:spPr>
        <p:txBody>
          <a:bodyPr wrap="none">
            <a:spAutoFit/>
          </a:bodyPr>
          <a:lstStyle/>
          <a:p>
            <a:r>
              <a:rPr lang="en-US" sz="4400" dirty="0" smtClean="0">
                <a:solidFill>
                  <a:schemeClr val="accent5">
                    <a:lumMod val="65000"/>
                  </a:schemeClr>
                </a:solidFill>
              </a:rPr>
              <a:t>☞</a:t>
            </a:r>
            <a:endParaRPr lang="en-US" sz="4400" dirty="0">
              <a:solidFill>
                <a:schemeClr val="accent5">
                  <a:lumMod val="65000"/>
                </a:schemeClr>
              </a:solidFill>
            </a:endParaRPr>
          </a:p>
        </p:txBody>
      </p:sp>
      <p:sp>
        <p:nvSpPr>
          <p:cNvPr id="10" name="Rectangle 9"/>
          <p:cNvSpPr/>
          <p:nvPr/>
        </p:nvSpPr>
        <p:spPr>
          <a:xfrm rot="16200000">
            <a:off x="1901202" y="3160877"/>
            <a:ext cx="748923" cy="769441"/>
          </a:xfrm>
          <a:prstGeom prst="rect">
            <a:avLst/>
          </a:prstGeom>
        </p:spPr>
        <p:txBody>
          <a:bodyPr wrap="none">
            <a:spAutoFit/>
          </a:bodyPr>
          <a:lstStyle/>
          <a:p>
            <a:r>
              <a:rPr lang="en-US" sz="4400" dirty="0" smtClean="0">
                <a:solidFill>
                  <a:schemeClr val="accent5">
                    <a:lumMod val="65000"/>
                  </a:schemeClr>
                </a:solidFill>
              </a:rPr>
              <a:t>☞</a:t>
            </a:r>
            <a:endParaRPr lang="en-US" sz="4400" dirty="0">
              <a:solidFill>
                <a:schemeClr val="accent5">
                  <a:lumMod val="65000"/>
                </a:schemeClr>
              </a:solidFill>
            </a:endParaRPr>
          </a:p>
        </p:txBody>
      </p:sp>
      <p:sp>
        <p:nvSpPr>
          <p:cNvPr id="11" name="Rectangle 10"/>
          <p:cNvSpPr/>
          <p:nvPr/>
        </p:nvSpPr>
        <p:spPr>
          <a:xfrm rot="10800000">
            <a:off x="4197539" y="5238828"/>
            <a:ext cx="748923" cy="769441"/>
          </a:xfrm>
          <a:prstGeom prst="rect">
            <a:avLst/>
          </a:prstGeom>
        </p:spPr>
        <p:txBody>
          <a:bodyPr wrap="none">
            <a:spAutoFit/>
          </a:bodyPr>
          <a:lstStyle/>
          <a:p>
            <a:r>
              <a:rPr lang="en-US" sz="4400" dirty="0" smtClean="0">
                <a:solidFill>
                  <a:schemeClr val="accent5">
                    <a:lumMod val="65000"/>
                  </a:schemeClr>
                </a:solidFill>
              </a:rPr>
              <a:t>☞</a:t>
            </a:r>
            <a:endParaRPr lang="en-US" sz="4400" dirty="0">
              <a:solidFill>
                <a:schemeClr val="accent5">
                  <a:lumMod val="65000"/>
                </a:schemeClr>
              </a:solidFill>
            </a:endParaRPr>
          </a:p>
        </p:txBody>
      </p:sp>
      <p:sp>
        <p:nvSpPr>
          <p:cNvPr id="12" name="Rectangle 11"/>
          <p:cNvSpPr/>
          <p:nvPr/>
        </p:nvSpPr>
        <p:spPr>
          <a:xfrm rot="12999255">
            <a:off x="1986193" y="4652843"/>
            <a:ext cx="748923" cy="769441"/>
          </a:xfrm>
          <a:prstGeom prst="rect">
            <a:avLst/>
          </a:prstGeom>
        </p:spPr>
        <p:txBody>
          <a:bodyPr wrap="none">
            <a:spAutoFit/>
          </a:bodyPr>
          <a:lstStyle/>
          <a:p>
            <a:r>
              <a:rPr lang="en-US" sz="4400" dirty="0" smtClean="0">
                <a:solidFill>
                  <a:schemeClr val="accent5">
                    <a:lumMod val="65000"/>
                  </a:schemeClr>
                </a:solidFill>
              </a:rPr>
              <a:t>☞</a:t>
            </a:r>
            <a:endParaRPr lang="en-US" sz="4400" dirty="0">
              <a:solidFill>
                <a:schemeClr val="accent5">
                  <a:lumMod val="65000"/>
                </a:schemeClr>
              </a:solidFill>
            </a:endParaRPr>
          </a:p>
        </p:txBody>
      </p:sp>
      <p:sp>
        <p:nvSpPr>
          <p:cNvPr id="13" name="Rectangle 12"/>
          <p:cNvSpPr/>
          <p:nvPr/>
        </p:nvSpPr>
        <p:spPr>
          <a:xfrm rot="7620000">
            <a:off x="6373013" y="4656236"/>
            <a:ext cx="748923" cy="769441"/>
          </a:xfrm>
          <a:prstGeom prst="rect">
            <a:avLst/>
          </a:prstGeom>
        </p:spPr>
        <p:txBody>
          <a:bodyPr wrap="none">
            <a:spAutoFit/>
          </a:bodyPr>
          <a:lstStyle/>
          <a:p>
            <a:r>
              <a:rPr lang="en-US" sz="4400" dirty="0" smtClean="0">
                <a:solidFill>
                  <a:schemeClr val="accent5">
                    <a:lumMod val="65000"/>
                  </a:schemeClr>
                </a:solidFill>
              </a:rPr>
              <a:t>☞</a:t>
            </a:r>
            <a:endParaRPr lang="en-US" sz="4400" dirty="0">
              <a:solidFill>
                <a:schemeClr val="accent5">
                  <a:lumMod val="65000"/>
                </a:schemeClr>
              </a:solidFill>
            </a:endParaRPr>
          </a:p>
        </p:txBody>
      </p:sp>
      <p:sp>
        <p:nvSpPr>
          <p:cNvPr id="14" name="TextBox 13"/>
          <p:cNvSpPr txBox="1"/>
          <p:nvPr/>
        </p:nvSpPr>
        <p:spPr>
          <a:xfrm>
            <a:off x="3721121" y="1417638"/>
            <a:ext cx="1701758" cy="646331"/>
          </a:xfrm>
          <a:prstGeom prst="rect">
            <a:avLst/>
          </a:prstGeom>
          <a:noFill/>
        </p:spPr>
        <p:txBody>
          <a:bodyPr wrap="none" rtlCol="0">
            <a:spAutoFit/>
          </a:bodyPr>
          <a:lstStyle/>
          <a:p>
            <a:pPr algn="ctr"/>
            <a:r>
              <a:rPr lang="en-US" dirty="0" smtClean="0">
                <a:latin typeface="Chalkboard"/>
                <a:cs typeface="Chalkboard"/>
              </a:rPr>
              <a:t>A Free Market</a:t>
            </a:r>
          </a:p>
          <a:p>
            <a:pPr algn="ctr"/>
            <a:r>
              <a:rPr lang="en-US" dirty="0" smtClean="0">
                <a:latin typeface="Chalkboard"/>
                <a:cs typeface="Chalkboard"/>
              </a:rPr>
              <a:t>Emerges</a:t>
            </a:r>
            <a:endParaRPr lang="en-US" dirty="0">
              <a:latin typeface="Chalkboard"/>
              <a:cs typeface="Chalkboard"/>
            </a:endParaRPr>
          </a:p>
        </p:txBody>
      </p:sp>
      <p:sp>
        <p:nvSpPr>
          <p:cNvPr id="15" name="TextBox 14"/>
          <p:cNvSpPr txBox="1"/>
          <p:nvPr/>
        </p:nvSpPr>
        <p:spPr>
          <a:xfrm>
            <a:off x="5387780" y="2195295"/>
            <a:ext cx="1827250" cy="646331"/>
          </a:xfrm>
          <a:prstGeom prst="rect">
            <a:avLst/>
          </a:prstGeom>
          <a:noFill/>
        </p:spPr>
        <p:txBody>
          <a:bodyPr wrap="none" rtlCol="0">
            <a:spAutoFit/>
          </a:bodyPr>
          <a:lstStyle/>
          <a:p>
            <a:pPr algn="ctr"/>
            <a:r>
              <a:rPr lang="en-US" dirty="0" smtClean="0">
                <a:latin typeface="Chalkboard"/>
                <a:cs typeface="Chalkboard"/>
              </a:rPr>
              <a:t>A Free Market</a:t>
            </a:r>
          </a:p>
          <a:p>
            <a:pPr algn="ctr"/>
            <a:r>
              <a:rPr lang="en-US" dirty="0" smtClean="0">
                <a:latin typeface="Chalkboard"/>
                <a:cs typeface="Chalkboard"/>
              </a:rPr>
              <a:t>Money Emerges</a:t>
            </a:r>
            <a:endParaRPr lang="en-US" dirty="0">
              <a:latin typeface="Chalkboard"/>
              <a:cs typeface="Chalkboard"/>
            </a:endParaRPr>
          </a:p>
        </p:txBody>
      </p:sp>
      <p:sp>
        <p:nvSpPr>
          <p:cNvPr id="16" name="TextBox 15"/>
          <p:cNvSpPr txBox="1"/>
          <p:nvPr/>
        </p:nvSpPr>
        <p:spPr>
          <a:xfrm>
            <a:off x="6211083" y="3669885"/>
            <a:ext cx="1428596" cy="923330"/>
          </a:xfrm>
          <a:prstGeom prst="rect">
            <a:avLst/>
          </a:prstGeom>
          <a:noFill/>
        </p:spPr>
        <p:txBody>
          <a:bodyPr wrap="none" rtlCol="0">
            <a:spAutoFit/>
          </a:bodyPr>
          <a:lstStyle/>
          <a:p>
            <a:pPr algn="ctr"/>
            <a:r>
              <a:rPr lang="en-US" dirty="0" smtClean="0">
                <a:latin typeface="Chalkboard"/>
                <a:cs typeface="Chalkboard"/>
              </a:rPr>
              <a:t>Government </a:t>
            </a:r>
          </a:p>
          <a:p>
            <a:pPr algn="ctr"/>
            <a:r>
              <a:rPr lang="en-US" dirty="0" smtClean="0">
                <a:latin typeface="Chalkboard"/>
                <a:cs typeface="Chalkboard"/>
              </a:rPr>
              <a:t>Regulation</a:t>
            </a:r>
            <a:br>
              <a:rPr lang="en-US" dirty="0" smtClean="0">
                <a:latin typeface="Chalkboard"/>
                <a:cs typeface="Chalkboard"/>
              </a:rPr>
            </a:br>
            <a:r>
              <a:rPr lang="en-US" dirty="0" smtClean="0">
                <a:latin typeface="Chalkboard"/>
                <a:cs typeface="Chalkboard"/>
              </a:rPr>
              <a:t>Emerges</a:t>
            </a:r>
            <a:endParaRPr lang="en-US" dirty="0">
              <a:latin typeface="Chalkboard"/>
              <a:cs typeface="Chalkboard"/>
            </a:endParaRPr>
          </a:p>
        </p:txBody>
      </p:sp>
      <p:sp>
        <p:nvSpPr>
          <p:cNvPr id="17" name="TextBox 16"/>
          <p:cNvSpPr txBox="1"/>
          <p:nvPr/>
        </p:nvSpPr>
        <p:spPr>
          <a:xfrm>
            <a:off x="5030518" y="5161884"/>
            <a:ext cx="1646605" cy="923330"/>
          </a:xfrm>
          <a:prstGeom prst="rect">
            <a:avLst/>
          </a:prstGeom>
          <a:noFill/>
        </p:spPr>
        <p:txBody>
          <a:bodyPr wrap="none" rtlCol="0">
            <a:spAutoFit/>
          </a:bodyPr>
          <a:lstStyle/>
          <a:p>
            <a:pPr algn="ctr"/>
            <a:r>
              <a:rPr lang="en-US" dirty="0" smtClean="0">
                <a:latin typeface="Chalkboard"/>
                <a:cs typeface="Chalkboard"/>
              </a:rPr>
              <a:t>Government </a:t>
            </a:r>
          </a:p>
          <a:p>
            <a:pPr algn="ctr"/>
            <a:r>
              <a:rPr lang="en-US" dirty="0" smtClean="0">
                <a:latin typeface="Chalkboard"/>
                <a:cs typeface="Chalkboard"/>
              </a:rPr>
              <a:t>Monopolizes </a:t>
            </a:r>
            <a:br>
              <a:rPr lang="en-US" dirty="0" smtClean="0">
                <a:latin typeface="Chalkboard"/>
                <a:cs typeface="Chalkboard"/>
              </a:rPr>
            </a:br>
            <a:r>
              <a:rPr lang="en-US" dirty="0" smtClean="0">
                <a:latin typeface="Chalkboard"/>
                <a:cs typeface="Chalkboard"/>
              </a:rPr>
              <a:t>Money Supply</a:t>
            </a:r>
            <a:endParaRPr lang="en-US" dirty="0">
              <a:latin typeface="Chalkboard"/>
              <a:cs typeface="Chalkboard"/>
            </a:endParaRPr>
          </a:p>
        </p:txBody>
      </p:sp>
      <p:sp>
        <p:nvSpPr>
          <p:cNvPr id="18" name="TextBox 17"/>
          <p:cNvSpPr txBox="1"/>
          <p:nvPr/>
        </p:nvSpPr>
        <p:spPr>
          <a:xfrm>
            <a:off x="2660942" y="5161884"/>
            <a:ext cx="1467618" cy="923330"/>
          </a:xfrm>
          <a:prstGeom prst="rect">
            <a:avLst/>
          </a:prstGeom>
          <a:noFill/>
        </p:spPr>
        <p:txBody>
          <a:bodyPr wrap="none" rtlCol="0">
            <a:spAutoFit/>
          </a:bodyPr>
          <a:lstStyle/>
          <a:p>
            <a:pPr algn="ctr"/>
            <a:r>
              <a:rPr lang="en-US" dirty="0" smtClean="0">
                <a:latin typeface="Chalkboard"/>
                <a:cs typeface="Chalkboard"/>
              </a:rPr>
              <a:t>Government </a:t>
            </a:r>
          </a:p>
          <a:p>
            <a:pPr algn="ctr"/>
            <a:r>
              <a:rPr lang="en-US" dirty="0" smtClean="0">
                <a:latin typeface="Chalkboard"/>
                <a:cs typeface="Chalkboard"/>
              </a:rPr>
              <a:t>Debases its </a:t>
            </a:r>
          </a:p>
          <a:p>
            <a:pPr algn="ctr"/>
            <a:r>
              <a:rPr lang="en-US" dirty="0" smtClean="0">
                <a:latin typeface="Chalkboard"/>
                <a:cs typeface="Chalkboard"/>
              </a:rPr>
              <a:t>Money</a:t>
            </a:r>
            <a:endParaRPr lang="en-US" dirty="0">
              <a:latin typeface="Chalkboard"/>
              <a:cs typeface="Chalkboard"/>
            </a:endParaRPr>
          </a:p>
        </p:txBody>
      </p:sp>
      <p:sp>
        <p:nvSpPr>
          <p:cNvPr id="19" name="TextBox 18"/>
          <p:cNvSpPr txBox="1"/>
          <p:nvPr/>
        </p:nvSpPr>
        <p:spPr>
          <a:xfrm>
            <a:off x="1690432" y="3888928"/>
            <a:ext cx="1200308" cy="923330"/>
          </a:xfrm>
          <a:prstGeom prst="rect">
            <a:avLst/>
          </a:prstGeom>
          <a:noFill/>
        </p:spPr>
        <p:txBody>
          <a:bodyPr wrap="none" rtlCol="0">
            <a:spAutoFit/>
          </a:bodyPr>
          <a:lstStyle/>
          <a:p>
            <a:pPr algn="ctr"/>
            <a:r>
              <a:rPr lang="en-US" dirty="0" smtClean="0">
                <a:latin typeface="Chalkboard"/>
                <a:cs typeface="Chalkboard"/>
              </a:rPr>
              <a:t>Doubt,</a:t>
            </a:r>
          </a:p>
          <a:p>
            <a:pPr algn="ctr"/>
            <a:r>
              <a:rPr lang="en-US" dirty="0" smtClean="0">
                <a:latin typeface="Chalkboard"/>
                <a:cs typeface="Chalkboard"/>
              </a:rPr>
              <a:t>Crisis and</a:t>
            </a:r>
          </a:p>
          <a:p>
            <a:pPr algn="ctr"/>
            <a:r>
              <a:rPr lang="en-US" dirty="0" smtClean="0">
                <a:latin typeface="Chalkboard"/>
                <a:cs typeface="Chalkboard"/>
              </a:rPr>
              <a:t>Collapse </a:t>
            </a:r>
            <a:endParaRPr lang="en-US" dirty="0">
              <a:latin typeface="Chalkboard"/>
              <a:cs typeface="Chalkboard"/>
            </a:endParaRPr>
          </a:p>
        </p:txBody>
      </p:sp>
      <p:sp>
        <p:nvSpPr>
          <p:cNvPr id="20" name="TextBox 19"/>
          <p:cNvSpPr txBox="1"/>
          <p:nvPr/>
        </p:nvSpPr>
        <p:spPr>
          <a:xfrm>
            <a:off x="1528482" y="2195295"/>
            <a:ext cx="1866269" cy="923330"/>
          </a:xfrm>
          <a:prstGeom prst="rect">
            <a:avLst/>
          </a:prstGeom>
          <a:noFill/>
        </p:spPr>
        <p:txBody>
          <a:bodyPr wrap="none" rtlCol="0">
            <a:spAutoFit/>
          </a:bodyPr>
          <a:lstStyle/>
          <a:p>
            <a:pPr algn="ctr"/>
            <a:r>
              <a:rPr lang="en-US" dirty="0" smtClean="0">
                <a:latin typeface="Chalkboard"/>
                <a:cs typeface="Chalkboard"/>
              </a:rPr>
              <a:t>Reemergence of</a:t>
            </a:r>
          </a:p>
          <a:p>
            <a:pPr algn="ctr"/>
            <a:r>
              <a:rPr lang="en-US" dirty="0" smtClean="0">
                <a:latin typeface="Chalkboard"/>
                <a:cs typeface="Chalkboard"/>
              </a:rPr>
              <a:t>Free Market</a:t>
            </a:r>
          </a:p>
          <a:p>
            <a:pPr algn="ctr"/>
            <a:r>
              <a:rPr lang="en-US" dirty="0" smtClean="0">
                <a:latin typeface="Chalkboard"/>
                <a:cs typeface="Chalkboard"/>
              </a:rPr>
              <a:t>Money</a:t>
            </a:r>
            <a:endParaRPr lang="en-US" dirty="0">
              <a:latin typeface="Chalkboard"/>
              <a:cs typeface="Chalkboard"/>
            </a:endParaRPr>
          </a:p>
        </p:txBody>
      </p:sp>
      <p:sp>
        <p:nvSpPr>
          <p:cNvPr id="21" name="TextBox 20"/>
          <p:cNvSpPr txBox="1"/>
          <p:nvPr/>
        </p:nvSpPr>
        <p:spPr>
          <a:xfrm>
            <a:off x="3946231" y="2305616"/>
            <a:ext cx="1251539" cy="2246769"/>
          </a:xfrm>
          <a:prstGeom prst="rect">
            <a:avLst/>
          </a:prstGeom>
          <a:noFill/>
        </p:spPr>
        <p:txBody>
          <a:bodyPr wrap="none" rtlCol="0">
            <a:spAutoFit/>
          </a:bodyPr>
          <a:lstStyle/>
          <a:p>
            <a:r>
              <a:rPr lang="en-US" sz="1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a:cs typeface="Arial Rounded MT Bold"/>
              </a:rPr>
              <a:t>7</a:t>
            </a:r>
            <a:endParaRPr lang="en-US" sz="1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a:cs typeface="Arial Rounded MT Bold"/>
            </a:endParaRPr>
          </a:p>
        </p:txBody>
      </p:sp>
      <p:sp>
        <p:nvSpPr>
          <p:cNvPr id="22" name="TextBox 21"/>
          <p:cNvSpPr txBox="1"/>
          <p:nvPr/>
        </p:nvSpPr>
        <p:spPr>
          <a:xfrm>
            <a:off x="3946231" y="2305616"/>
            <a:ext cx="1251539" cy="2246769"/>
          </a:xfrm>
          <a:prstGeom prst="rect">
            <a:avLst/>
          </a:prstGeom>
          <a:noFill/>
        </p:spPr>
        <p:txBody>
          <a:bodyPr wrap="none" rtlCol="0">
            <a:spAutoFit/>
          </a:bodyPr>
          <a:lstStyle/>
          <a:p>
            <a:r>
              <a:rPr lang="en-US" sz="1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a:cs typeface="Arial Rounded MT Bold"/>
              </a:rPr>
              <a:t>6</a:t>
            </a:r>
            <a:endParaRPr lang="en-US" sz="1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a:cs typeface="Arial Rounded MT Bold"/>
            </a:endParaRPr>
          </a:p>
        </p:txBody>
      </p:sp>
      <p:sp>
        <p:nvSpPr>
          <p:cNvPr id="23" name="TextBox 22"/>
          <p:cNvSpPr txBox="1"/>
          <p:nvPr/>
        </p:nvSpPr>
        <p:spPr>
          <a:xfrm>
            <a:off x="3946231" y="2305616"/>
            <a:ext cx="1251539" cy="2246769"/>
          </a:xfrm>
          <a:prstGeom prst="rect">
            <a:avLst/>
          </a:prstGeom>
          <a:noFill/>
        </p:spPr>
        <p:txBody>
          <a:bodyPr wrap="none" rtlCol="0">
            <a:spAutoFit/>
          </a:bodyPr>
          <a:lstStyle/>
          <a:p>
            <a:r>
              <a:rPr lang="en-US" sz="1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a:cs typeface="Arial Rounded MT Bold"/>
              </a:rPr>
              <a:t>5</a:t>
            </a:r>
            <a:endParaRPr lang="en-US" sz="1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a:cs typeface="Arial Rounded MT Bold"/>
            </a:endParaRPr>
          </a:p>
        </p:txBody>
      </p:sp>
      <p:sp>
        <p:nvSpPr>
          <p:cNvPr id="24" name="TextBox 23"/>
          <p:cNvSpPr txBox="1"/>
          <p:nvPr/>
        </p:nvSpPr>
        <p:spPr>
          <a:xfrm>
            <a:off x="3946231" y="2305616"/>
            <a:ext cx="1251539" cy="2246769"/>
          </a:xfrm>
          <a:prstGeom prst="rect">
            <a:avLst/>
          </a:prstGeom>
          <a:noFill/>
        </p:spPr>
        <p:txBody>
          <a:bodyPr wrap="none" rtlCol="0">
            <a:spAutoFit/>
          </a:bodyPr>
          <a:lstStyle/>
          <a:p>
            <a:r>
              <a:rPr lang="en-US" sz="1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a:cs typeface="Arial Rounded MT Bold"/>
              </a:rPr>
              <a:t>4</a:t>
            </a:r>
            <a:endParaRPr lang="en-US" sz="1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a:cs typeface="Arial Rounded MT Bold"/>
            </a:endParaRPr>
          </a:p>
        </p:txBody>
      </p:sp>
      <p:sp>
        <p:nvSpPr>
          <p:cNvPr id="25" name="TextBox 24"/>
          <p:cNvSpPr txBox="1"/>
          <p:nvPr/>
        </p:nvSpPr>
        <p:spPr>
          <a:xfrm>
            <a:off x="3946231" y="2305616"/>
            <a:ext cx="1251539" cy="2246769"/>
          </a:xfrm>
          <a:prstGeom prst="rect">
            <a:avLst/>
          </a:prstGeom>
          <a:noFill/>
        </p:spPr>
        <p:txBody>
          <a:bodyPr wrap="none" rtlCol="0">
            <a:spAutoFit/>
          </a:bodyPr>
          <a:lstStyle/>
          <a:p>
            <a:r>
              <a:rPr lang="en-US" sz="1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a:cs typeface="Arial Rounded MT Bold"/>
              </a:rPr>
              <a:t>3</a:t>
            </a:r>
            <a:endParaRPr lang="en-US" sz="1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a:cs typeface="Arial Rounded MT Bold"/>
            </a:endParaRPr>
          </a:p>
        </p:txBody>
      </p:sp>
      <p:sp>
        <p:nvSpPr>
          <p:cNvPr id="26" name="TextBox 25"/>
          <p:cNvSpPr txBox="1"/>
          <p:nvPr/>
        </p:nvSpPr>
        <p:spPr>
          <a:xfrm>
            <a:off x="3946231" y="2305616"/>
            <a:ext cx="1251539" cy="2246769"/>
          </a:xfrm>
          <a:prstGeom prst="rect">
            <a:avLst/>
          </a:prstGeom>
          <a:noFill/>
        </p:spPr>
        <p:txBody>
          <a:bodyPr wrap="none" rtlCol="0">
            <a:spAutoFit/>
          </a:bodyPr>
          <a:lstStyle/>
          <a:p>
            <a:r>
              <a:rPr lang="en-US" sz="1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a:cs typeface="Arial Rounded MT Bold"/>
              </a:rPr>
              <a:t>2</a:t>
            </a:r>
            <a:endParaRPr lang="en-US" sz="1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a:cs typeface="Arial Rounded MT Bold"/>
            </a:endParaRPr>
          </a:p>
        </p:txBody>
      </p:sp>
      <p:sp>
        <p:nvSpPr>
          <p:cNvPr id="27" name="TextBox 26"/>
          <p:cNvSpPr txBox="1"/>
          <p:nvPr/>
        </p:nvSpPr>
        <p:spPr>
          <a:xfrm>
            <a:off x="3946231" y="2305616"/>
            <a:ext cx="1251539" cy="2246769"/>
          </a:xfrm>
          <a:prstGeom prst="rect">
            <a:avLst/>
          </a:prstGeom>
          <a:noFill/>
        </p:spPr>
        <p:txBody>
          <a:bodyPr wrap="none" rtlCol="0">
            <a:spAutoFit/>
          </a:bodyPr>
          <a:lstStyle/>
          <a:p>
            <a:r>
              <a:rPr lang="en-US" sz="1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a:cs typeface="Arial Rounded MT Bold"/>
              </a:rPr>
              <a:t>1</a:t>
            </a:r>
            <a:endParaRPr lang="en-US" sz="1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a:cs typeface="Arial Rounded MT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subTnLst>
                                    <p:animClr>
                                      <p:cBhvr override="childStyle">
                                        <p:cTn dur="1" fill="hold" display="0" masterRel="nextClick" afterEffect="1"/>
                                        <p:tgtEl>
                                          <p:spTgt spid="14"/>
                                        </p:tgtEl>
                                        <p:attrNameLst>
                                          <p:attrName>ppt_c</p:attrName>
                                        </p:attrNameLst>
                                      </p:cBhvr>
                                      <p:to>
                                        <a:schemeClr val="bg2"/>
                                      </p:to>
                                    </p:animClr>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childTnLst>
                                  <p:subTnLst>
                                    <p:animClr>
                                      <p:cBhvr override="childStyle">
                                        <p:cTn dur="1" fill="hold" display="0" masterRel="nextClick" afterEffect="1"/>
                                        <p:tgtEl>
                                          <p:spTgt spid="15"/>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subTnLst>
                                    <p:animClr>
                                      <p:cBhvr override="childStyle">
                                        <p:cTn dur="1" fill="hold" display="0" masterRel="nextClick" afterEffect="1"/>
                                        <p:tgtEl>
                                          <p:spTgt spid="16"/>
                                        </p:tgtEl>
                                        <p:attrNameLst>
                                          <p:attrName>ppt_c</p:attrName>
                                        </p:attrNameLst>
                                      </p:cBhvr>
                                      <p:to>
                                        <a:schemeClr val="bg2"/>
                                      </p:to>
                                    </p:animClr>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subTnLst>
                                    <p:animClr>
                                      <p:cBhvr override="childStyle">
                                        <p:cTn dur="1" fill="hold" display="0" masterRel="nextClick" afterEffect="1"/>
                                        <p:tgtEl>
                                          <p:spTgt spid="17"/>
                                        </p:tgtEl>
                                        <p:attrNameLst>
                                          <p:attrName>ppt_c</p:attrName>
                                        </p:attrNameLst>
                                      </p:cBhvr>
                                      <p:to>
                                        <a:schemeClr val="bg2"/>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20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000"/>
                                        <p:tgtEl>
                                          <p:spTgt spid="18"/>
                                        </p:tgtEl>
                                      </p:cBhvr>
                                    </p:animEffect>
                                  </p:childTnLst>
                                  <p:subTnLst>
                                    <p:animClr>
                                      <p:cBhvr override="childStyle">
                                        <p:cTn dur="1" fill="hold" display="0" masterRel="nextClick" afterEffect="1"/>
                                        <p:tgtEl>
                                          <p:spTgt spid="18"/>
                                        </p:tgtEl>
                                        <p:attrNameLst>
                                          <p:attrName>ppt_c</p:attrName>
                                        </p:attrNameLst>
                                      </p:cBhvr>
                                      <p:to>
                                        <a:schemeClr val="bg2"/>
                                      </p:to>
                                    </p:animClr>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000"/>
                                        <p:tgtEl>
                                          <p:spTgt spid="1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2000"/>
                                        <p:tgtEl>
                                          <p:spTgt spid="19"/>
                                        </p:tgtEl>
                                      </p:cBhvr>
                                    </p:animEffect>
                                  </p:childTnLst>
                                  <p:subTnLst>
                                    <p:animClr>
                                      <p:cBhvr override="childStyle">
                                        <p:cTn dur="1" fill="hold" display="0" masterRel="nextClick" afterEffect="1"/>
                                        <p:tgtEl>
                                          <p:spTgt spid="19"/>
                                        </p:tgtEl>
                                        <p:attrNameLst>
                                          <p:attrName>ppt_c</p:attrName>
                                        </p:attrNameLst>
                                      </p:cBhvr>
                                      <p:to>
                                        <a:schemeClr val="bg2"/>
                                      </p:to>
                                    </p:animClr>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2000"/>
                                        <p:tgtEl>
                                          <p:spTgt spid="20"/>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1736"/>
          </a:xfrm>
        </p:spPr>
        <p:txBody>
          <a:bodyPr/>
          <a:lstStyle/>
          <a:p>
            <a:r>
              <a:rPr lang="en-US" sz="4000" smtClean="0"/>
              <a:t>Military–industrial complex Monetary Life Cycle</a:t>
            </a:r>
            <a:endParaRPr lang="en-US" sz="4000" dirty="0"/>
          </a:p>
        </p:txBody>
      </p:sp>
      <p:sp>
        <p:nvSpPr>
          <p:cNvPr id="3" name="Content Placeholder 2"/>
          <p:cNvSpPr>
            <a:spLocks noGrp="1"/>
          </p:cNvSpPr>
          <p:nvPr>
            <p:ph idx="1"/>
          </p:nvPr>
        </p:nvSpPr>
        <p:spPr>
          <a:xfrm>
            <a:off x="445961" y="1547090"/>
            <a:ext cx="8229600" cy="5049625"/>
          </a:xfrm>
        </p:spPr>
        <p:txBody>
          <a:bodyPr/>
          <a:lstStyle/>
          <a:p>
            <a:pPr marL="514350" indent="-514350">
              <a:spcBef>
                <a:spcPts val="1200"/>
              </a:spcBef>
              <a:buNone/>
            </a:pPr>
            <a:r>
              <a:rPr lang="en-US" sz="2200" b="1" dirty="0" smtClean="0">
                <a:solidFill>
                  <a:srgbClr val="0000FF"/>
                </a:solidFill>
              </a:rPr>
              <a:t>Monetary Life Cycle of a Military-industrial complex Country</a:t>
            </a:r>
            <a:endParaRPr lang="en-US" sz="2200" b="1" dirty="0" smtClean="0">
              <a:solidFill>
                <a:srgbClr val="0000FF"/>
              </a:solidFill>
            </a:endParaRPr>
          </a:p>
          <a:p>
            <a:pPr marL="514350" indent="-514350">
              <a:spcBef>
                <a:spcPts val="1200"/>
              </a:spcBef>
              <a:spcAft>
                <a:spcPts val="600"/>
              </a:spcAft>
              <a:buNone/>
            </a:pPr>
            <a:r>
              <a:rPr lang="en-US" sz="2000" u="sng" dirty="0" smtClean="0"/>
              <a:t>Stage 1</a:t>
            </a:r>
            <a:r>
              <a:rPr lang="en-US" sz="2000" dirty="0" smtClean="0"/>
              <a:t>: A Country starts with commodity backed money (gold/silver).</a:t>
            </a:r>
          </a:p>
          <a:p>
            <a:pPr marL="514350" indent="-514350">
              <a:spcBef>
                <a:spcPts val="1200"/>
              </a:spcBef>
              <a:spcAft>
                <a:spcPts val="600"/>
              </a:spcAft>
              <a:buNone/>
            </a:pPr>
            <a:r>
              <a:rPr lang="en-US" sz="2000" u="sng" dirty="0" smtClean="0"/>
              <a:t>Stage 2</a:t>
            </a:r>
            <a:r>
              <a:rPr lang="en-US" sz="2000" dirty="0" smtClean="0"/>
              <a:t>: Economic burdens increase (public works &amp; social programs).</a:t>
            </a:r>
          </a:p>
          <a:p>
            <a:pPr marL="514350" indent="-514350">
              <a:spcBef>
                <a:spcPts val="1200"/>
              </a:spcBef>
              <a:spcAft>
                <a:spcPts val="600"/>
              </a:spcAft>
              <a:buNone/>
            </a:pPr>
            <a:r>
              <a:rPr lang="en-US" sz="2000" u="sng" dirty="0" smtClean="0"/>
              <a:t>Stage 3</a:t>
            </a:r>
            <a:r>
              <a:rPr lang="en-US" sz="2000" dirty="0" smtClean="0"/>
              <a:t>: As affluence grows, its military grows to protect its affluence.</a:t>
            </a:r>
          </a:p>
          <a:p>
            <a:pPr marL="514350" indent="-514350">
              <a:spcBef>
                <a:spcPts val="1200"/>
              </a:spcBef>
              <a:spcAft>
                <a:spcPts val="600"/>
              </a:spcAft>
              <a:buNone/>
            </a:pPr>
            <a:r>
              <a:rPr lang="en-US" sz="2000" u="sng" dirty="0" smtClean="0"/>
              <a:t>Stage 4</a:t>
            </a:r>
            <a:r>
              <a:rPr lang="en-US" sz="2000" dirty="0" smtClean="0"/>
              <a:t>: Military is ultimately put to use and its expenditures explode.</a:t>
            </a:r>
          </a:p>
          <a:p>
            <a:pPr marL="514350" indent="-514350">
              <a:spcBef>
                <a:spcPts val="1200"/>
              </a:spcBef>
              <a:spcAft>
                <a:spcPts val="600"/>
              </a:spcAft>
              <a:buNone/>
            </a:pPr>
            <a:r>
              <a:rPr lang="en-US" sz="2000" u="sng" dirty="0" smtClean="0"/>
              <a:t>Stage 5</a:t>
            </a:r>
            <a:r>
              <a:rPr lang="en-US" sz="2000" dirty="0" smtClean="0"/>
              <a:t>: To fund its wars the Country resorts to fiat currency.</a:t>
            </a:r>
          </a:p>
          <a:p>
            <a:pPr marL="514350" indent="-514350">
              <a:spcBef>
                <a:spcPts val="1200"/>
              </a:spcBef>
              <a:spcAft>
                <a:spcPts val="600"/>
              </a:spcAft>
              <a:buNone/>
            </a:pPr>
            <a:r>
              <a:rPr lang="en-US" sz="2000" u="sng" dirty="0" smtClean="0"/>
              <a:t>Stage 6</a:t>
            </a:r>
            <a:r>
              <a:rPr lang="en-US" sz="2000" dirty="0" smtClean="0"/>
              <a:t>: The expansion of currency results in massive wealth transfer.</a:t>
            </a:r>
            <a:br>
              <a:rPr lang="en-US" sz="2000" dirty="0" smtClean="0"/>
            </a:br>
            <a:r>
              <a:rPr lang="en-US" sz="2000" dirty="0" smtClean="0"/>
              <a:t>(Note: This is inflation felt by the general public, which ultimately triggers a loss of faith in the fiat-currency)</a:t>
            </a:r>
          </a:p>
          <a:p>
            <a:pPr marL="514350" indent="-514350">
              <a:spcBef>
                <a:spcPts val="1200"/>
              </a:spcBef>
              <a:spcAft>
                <a:spcPts val="600"/>
              </a:spcAft>
              <a:buNone/>
            </a:pPr>
            <a:r>
              <a:rPr lang="en-US" sz="2000" u="sng" smtClean="0"/>
              <a:t>Stage 7</a:t>
            </a:r>
            <a:r>
              <a:rPr lang="en-US" sz="2000" smtClean="0"/>
              <a:t>: En masse movement back to precious metals takes place.</a:t>
            </a:r>
            <a:endParaRPr lang="en-US" sz="2000" dirty="0" smtClean="0"/>
          </a:p>
        </p:txBody>
      </p:sp>
      <p:sp>
        <p:nvSpPr>
          <p:cNvPr id="5" name="Line Callout 3 4"/>
          <p:cNvSpPr/>
          <p:nvPr/>
        </p:nvSpPr>
        <p:spPr>
          <a:xfrm>
            <a:off x="2586338" y="2941674"/>
            <a:ext cx="4821356" cy="2103136"/>
          </a:xfrm>
          <a:prstGeom prst="borderCallout3">
            <a:avLst>
              <a:gd name="adj1" fmla="val 48625"/>
              <a:gd name="adj2" fmla="val 100371"/>
              <a:gd name="adj3" fmla="val 48625"/>
              <a:gd name="adj4" fmla="val 110435"/>
              <a:gd name="adj5" fmla="val 135613"/>
              <a:gd name="adj6" fmla="val 109994"/>
              <a:gd name="adj7" fmla="val 135298"/>
              <a:gd name="adj8" fmla="val 70920"/>
            </a:avLst>
          </a:prstGeom>
          <a:solidFill>
            <a:srgbClr val="FF0000"/>
          </a:solidFill>
          <a:ln w="38100" cap="flat" cmpd="sng" algn="ctr">
            <a:solidFill>
              <a:srgbClr val="FF0000"/>
            </a:solidFill>
            <a:prstDash val="solid"/>
            <a:round/>
            <a:headEnd type="none" w="med" len="med"/>
            <a:tailEnd type="triangle" w="med" len="med"/>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dirty="0" smtClean="0">
                <a:solidFill>
                  <a:schemeClr val="accent1"/>
                </a:solidFill>
              </a:rPr>
              <a:t>We are here!</a:t>
            </a:r>
          </a:p>
          <a:p>
            <a:pPr algn="ctr"/>
            <a:r>
              <a:rPr lang="en-US" sz="2400" dirty="0" smtClean="0">
                <a:solidFill>
                  <a:srgbClr val="FFFF00"/>
                </a:solidFill>
              </a:rPr>
              <a:t>(Between stages 6 &amp; 7)</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subTnLst>
                                    <p:animClr>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Structural Cause?</a:t>
            </a:r>
            <a:endParaRPr lang="en-US" dirty="0"/>
          </a:p>
        </p:txBody>
      </p:sp>
      <p:sp>
        <p:nvSpPr>
          <p:cNvPr id="3" name="Content Placeholder 2"/>
          <p:cNvSpPr>
            <a:spLocks noGrp="1"/>
          </p:cNvSpPr>
          <p:nvPr>
            <p:ph idx="1"/>
          </p:nvPr>
        </p:nvSpPr>
        <p:spPr/>
        <p:txBody>
          <a:bodyPr/>
          <a:lstStyle/>
          <a:p>
            <a:r>
              <a:rPr lang="en-US" dirty="0" smtClean="0"/>
              <a:t>This is the biggest, but not the first crisis</a:t>
            </a:r>
          </a:p>
          <a:p>
            <a:r>
              <a:rPr lang="en-US" dirty="0" smtClean="0"/>
              <a:t>In the last 25 years </a:t>
            </a:r>
            <a:r>
              <a:rPr lang="en-US" sz="1600" dirty="0" smtClean="0"/>
              <a:t>(source World Bank)</a:t>
            </a:r>
          </a:p>
          <a:p>
            <a:pPr lvl="1"/>
            <a:r>
              <a:rPr lang="en-US" dirty="0" smtClean="0"/>
              <a:t>96 previous banking crises</a:t>
            </a:r>
          </a:p>
          <a:p>
            <a:pPr lvl="1"/>
            <a:r>
              <a:rPr lang="en-US" dirty="0" smtClean="0"/>
              <a:t>176 monetary crises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Theory</a:t>
            </a:r>
            <a:endParaRPr lang="en-US" dirty="0"/>
          </a:p>
        </p:txBody>
      </p:sp>
      <p:sp>
        <p:nvSpPr>
          <p:cNvPr id="3" name="Content Placeholder 2"/>
          <p:cNvSpPr>
            <a:spLocks noGrp="1"/>
          </p:cNvSpPr>
          <p:nvPr>
            <p:ph idx="1"/>
          </p:nvPr>
        </p:nvSpPr>
        <p:spPr/>
        <p:txBody>
          <a:bodyPr/>
          <a:lstStyle/>
          <a:p>
            <a:r>
              <a:rPr lang="en-US" sz="4000" dirty="0" smtClean="0"/>
              <a:t>Breakthrough: Sustainability can be measured with a </a:t>
            </a:r>
            <a:r>
              <a:rPr lang="en-US" sz="4000" i="1" dirty="0" smtClean="0">
                <a:solidFill>
                  <a:srgbClr val="0000FF"/>
                </a:solidFill>
                <a:latin typeface="Rockwell"/>
                <a:cs typeface="Rockwell"/>
              </a:rPr>
              <a:t>single metric </a:t>
            </a:r>
            <a:endParaRPr lang="en-US" sz="4000" dirty="0" smtClean="0">
              <a:solidFill>
                <a:srgbClr val="0000FF"/>
              </a:solidFill>
            </a:endParaRPr>
          </a:p>
          <a:p>
            <a:pPr lvl="1"/>
            <a:r>
              <a:rPr lang="en-US" sz="3600" dirty="0" smtClean="0"/>
              <a:t>The optimal balance between “</a:t>
            </a:r>
            <a:r>
              <a:rPr lang="en-US" sz="3600" dirty="0" smtClean="0">
                <a:solidFill>
                  <a:srgbClr val="FF0000"/>
                </a:solidFill>
                <a:latin typeface="Rockwell"/>
                <a:cs typeface="Rockwell"/>
              </a:rPr>
              <a:t>efficiency</a:t>
            </a:r>
            <a:r>
              <a:rPr lang="en-US" sz="3600" dirty="0" smtClean="0"/>
              <a:t>” and “</a:t>
            </a:r>
            <a:r>
              <a:rPr lang="en-US" sz="3600" i="1" dirty="0" smtClean="0">
                <a:solidFill>
                  <a:srgbClr val="FF0000"/>
                </a:solidFill>
                <a:latin typeface="Rockwell"/>
                <a:cs typeface="Rockwell"/>
              </a:rPr>
              <a:t>resilience</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Balance in Natural Networks</a:t>
            </a:r>
            <a:endParaRPr lang="en-US" dirty="0"/>
          </a:p>
        </p:txBody>
      </p:sp>
      <p:sp>
        <p:nvSpPr>
          <p:cNvPr id="7" name="Rectangle 6"/>
          <p:cNvSpPr/>
          <p:nvPr/>
        </p:nvSpPr>
        <p:spPr>
          <a:xfrm>
            <a:off x="457200" y="1583928"/>
            <a:ext cx="8229600" cy="4806404"/>
          </a:xfrm>
          <a:prstGeom prst="rect">
            <a:avLst/>
          </a:prstGeom>
          <a:solidFill>
            <a:srgbClr val="FFFA7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57200" y="5420858"/>
            <a:ext cx="8229600" cy="969474"/>
          </a:xfrm>
          <a:prstGeom prst="rect">
            <a:avLst/>
          </a:prstGeom>
          <a:blipFill rotWithShape="1">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200" y="5420858"/>
            <a:ext cx="8229600" cy="1588"/>
          </a:xfrm>
          <a:prstGeom prst="line">
            <a:avLst/>
          </a:prstGeom>
          <a:ln w="63500">
            <a:solidFill>
              <a:srgbClr val="996633"/>
            </a:solidFill>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a:off x="5161743" y="4765438"/>
            <a:ext cx="1092432" cy="614455"/>
          </a:xfrm>
          <a:prstGeom prst="triangl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1256297" y="4765438"/>
            <a:ext cx="7196398" cy="1588"/>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7005222" y="3386328"/>
            <a:ext cx="1447473" cy="1338145"/>
          </a:xfrm>
          <a:prstGeom prst="rect">
            <a:avLst/>
          </a:prstGeom>
          <a:solidFill>
            <a:srgbClr val="FF00FF"/>
          </a:solid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256297" y="4110021"/>
            <a:ext cx="764703" cy="614452"/>
          </a:xfrm>
          <a:prstGeom prst="rect">
            <a:avLst/>
          </a:prstGeom>
          <a:solidFill>
            <a:schemeClr val="accent3">
              <a:lumMod val="25000"/>
            </a:schemeClr>
          </a:solidFill>
          <a:ln>
            <a:solidFill>
              <a:schemeClr val="accent3">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058549" y="3563839"/>
            <a:ext cx="1172116" cy="369332"/>
          </a:xfrm>
          <a:prstGeom prst="rect">
            <a:avLst/>
          </a:prstGeom>
          <a:noFill/>
        </p:spPr>
        <p:txBody>
          <a:bodyPr wrap="none" rtlCol="0">
            <a:spAutoFit/>
          </a:bodyPr>
          <a:lstStyle/>
          <a:p>
            <a:r>
              <a:rPr lang="en-US" dirty="0" smtClean="0"/>
              <a:t>Efficiency</a:t>
            </a:r>
            <a:endParaRPr lang="en-US" dirty="0"/>
          </a:p>
        </p:txBody>
      </p:sp>
      <p:sp>
        <p:nvSpPr>
          <p:cNvPr id="17" name="TextBox 16"/>
          <p:cNvSpPr txBox="1"/>
          <p:nvPr/>
        </p:nvSpPr>
        <p:spPr>
          <a:xfrm>
            <a:off x="7121204" y="2826489"/>
            <a:ext cx="1249561" cy="369332"/>
          </a:xfrm>
          <a:prstGeom prst="rect">
            <a:avLst/>
          </a:prstGeom>
          <a:noFill/>
        </p:spPr>
        <p:txBody>
          <a:bodyPr wrap="none" rtlCol="0">
            <a:spAutoFit/>
          </a:bodyPr>
          <a:lstStyle/>
          <a:p>
            <a:r>
              <a:rPr lang="en-US" dirty="0" smtClean="0"/>
              <a:t>Resilience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Our Current Financial Network </a:t>
            </a:r>
            <a:endParaRPr lang="en-US" sz="3600" dirty="0"/>
          </a:p>
        </p:txBody>
      </p:sp>
      <p:sp>
        <p:nvSpPr>
          <p:cNvPr id="7" name="Rectangle 6"/>
          <p:cNvSpPr/>
          <p:nvPr/>
        </p:nvSpPr>
        <p:spPr>
          <a:xfrm>
            <a:off x="457200" y="1583928"/>
            <a:ext cx="8229600" cy="4806404"/>
          </a:xfrm>
          <a:prstGeom prst="rect">
            <a:avLst/>
          </a:prstGeom>
          <a:solidFill>
            <a:srgbClr val="FFFA7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57200" y="5420858"/>
            <a:ext cx="8229600" cy="969474"/>
          </a:xfrm>
          <a:prstGeom prst="rect">
            <a:avLst/>
          </a:prstGeom>
          <a:blipFill rotWithShape="1">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200" y="5420858"/>
            <a:ext cx="8229600" cy="1588"/>
          </a:xfrm>
          <a:prstGeom prst="line">
            <a:avLst/>
          </a:prstGeom>
          <a:ln w="63500">
            <a:solidFill>
              <a:srgbClr val="996633"/>
            </a:solidFill>
          </a:ln>
        </p:spPr>
        <p:style>
          <a:lnRef idx="2">
            <a:schemeClr val="accent1"/>
          </a:lnRef>
          <a:fillRef idx="0">
            <a:schemeClr val="accent1"/>
          </a:fillRef>
          <a:effectRef idx="1">
            <a:schemeClr val="accent1"/>
          </a:effectRef>
          <a:fontRef idx="minor">
            <a:schemeClr val="tx1"/>
          </a:fontRef>
        </p:style>
      </p:cxnSp>
      <p:sp>
        <p:nvSpPr>
          <p:cNvPr id="11" name="Isosceles Triangle 10"/>
          <p:cNvSpPr/>
          <p:nvPr/>
        </p:nvSpPr>
        <p:spPr>
          <a:xfrm>
            <a:off x="4588554" y="4765438"/>
            <a:ext cx="1092432" cy="614455"/>
          </a:xfrm>
          <a:prstGeom prst="triangle">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rot="20879453">
            <a:off x="1399606" y="4750364"/>
            <a:ext cx="7196398" cy="1588"/>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rot="20879453">
            <a:off x="1314944" y="3986446"/>
            <a:ext cx="1447473" cy="1338145"/>
          </a:xfrm>
          <a:prstGeom prst="rect">
            <a:avLst/>
          </a:prstGeom>
          <a:solidFill>
            <a:srgbClr val="FF00FF"/>
          </a:solidFill>
          <a:ln>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20879453">
            <a:off x="7696831" y="3438906"/>
            <a:ext cx="764703" cy="614452"/>
          </a:xfrm>
          <a:prstGeom prst="rect">
            <a:avLst/>
          </a:prstGeom>
          <a:solidFill>
            <a:schemeClr val="accent3">
              <a:lumMod val="25000"/>
            </a:schemeClr>
          </a:solidFill>
          <a:ln>
            <a:solidFill>
              <a:schemeClr val="accent3">
                <a:lumMod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413579" y="2846961"/>
            <a:ext cx="1172116" cy="369332"/>
          </a:xfrm>
          <a:prstGeom prst="rect">
            <a:avLst/>
          </a:prstGeom>
          <a:noFill/>
        </p:spPr>
        <p:txBody>
          <a:bodyPr wrap="none" rtlCol="0">
            <a:spAutoFit/>
          </a:bodyPr>
          <a:lstStyle/>
          <a:p>
            <a:r>
              <a:rPr lang="en-US" dirty="0" smtClean="0"/>
              <a:t>Efficiency</a:t>
            </a:r>
            <a:endParaRPr lang="en-US" dirty="0"/>
          </a:p>
        </p:txBody>
      </p:sp>
      <p:sp>
        <p:nvSpPr>
          <p:cNvPr id="17" name="TextBox 16"/>
          <p:cNvSpPr txBox="1"/>
          <p:nvPr/>
        </p:nvSpPr>
        <p:spPr>
          <a:xfrm>
            <a:off x="7285064" y="2804075"/>
            <a:ext cx="1249561" cy="369332"/>
          </a:xfrm>
          <a:prstGeom prst="rect">
            <a:avLst/>
          </a:prstGeom>
          <a:noFill/>
        </p:spPr>
        <p:txBody>
          <a:bodyPr wrap="none" rtlCol="0">
            <a:spAutoFit/>
          </a:bodyPr>
          <a:lstStyle/>
          <a:p>
            <a:r>
              <a:rPr lang="en-US" dirty="0" smtClean="0"/>
              <a:t>Resilience</a:t>
            </a:r>
            <a:endParaRPr lang="en-US" dirty="0"/>
          </a:p>
        </p:txBody>
      </p:sp>
      <p:sp>
        <p:nvSpPr>
          <p:cNvPr id="20" name="TextBox 19"/>
          <p:cNvSpPr txBox="1"/>
          <p:nvPr/>
        </p:nvSpPr>
        <p:spPr>
          <a:xfrm>
            <a:off x="7425919" y="3048835"/>
            <a:ext cx="929010" cy="369332"/>
          </a:xfrm>
          <a:prstGeom prst="rect">
            <a:avLst/>
          </a:prstGeom>
          <a:noFill/>
        </p:spPr>
        <p:txBody>
          <a:bodyPr wrap="none" rtlCol="0">
            <a:spAutoFit/>
          </a:bodyPr>
          <a:lstStyle/>
          <a:p>
            <a:r>
              <a:rPr lang="en-US" dirty="0" smtClean="0"/>
              <a:t>is gone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3.05556E-6 -4.81481E-6 L -0.49358 -0.32129 " pathEditMode="relative" rAng="0" ptsTypes="AA">
                                      <p:cBhvr>
                                        <p:cTn id="6" dur="2000" fill="hold"/>
                                        <p:tgtEl>
                                          <p:spTgt spid="15"/>
                                        </p:tgtEl>
                                        <p:attrNameLst>
                                          <p:attrName>ppt_x</p:attrName>
                                          <p:attrName>ppt_y</p:attrName>
                                        </p:attrNameLst>
                                      </p:cBhvr>
                                      <p:rCtr x="-247" y="-161"/>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0" grpId="0"/>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6|2|1.4"/>
</p:tagLst>
</file>

<file path=ppt/theme/theme1.xml><?xml version="1.0" encoding="utf-8"?>
<a:theme xmlns:a="http://schemas.openxmlformats.org/drawingml/2006/main" name="Default Design">
  <a:themeElements>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D9FBDF"/>
        </a:lt1>
        <a:dk2>
          <a:srgbClr val="000000"/>
        </a:dk2>
        <a:lt2>
          <a:srgbClr val="969696"/>
        </a:lt2>
        <a:accent1>
          <a:srgbClr val="FFFFFF"/>
        </a:accent1>
        <a:accent2>
          <a:srgbClr val="8DC6FF"/>
        </a:accent2>
        <a:accent3>
          <a:srgbClr val="E9FDE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Lawful_Money_presentation.pptx</Template>
  <TotalTime>1720</TotalTime>
  <Words>3121</Words>
  <Application>Microsoft Macintosh PowerPoint</Application>
  <PresentationFormat>On-screen Show (4:3)</PresentationFormat>
  <Paragraphs>325</Paragraphs>
  <Slides>30</Slides>
  <Notes>5</Notes>
  <HiddenSlides>0</HiddenSlides>
  <MMClips>2</MMClips>
  <ScaleCrop>false</ScaleCrop>
  <HeadingPairs>
    <vt:vector size="4" baseType="variant">
      <vt:variant>
        <vt:lpstr>Design Template</vt:lpstr>
      </vt:variant>
      <vt:variant>
        <vt:i4>1</vt:i4>
      </vt:variant>
      <vt:variant>
        <vt:lpstr>Slide Titles</vt:lpstr>
      </vt:variant>
      <vt:variant>
        <vt:i4>30</vt:i4>
      </vt:variant>
    </vt:vector>
  </HeadingPairs>
  <TitlesOfParts>
    <vt:vector size="31" baseType="lpstr">
      <vt:lpstr>Default Design</vt:lpstr>
      <vt:lpstr>C. M. R. E. May 2012</vt:lpstr>
      <vt:lpstr>Why are we here?</vt:lpstr>
      <vt:lpstr>Three Key Points</vt:lpstr>
      <vt:lpstr>General life-cycle of money</vt:lpstr>
      <vt:lpstr>Military–industrial complex Monetary Life Cycle</vt:lpstr>
      <vt:lpstr>Evidence for Structural Cause?</vt:lpstr>
      <vt:lpstr>Complexity Theory</vt:lpstr>
      <vt:lpstr>Balance in Natural Networks</vt:lpstr>
      <vt:lpstr>Our Current Financial Network </vt:lpstr>
      <vt:lpstr>(In) Balance in Our Financial Network </vt:lpstr>
      <vt:lpstr>Complex Networks</vt:lpstr>
      <vt:lpstr>Structural Solution</vt:lpstr>
      <vt:lpstr>“Usefulness” of Alternative Currency</vt:lpstr>
      <vt:lpstr>Which alternative currency?</vt:lpstr>
      <vt:lpstr>Benefits to implementing a sound Commodity Based Currency System</vt:lpstr>
      <vt:lpstr>Policy makers should recognize</vt:lpstr>
      <vt:lpstr>Choosing the right  Alternative Currency</vt:lpstr>
      <vt:lpstr>Facts about Fiat Currency </vt:lpstr>
      <vt:lpstr>What is the effect of using fiat legal tender?</vt:lpstr>
      <vt:lpstr>Fiat Currency Robs Capital!</vt:lpstr>
      <vt:lpstr>Fiat Currency Results in Quiet Theft!</vt:lpstr>
      <vt:lpstr>The Constitution foresaw the need for  Alternative Currency Structural Solution</vt:lpstr>
      <vt:lpstr>The Supreme Court ruled on the validity of the Structural Solution</vt:lpstr>
      <vt:lpstr>The Supreme Court ruled on taxation in the Structural Solution</vt:lpstr>
      <vt:lpstr>Alternative Currency System Requirements</vt:lpstr>
      <vt:lpstr>Conclusion for Lawmakers</vt:lpstr>
      <vt:lpstr>Slide 27</vt:lpstr>
      <vt:lpstr>Questions &amp; Answers</vt:lpstr>
      <vt:lpstr>Backup Slides</vt:lpstr>
      <vt:lpstr>Military–industrial complex Monetary Life Cycle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D. Selgas</dc:creator>
  <cp:lastModifiedBy>Thomas Selgas</cp:lastModifiedBy>
  <cp:revision>84</cp:revision>
  <dcterms:created xsi:type="dcterms:W3CDTF">2012-05-08T10:14:21Z</dcterms:created>
  <dcterms:modified xsi:type="dcterms:W3CDTF">2012-05-08T10:18:10Z</dcterms:modified>
</cp:coreProperties>
</file>