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2" r:id="rId1"/>
  </p:sldMasterIdLst>
  <p:notesMasterIdLst>
    <p:notesMasterId r:id="rId22"/>
  </p:notesMasterIdLst>
  <p:sldIdLst>
    <p:sldId id="296" r:id="rId2"/>
    <p:sldId id="280" r:id="rId3"/>
    <p:sldId id="281" r:id="rId4"/>
    <p:sldId id="282" r:id="rId5"/>
    <p:sldId id="283" r:id="rId6"/>
    <p:sldId id="284" r:id="rId7"/>
    <p:sldId id="285" r:id="rId8"/>
    <p:sldId id="287" r:id="rId9"/>
    <p:sldId id="286" r:id="rId10"/>
    <p:sldId id="288" r:id="rId11"/>
    <p:sldId id="289" r:id="rId12"/>
    <p:sldId id="291" r:id="rId13"/>
    <p:sldId id="292" r:id="rId14"/>
    <p:sldId id="298" r:id="rId15"/>
    <p:sldId id="260" r:id="rId16"/>
    <p:sldId id="266" r:id="rId17"/>
    <p:sldId id="297" r:id="rId18"/>
    <p:sldId id="293" r:id="rId19"/>
    <p:sldId id="294" r:id="rId20"/>
    <p:sldId id="29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0" d="100"/>
          <a:sy n="150" d="100"/>
        </p:scale>
        <p:origin x="-11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3DE4A-0427-2246-8F14-BCAED1B69D58}" type="datetimeFigureOut">
              <a:rPr lang="en-US" smtClean="0"/>
              <a:pPr/>
              <a:t>5/11/12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46CBC-CA76-AB44-9943-65F27A3FFC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99E03B-E926-494A-94A7-01B047FE022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3E3E1E1-85E5-C64C-BF41-D9D7FB53DE1E}" type="slidenum">
              <a:rPr lang="en-US"/>
              <a:pPr/>
              <a:t>4</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lnSpc>
                <a:spcPct val="80000"/>
              </a:lnSpc>
            </a:pPr>
            <a:r>
              <a:rPr lang="en-US" sz="1300" dirty="0">
                <a:latin typeface="Arial" charset="0"/>
                <a:ea typeface="ＭＳ Ｐゴシック" charset="-128"/>
                <a:cs typeface="ＭＳ Ｐゴシック" charset="-128"/>
              </a:rPr>
              <a:t>So now lets look at the effects of using unconstitutional legal tender Federal Reserve Notes.</a:t>
            </a:r>
          </a:p>
          <a:p>
            <a:pPr lvl="1" indent="-210226">
              <a:spcBef>
                <a:spcPct val="50000"/>
              </a:spcBef>
              <a:buFontTx/>
              <a:buAutoNum type="arabicPeriod"/>
            </a:pPr>
            <a:r>
              <a:rPr lang="en-US" sz="1300" dirty="0">
                <a:latin typeface="Arial" charset="0"/>
              </a:rPr>
              <a:t>Because Federal Reserve Notes have no value in or of themselves and no intrinsic value, they can be inflated in such a manner to make you believe that you made a gain or an accession to wealth, when in fact you had no such gain at all.</a:t>
            </a:r>
          </a:p>
          <a:p>
            <a:pPr lvl="1" indent="-210226">
              <a:spcBef>
                <a:spcPct val="50000"/>
              </a:spcBef>
              <a:buFontTx/>
              <a:buAutoNum type="arabicPeriod"/>
            </a:pPr>
            <a:r>
              <a:rPr lang="en-US" sz="1300" dirty="0">
                <a:latin typeface="Arial" charset="0"/>
              </a:rPr>
              <a:t>Because Federal Reserve Notes have no set fixed value, they can be used to “quietly” steal your wealth with the perception that you had a gain.</a:t>
            </a:r>
          </a:p>
          <a:p>
            <a:pPr lvl="1" indent="-210226">
              <a:spcBef>
                <a:spcPct val="50000"/>
              </a:spcBef>
              <a:buFontTx/>
              <a:buAutoNum type="arabicPeriod"/>
            </a:pPr>
            <a:r>
              <a:rPr lang="en-US" sz="1300" dirty="0">
                <a:latin typeface="Arial" charset="0"/>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F0FAD96-D93C-6141-8729-C7A9E375D6B9}" type="slidenum">
              <a:rPr lang="en-US"/>
              <a:pPr/>
              <a:t>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300" dirty="0">
                <a:latin typeface="Arial" charset="0"/>
                <a:ea typeface="ＭＳ Ｐゴシック" charset="-128"/>
                <a:cs typeface="ＭＳ Ｐゴシック" charset="-128"/>
              </a:rPr>
              <a:t>So now let’s look at an example.</a:t>
            </a:r>
          </a:p>
          <a:p>
            <a:pPr eaLnBrk="1" hangingPunct="1"/>
            <a:endParaRPr lang="en-US" sz="1300" dirty="0">
              <a:latin typeface="Arial" charset="0"/>
              <a:ea typeface="ＭＳ Ｐゴシック" charset="-128"/>
              <a:cs typeface="ＭＳ Ｐゴシック" charset="-128"/>
            </a:endParaRPr>
          </a:p>
          <a:p>
            <a:pPr eaLnBrk="1" hangingPunct="1"/>
            <a:r>
              <a:rPr lang="en-US" sz="1300" dirty="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dirty="0">
                <a:latin typeface="Arial" charset="0"/>
              </a:rPr>
              <a:t>An unrealized loss of capital and property;</a:t>
            </a:r>
          </a:p>
          <a:p>
            <a:pPr marL="648698" lvl="1" indent="-216233">
              <a:buFontTx/>
              <a:buAutoNum type="arabicPeriod"/>
            </a:pPr>
            <a:r>
              <a:rPr lang="en-US" sz="1300" dirty="0">
                <a:latin typeface="Arial" charset="0"/>
              </a:rPr>
              <a:t>A loss of real value;</a:t>
            </a:r>
          </a:p>
          <a:p>
            <a:pPr marL="648698" lvl="1" indent="-216233">
              <a:buFontTx/>
              <a:buAutoNum type="arabicPeriod"/>
            </a:pPr>
            <a:r>
              <a:rPr lang="en-US" sz="1300" dirty="0">
                <a:latin typeface="Arial" charset="0"/>
              </a:rPr>
              <a:t>The loss of the full economic impact of automation.</a:t>
            </a:r>
          </a:p>
          <a:p>
            <a:pPr eaLnBrk="1" hangingPunct="1"/>
            <a:endParaRPr lang="en-US" sz="1300" b="1" dirty="0">
              <a:latin typeface="Arial" charset="0"/>
              <a:ea typeface="ＭＳ Ｐゴシック" charset="-128"/>
              <a:cs typeface="ＭＳ Ｐゴシック" charset="-128"/>
            </a:endParaRPr>
          </a:p>
          <a:p>
            <a:pPr eaLnBrk="1" hangingPunct="1"/>
            <a:r>
              <a:rPr lang="en-US" sz="1300" b="1" dirty="0">
                <a:latin typeface="Arial" charset="0"/>
                <a:ea typeface="ＭＳ Ｐゴシック" charset="-128"/>
                <a:cs typeface="ＭＳ Ｐゴシック" charset="-128"/>
              </a:rPr>
              <a:t>Brown Egg Data:</a:t>
            </a:r>
          </a:p>
          <a:p>
            <a:pPr eaLnBrk="1" hangingPunct="1"/>
            <a:r>
              <a:rPr lang="en-US" sz="1300" dirty="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dirty="0" err="1">
                <a:latin typeface="Arial" charset="0"/>
                <a:ea typeface="ＭＳ Ｐゴシック" charset="-128"/>
                <a:cs typeface="ＭＳ Ｐゴシック" charset="-128"/>
              </a:rPr>
              <a:t>http://www.ams.usda.gov/poultry/mncs/ShellEgg/USDAEGGMARKETNEWSREPORT.html</a:t>
            </a:r>
            <a:endParaRPr lang="en-US" sz="900" dirty="0">
              <a:latin typeface="Arial" charset="0"/>
              <a:ea typeface="ＭＳ Ｐゴシック" charset="-128"/>
              <a:cs typeface="ＭＳ Ｐゴシック" charset="-128"/>
            </a:endParaRPr>
          </a:p>
          <a:p>
            <a:pPr eaLnBrk="1" hangingPunct="1"/>
            <a:r>
              <a:rPr lang="en-US" sz="900" dirty="0" err="1">
                <a:latin typeface="Arial" charset="0"/>
                <a:ea typeface="ＭＳ Ｐゴシック" charset="-128"/>
                <a:cs typeface="ＭＳ Ｐゴシック" charset="-128"/>
              </a:rPr>
              <a:t>http://www.pathtoinvesting.org/interactive/inflation/simulation_inflation.htm</a:t>
            </a:r>
            <a:endParaRPr lang="en-US" sz="900"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DC7A2F0-8BFF-204D-BB4B-32FF5299AEA9}" type="slidenum">
              <a:rPr lang="en-US"/>
              <a:pPr/>
              <a:t>6</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lnSpc>
                <a:spcPct val="80000"/>
              </a:lnSpc>
            </a:pPr>
            <a:r>
              <a:rPr lang="en-US" sz="1300" dirty="0">
                <a:latin typeface="Arial" charset="0"/>
                <a:ea typeface="ＭＳ Ｐゴシック" charset="-128"/>
                <a:cs typeface="ＭＳ Ｐゴシック" charset="-128"/>
              </a:rPr>
              <a:t>So now lets look at the effects of using unconstitutional legal tender Federal Reserve Notes.</a:t>
            </a:r>
          </a:p>
          <a:p>
            <a:pPr lvl="1" indent="-210226">
              <a:spcBef>
                <a:spcPct val="50000"/>
              </a:spcBef>
              <a:buFontTx/>
              <a:buAutoNum type="arabicPeriod"/>
            </a:pPr>
            <a:r>
              <a:rPr lang="en-US" sz="1300" dirty="0">
                <a:latin typeface="Arial" charset="0"/>
              </a:rPr>
              <a:t>Because Federal Reserve Notes have no value in or of themselves and no intrinsic value, they can be inflated in such a manner to make you believe that you made a gain or an accession to wealth, when in fact you had no such gain at all.</a:t>
            </a:r>
          </a:p>
          <a:p>
            <a:pPr lvl="1" indent="-210226">
              <a:spcBef>
                <a:spcPct val="50000"/>
              </a:spcBef>
              <a:buFontTx/>
              <a:buAutoNum type="arabicPeriod"/>
            </a:pPr>
            <a:r>
              <a:rPr lang="en-US" sz="1300" dirty="0">
                <a:latin typeface="Arial" charset="0"/>
              </a:rPr>
              <a:t>Because Federal Reserve Notes have no set fixed value, they can be used to “quietly” steal your wealth with the perception that you had a gain.</a:t>
            </a:r>
          </a:p>
          <a:p>
            <a:pPr lvl="1" indent="-210226">
              <a:spcBef>
                <a:spcPct val="50000"/>
              </a:spcBef>
              <a:buFontTx/>
              <a:buAutoNum type="arabicPeriod"/>
            </a:pPr>
            <a:r>
              <a:rPr lang="en-US" sz="1300" dirty="0">
                <a:latin typeface="Arial" charset="0"/>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365100C-74BF-4641-BC74-EC8AB055E0F6}" type="slidenum">
              <a:rPr lang="en-US"/>
              <a:pPr/>
              <a:t>7</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z="1300" dirty="0">
                <a:latin typeface="Arial" charset="0"/>
                <a:ea typeface="ＭＳ Ｐゴシック" charset="-128"/>
                <a:cs typeface="ＭＳ Ｐゴシック" charset="-128"/>
              </a:rPr>
              <a:t>So now let’s look at an example.</a:t>
            </a:r>
          </a:p>
          <a:p>
            <a:pPr eaLnBrk="1" hangingPunct="1"/>
            <a:endParaRPr lang="en-US" sz="1300" dirty="0">
              <a:latin typeface="Arial" charset="0"/>
              <a:ea typeface="ＭＳ Ｐゴシック" charset="-128"/>
              <a:cs typeface="ＭＳ Ｐゴシック" charset="-128"/>
            </a:endParaRPr>
          </a:p>
          <a:p>
            <a:pPr eaLnBrk="1" hangingPunct="1"/>
            <a:r>
              <a:rPr lang="en-US" sz="1300" dirty="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dirty="0">
                <a:latin typeface="Arial" charset="0"/>
              </a:rPr>
              <a:t>An unrealized loss of capital and property;</a:t>
            </a:r>
          </a:p>
          <a:p>
            <a:pPr marL="648698" lvl="1" indent="-216233">
              <a:buFontTx/>
              <a:buAutoNum type="arabicPeriod"/>
            </a:pPr>
            <a:r>
              <a:rPr lang="en-US" sz="1300" dirty="0">
                <a:latin typeface="Arial" charset="0"/>
              </a:rPr>
              <a:t>A loss of real value;</a:t>
            </a:r>
          </a:p>
          <a:p>
            <a:pPr marL="648698" lvl="1" indent="-216233">
              <a:buFontTx/>
              <a:buAutoNum type="arabicPeriod"/>
            </a:pPr>
            <a:r>
              <a:rPr lang="en-US" sz="1300" dirty="0">
                <a:latin typeface="Arial" charset="0"/>
              </a:rPr>
              <a:t>The loss of the full economic impact of automation.</a:t>
            </a:r>
          </a:p>
          <a:p>
            <a:pPr eaLnBrk="1" hangingPunct="1"/>
            <a:endParaRPr lang="en-US" sz="1300" b="1" dirty="0">
              <a:latin typeface="Arial" charset="0"/>
              <a:ea typeface="ＭＳ Ｐゴシック" charset="-128"/>
              <a:cs typeface="ＭＳ Ｐゴシック" charset="-128"/>
            </a:endParaRPr>
          </a:p>
          <a:p>
            <a:pPr eaLnBrk="1" hangingPunct="1"/>
            <a:r>
              <a:rPr lang="en-US" sz="1300" b="1" dirty="0">
                <a:latin typeface="Arial" charset="0"/>
                <a:ea typeface="ＭＳ Ｐゴシック" charset="-128"/>
                <a:cs typeface="ＭＳ Ｐゴシック" charset="-128"/>
              </a:rPr>
              <a:t>Brown Egg Data:</a:t>
            </a:r>
          </a:p>
          <a:p>
            <a:pPr eaLnBrk="1" hangingPunct="1"/>
            <a:r>
              <a:rPr lang="en-US" sz="1300" dirty="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dirty="0" err="1">
                <a:latin typeface="Arial" charset="0"/>
                <a:ea typeface="ＭＳ Ｐゴシック" charset="-128"/>
                <a:cs typeface="ＭＳ Ｐゴシック" charset="-128"/>
              </a:rPr>
              <a:t>http://www.ams.usda.gov/poultry/mncs/ShellEgg/USDAEGGMARKETNEWSREPORT.html</a:t>
            </a:r>
            <a:endParaRPr lang="en-US" sz="900" dirty="0">
              <a:latin typeface="Arial" charset="0"/>
              <a:ea typeface="ＭＳ Ｐゴシック" charset="-128"/>
              <a:cs typeface="ＭＳ Ｐゴシック" charset="-128"/>
            </a:endParaRPr>
          </a:p>
          <a:p>
            <a:pPr eaLnBrk="1" hangingPunct="1"/>
            <a:r>
              <a:rPr lang="en-US" sz="900" dirty="0" err="1">
                <a:latin typeface="Arial" charset="0"/>
                <a:ea typeface="ＭＳ Ｐゴシック" charset="-128"/>
                <a:cs typeface="ＭＳ Ｐゴシック" charset="-128"/>
              </a:rPr>
              <a:t>http://www.pathtoinvesting.org/interactive/inflation/simulation_inflation.htm</a:t>
            </a:r>
            <a:endParaRPr lang="en-US" sz="900"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1684" name="Slide Number Placeholder 3"/>
          <p:cNvSpPr>
            <a:spLocks noGrp="1"/>
          </p:cNvSpPr>
          <p:nvPr>
            <p:ph type="sldNum" sz="quarter" idx="5"/>
          </p:nvPr>
        </p:nvSpPr>
        <p:spPr>
          <a:noFill/>
        </p:spPr>
        <p:txBody>
          <a:bodyPr/>
          <a:lstStyle/>
          <a:p>
            <a:fld id="{40263A97-1FF0-5A44-8BC3-9C902CAAD9A8}" type="slidenum">
              <a:rPr lang="en-US" smtClean="0"/>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13E0C9D-EE8E-974C-BD10-478D026DC31F}" type="slidenum">
              <a:rPr lang="en-US"/>
              <a:pPr/>
              <a:t>16</a:t>
            </a:fld>
            <a:endParaRPr lang="en-US"/>
          </a:p>
        </p:txBody>
      </p:sp>
      <p:sp>
        <p:nvSpPr>
          <p:cNvPr id="39939" name="Rectangle 2"/>
          <p:cNvSpPr>
            <a:spLocks noGrp="1" noRot="1" noChangeAspect="1" noChangeArrowheads="1" noTextEdit="1"/>
          </p:cNvSpPr>
          <p:nvPr>
            <p:ph type="sldImg"/>
          </p:nvPr>
        </p:nvSpPr>
        <p:spPr>
          <a:xfrm>
            <a:off x="1144588" y="228600"/>
            <a:ext cx="4570412" cy="3429000"/>
          </a:xfrm>
          <a:ln/>
        </p:spPr>
      </p:sp>
      <p:sp>
        <p:nvSpPr>
          <p:cNvPr id="39940" name="Rectangle 3"/>
          <p:cNvSpPr>
            <a:spLocks noGrp="1" noChangeArrowheads="1"/>
          </p:cNvSpPr>
          <p:nvPr>
            <p:ph type="body" idx="1"/>
          </p:nvPr>
        </p:nvSpPr>
        <p:spPr>
          <a:xfrm>
            <a:off x="229196" y="3734405"/>
            <a:ext cx="6399609" cy="5104190"/>
          </a:xfrm>
          <a:noFill/>
          <a:ln/>
        </p:spPr>
        <p:txBody>
          <a:bodyPr>
            <a:normAutofit lnSpcReduction="10000"/>
          </a:bodyPr>
          <a:lstStyle/>
          <a:p>
            <a:pPr algn="ctr">
              <a:spcBef>
                <a:spcPct val="0"/>
              </a:spcBef>
              <a:spcAft>
                <a:spcPts val="568"/>
              </a:spcAft>
            </a:pPr>
            <a:r>
              <a:rPr lang="en-US" dirty="0">
                <a:latin typeface="Arial" charset="0"/>
                <a:ea typeface="ＭＳ Ｐゴシック" charset="-128"/>
                <a:cs typeface="ＭＳ Ｐゴシック" charset="-128"/>
              </a:rPr>
              <a:t>“</a:t>
            </a:r>
            <a:r>
              <a:rPr lang="en-US" i="1" dirty="0">
                <a:latin typeface="Arial" charset="0"/>
                <a:ea typeface="ＭＳ Ｐゴシック" charset="-128"/>
                <a:cs typeface="ＭＳ Ｐゴシック" charset="-128"/>
              </a:rPr>
              <a:t>The Federal Reserve Bank is no more ‘Federal’ than Federal Express</a:t>
            </a:r>
            <a:r>
              <a:rPr lang="en-US" dirty="0">
                <a:latin typeface="Arial" charset="0"/>
                <a:ea typeface="ＭＳ Ｐゴシック" charset="-128"/>
                <a:cs typeface="ＭＳ Ｐゴシック" charset="-128"/>
              </a:rPr>
              <a:t>”,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G. Edward Griffin (Author) </a:t>
            </a:r>
          </a:p>
          <a:p>
            <a:pPr eaLnBrk="1" hangingPunct="1">
              <a:spcBef>
                <a:spcPct val="0"/>
              </a:spcBef>
            </a:pPr>
            <a:r>
              <a:rPr lang="en-US" dirty="0">
                <a:latin typeface="Arial" charset="0"/>
                <a:ea typeface="ＭＳ Ｐゴシック" charset="-128"/>
                <a:cs typeface="ＭＳ Ｐゴシック" charset="-128"/>
              </a:rPr>
              <a:t>Federal Reserve Banks are quasi-private banks that are part of the Federal Reserve System. </a:t>
            </a:r>
            <a:r>
              <a:rPr lang="en-US" sz="900" dirty="0">
                <a:latin typeface="Arial" charset="0"/>
                <a:ea typeface="ＭＳ Ｐゴシック" charset="-128"/>
                <a:cs typeface="ＭＳ Ｐゴシック" charset="-128"/>
              </a:rPr>
              <a:t>(</a:t>
            </a:r>
            <a:r>
              <a:rPr lang="en-US" sz="900" i="1" dirty="0">
                <a:latin typeface="Arial" charset="0"/>
                <a:ea typeface="ＭＳ Ｐゴシック" charset="-128"/>
                <a:cs typeface="ＭＳ Ｐゴシック" charset="-128"/>
              </a:rPr>
              <a:t>http://www.stlouisfed.org/news/speeches/2006/03_30_06.htm</a:t>
            </a:r>
            <a:r>
              <a:rPr lang="en-US" sz="900" dirty="0">
                <a:latin typeface="Arial" charset="0"/>
                <a:ea typeface="ＭＳ Ｐゴシック" charset="-128"/>
                <a:cs typeface="ＭＳ Ｐゴシック" charset="-128"/>
              </a:rPr>
              <a:t>)</a:t>
            </a:r>
            <a:r>
              <a:rPr lang="en-US" dirty="0">
                <a:latin typeface="Arial" charset="0"/>
                <a:ea typeface="ＭＳ Ｐゴシック" charset="-128"/>
                <a:cs typeface="ＭＳ Ｐゴシック" charset="-128"/>
              </a:rPr>
              <a:t> </a:t>
            </a:r>
          </a:p>
          <a:p>
            <a:pPr eaLnBrk="1" hangingPunct="1">
              <a:spcBef>
                <a:spcPct val="0"/>
              </a:spcBef>
            </a:pPr>
            <a:r>
              <a:rPr lang="en-US" dirty="0">
                <a:latin typeface="Arial" charset="0"/>
                <a:ea typeface="ＭＳ Ｐゴシック" charset="-128"/>
                <a:cs typeface="ＭＳ Ｐゴシック" charset="-128"/>
              </a:rPr>
              <a:t>What are Federal Reserve bank notes?</a:t>
            </a:r>
          </a:p>
          <a:p>
            <a:pPr marL="429462" lvl="1" indent="-216233">
              <a:spcBef>
                <a:spcPct val="0"/>
              </a:spcBef>
              <a:buFontTx/>
              <a:buAutoNum type="arabicPeriod"/>
            </a:pPr>
            <a:r>
              <a:rPr lang="en-US" dirty="0">
                <a:latin typeface="Arial" charset="0"/>
              </a:rPr>
              <a:t>Federal Reserve bank notes are promissory notes issued by the Federal Reserve Banks.</a:t>
            </a:r>
          </a:p>
          <a:p>
            <a:pPr marL="429462" lvl="1" indent="-216233">
              <a:spcBef>
                <a:spcPct val="0"/>
              </a:spcBef>
              <a:spcAft>
                <a:spcPts val="1135"/>
              </a:spcAft>
              <a:buFontTx/>
              <a:buAutoNum type="arabicPeriod"/>
            </a:pPr>
            <a:r>
              <a:rPr lang="en-US" dirty="0">
                <a:latin typeface="Arial" charset="0"/>
              </a:rPr>
              <a:t>The Federal Reserve bank notes, by law – Title 12 U.S.C. 411, are [supposed to be] redeemable for lawful money on demand, which Constitutionally speaking are minted coins containing 371 ¼ grains of pure silver or its gold equivalent as regulated by Congress pursuant to </a:t>
            </a:r>
            <a:r>
              <a:rPr lang="fr-FR" dirty="0">
                <a:latin typeface="Arial" charset="0"/>
              </a:rPr>
              <a:t>Article I Section 8, Clause 5</a:t>
            </a:r>
            <a:r>
              <a:rPr lang="en-US" dirty="0">
                <a:latin typeface="Arial" charset="0"/>
              </a:rPr>
              <a:t>. </a:t>
            </a:r>
          </a:p>
          <a:p>
            <a:pPr eaLnBrk="1" hangingPunct="1">
              <a:spcBef>
                <a:spcPct val="0"/>
              </a:spcBef>
            </a:pPr>
            <a:r>
              <a:rPr lang="en-US" b="1" dirty="0">
                <a:solidFill>
                  <a:srgbClr val="0000FF"/>
                </a:solidFill>
                <a:latin typeface="Arial" charset="0"/>
                <a:ea typeface="ＭＳ Ｐゴシック" charset="-128"/>
                <a:cs typeface="ＭＳ Ｐゴシック" charset="-128"/>
              </a:rPr>
              <a:t>The United States Supreme Court stated – </a:t>
            </a:r>
            <a:r>
              <a:rPr lang="en-US" b="1" i="1" dirty="0">
                <a:solidFill>
                  <a:srgbClr val="0000FF"/>
                </a:solidFill>
                <a:latin typeface="Arial" charset="0"/>
                <a:ea typeface="ＭＳ Ｐゴシック" charset="-128"/>
                <a:cs typeface="ＭＳ Ｐゴシック" charset="-128"/>
              </a:rPr>
              <a:t>United States </a:t>
            </a:r>
            <a:r>
              <a:rPr lang="en-US" b="1" i="1" dirty="0" err="1">
                <a:solidFill>
                  <a:srgbClr val="0000FF"/>
                </a:solidFill>
                <a:latin typeface="Arial" charset="0"/>
                <a:ea typeface="ＭＳ Ｐゴシック" charset="-128"/>
                <a:cs typeface="ＭＳ Ｐゴシック" charset="-128"/>
              </a:rPr>
              <a:t>v</a:t>
            </a:r>
            <a:r>
              <a:rPr lang="en-US" b="1" i="1" dirty="0">
                <a:solidFill>
                  <a:srgbClr val="0000FF"/>
                </a:solidFill>
                <a:latin typeface="Arial" charset="0"/>
                <a:ea typeface="ＭＳ Ｐゴシック" charset="-128"/>
                <a:cs typeface="ＭＳ Ｐゴシック" charset="-128"/>
              </a:rPr>
              <a:t>. Marigold </a:t>
            </a:r>
            <a:r>
              <a:rPr lang="en-US" b="1" dirty="0">
                <a:solidFill>
                  <a:srgbClr val="0000FF"/>
                </a:solidFill>
                <a:latin typeface="Arial" charset="0"/>
                <a:ea typeface="ＭＳ Ｐゴシック" charset="-128"/>
                <a:cs typeface="ＭＳ Ｐゴシック" charset="-128"/>
              </a:rPr>
              <a:t>– a still valid opinion</a:t>
            </a:r>
            <a:r>
              <a:rPr lang="en-US" dirty="0">
                <a:solidFill>
                  <a:srgbClr val="0000FF"/>
                </a:solidFill>
                <a:latin typeface="Arial" charset="0"/>
                <a:ea typeface="ＭＳ Ｐゴシック" charset="-128"/>
                <a:cs typeface="ＭＳ Ｐゴシック" charset="-128"/>
              </a:rPr>
              <a:t>:</a:t>
            </a:r>
            <a:endParaRPr lang="en-US" dirty="0">
              <a:latin typeface="Arial" charset="0"/>
              <a:ea typeface="ＭＳ Ｐゴシック" charset="-128"/>
              <a:cs typeface="ＭＳ Ｐゴシック" charset="-128"/>
            </a:endParaRPr>
          </a:p>
          <a:p>
            <a:pPr>
              <a:spcBef>
                <a:spcPct val="0"/>
              </a:spcBef>
              <a:spcAft>
                <a:spcPts val="1135"/>
              </a:spcAft>
            </a:pPr>
            <a:r>
              <a:rPr lang="en-US" dirty="0">
                <a:latin typeface="Arial" charset="0"/>
                <a:ea typeface="ＭＳ Ｐゴシック" charset="-128"/>
                <a:cs typeface="ＭＳ Ｐゴシック" charset="-128"/>
              </a:rPr>
              <a:t>“[Congress has the] obligation to fulfill that trust on the part of the government, namely, the trust and the duty of creating and maintaining a uniform and </a:t>
            </a:r>
            <a:r>
              <a:rPr lang="en-US" u="sng" dirty="0">
                <a:solidFill>
                  <a:srgbClr val="991614"/>
                </a:solidFill>
                <a:latin typeface="Arial" charset="0"/>
                <a:ea typeface="ＭＳ Ｐゴシック" charset="-128"/>
                <a:cs typeface="ＭＳ Ｐゴシック" charset="-128"/>
              </a:rPr>
              <a:t>pure</a:t>
            </a:r>
            <a:r>
              <a:rPr lang="en-US" dirty="0">
                <a:solidFill>
                  <a:srgbClr val="991614"/>
                </a:solidFill>
                <a:latin typeface="Arial" charset="0"/>
                <a:ea typeface="ＭＳ Ｐゴシック" charset="-128"/>
                <a:cs typeface="ＭＳ Ｐゴシック" charset="-128"/>
              </a:rPr>
              <a:t> </a:t>
            </a:r>
            <a:r>
              <a:rPr lang="en-US" u="sng" dirty="0">
                <a:solidFill>
                  <a:srgbClr val="991614"/>
                </a:solidFill>
                <a:latin typeface="Arial" charset="0"/>
                <a:ea typeface="ＭＳ Ｐゴシック" charset="-128"/>
                <a:cs typeface="ＭＳ Ｐゴシック" charset="-128"/>
              </a:rPr>
              <a:t>metallic standard of value</a:t>
            </a:r>
            <a:r>
              <a:rPr lang="en-US" dirty="0">
                <a:latin typeface="Arial" charset="0"/>
                <a:ea typeface="ＭＳ Ｐゴシック" charset="-128"/>
                <a:cs typeface="ＭＳ Ｐゴシック" charset="-128"/>
              </a:rPr>
              <a:t> throughout the Union. The power of coining money and of regulating its value was delegated to Congress by the Constitution for the very purpose, as assigned by the framers of that instrument, of creating and preserving the uniformity and purity of such standard of value … If the medium which the government was authorized to create and establish could immediately be expelled, and substituted by one it had neither created, estimated, nor authorized ­­ one possessing no intrinsic value ­­ then the power conferred by the Constitution would be useless ­­ wholly fruitless of every end it was designed to accomplish. …” </a:t>
            </a:r>
            <a:r>
              <a:rPr lang="en-US" i="1" dirty="0">
                <a:solidFill>
                  <a:srgbClr val="0000FF"/>
                </a:solidFill>
                <a:latin typeface="Arial" charset="0"/>
                <a:ea typeface="ＭＳ Ｐゴシック" charset="-128"/>
                <a:cs typeface="ＭＳ Ｐゴシック" charset="-128"/>
              </a:rPr>
              <a:t>United States </a:t>
            </a:r>
            <a:r>
              <a:rPr lang="en-US" i="1" dirty="0" err="1">
                <a:solidFill>
                  <a:srgbClr val="0000FF"/>
                </a:solidFill>
                <a:latin typeface="Arial" charset="0"/>
                <a:ea typeface="ＭＳ Ｐゴシック" charset="-128"/>
                <a:cs typeface="ＭＳ Ｐゴシック" charset="-128"/>
              </a:rPr>
              <a:t>v</a:t>
            </a:r>
            <a:r>
              <a:rPr lang="en-US" i="1" dirty="0">
                <a:solidFill>
                  <a:srgbClr val="0000FF"/>
                </a:solidFill>
                <a:latin typeface="Arial" charset="0"/>
                <a:ea typeface="ＭＳ Ｐゴシック" charset="-128"/>
                <a:cs typeface="ＭＳ Ｐゴシック" charset="-128"/>
              </a:rPr>
              <a:t>. Marigold</a:t>
            </a:r>
            <a:r>
              <a:rPr lang="en-US" dirty="0">
                <a:latin typeface="Arial" charset="0"/>
                <a:ea typeface="ＭＳ Ｐゴシック" charset="-128"/>
                <a:cs typeface="ＭＳ Ｐゴシック" charset="-128"/>
              </a:rPr>
              <a:t>, 50 U.S. (9 How.) 560, 567-68 (1850)</a:t>
            </a:r>
          </a:p>
          <a:p>
            <a:pPr eaLnBrk="1" hangingPunct="1">
              <a:spcBef>
                <a:spcPct val="0"/>
              </a:spcBef>
            </a:pPr>
            <a:r>
              <a:rPr lang="en-US" b="1" dirty="0">
                <a:latin typeface="Arial" charset="0"/>
                <a:ea typeface="ＭＳ Ｐゴシック" charset="-128"/>
                <a:cs typeface="ＭＳ Ｐゴシック" charset="-128"/>
              </a:rPr>
              <a:t>Federal Reserve Notes are UNCONSTITUTIONAL: </a:t>
            </a:r>
          </a:p>
          <a:p>
            <a:pPr marL="429462" lvl="1" indent="-216233">
              <a:spcBef>
                <a:spcPct val="0"/>
              </a:spcBef>
              <a:buFontTx/>
              <a:buAutoNum type="arabicPeriod"/>
            </a:pPr>
            <a:r>
              <a:rPr lang="en-US" b="1" dirty="0">
                <a:latin typeface="Arial" charset="0"/>
              </a:rPr>
              <a:t>They are not a pure metallic standard of value;</a:t>
            </a:r>
          </a:p>
          <a:p>
            <a:pPr marL="429462" lvl="1" indent="-216233">
              <a:spcBef>
                <a:spcPct val="0"/>
              </a:spcBef>
              <a:buFontTx/>
              <a:buAutoNum type="arabicPeriod"/>
            </a:pPr>
            <a:r>
              <a:rPr lang="en-US" b="1" dirty="0">
                <a:latin typeface="Arial" charset="0"/>
              </a:rPr>
              <a:t>They have no intrinsic value;</a:t>
            </a:r>
          </a:p>
          <a:p>
            <a:pPr marL="429462" lvl="1" indent="-216233">
              <a:spcBef>
                <a:spcPct val="0"/>
              </a:spcBef>
              <a:buFontTx/>
              <a:buAutoNum type="arabicPeriod"/>
            </a:pPr>
            <a:r>
              <a:rPr lang="en-US" b="1" dirty="0">
                <a:latin typeface="Arial" charset="0"/>
              </a:rPr>
              <a:t>They are not created by Congress;</a:t>
            </a:r>
            <a:endParaRPr lang="en-US" b="1" dirty="0" smtClean="0">
              <a:latin typeface="Arial" charset="0"/>
            </a:endParaRPr>
          </a:p>
          <a:p>
            <a:pPr marL="429462" lvl="1" indent="-216233">
              <a:spcBef>
                <a:spcPct val="0"/>
              </a:spcBef>
              <a:buFontTx/>
              <a:buAutoNum type="arabicPeriod"/>
            </a:pPr>
            <a:r>
              <a:rPr lang="en-US" b="1" dirty="0" smtClean="0">
                <a:latin typeface="Arial" charset="0"/>
              </a:rPr>
              <a:t>They expelled constitutional money from regular use in commerce.</a:t>
            </a:r>
            <a:endParaRPr 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520D0C98-057E-EB48-8398-5CA1322B6003}" type="datetimeFigureOut">
              <a:rPr lang="en-US" smtClean="0"/>
              <a:pPr/>
              <a:t>5/11/12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5D5F56-426E-C24F-B950-EEBDA82CB1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20D0C98-057E-EB48-8398-5CA1322B6003}" type="datetimeFigureOut">
              <a:rPr lang="en-US" smtClean="0"/>
              <a:pPr/>
              <a:t>5/11/12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5D5F56-426E-C24F-B950-EEBDA82CB1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20D0C98-057E-EB48-8398-5CA1322B6003}" type="datetimeFigureOut">
              <a:rPr lang="en-US" smtClean="0"/>
              <a:pPr/>
              <a:t>5/11/12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5D5F56-426E-C24F-B950-EEBDA82CB10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ED0731-D85E-8545-ADE5-160F7F6B4A37}"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9A4F1A-76CF-6D4E-946F-28D51CB93EE8}"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20D0C98-057E-EB48-8398-5CA1322B6003}" type="datetimeFigureOut">
              <a:rPr lang="en-US" smtClean="0"/>
              <a:pPr/>
              <a:t>5/11/12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5D5F56-426E-C24F-B950-EEBDA82CB10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20D0C98-057E-EB48-8398-5CA1322B6003}" type="datetimeFigureOut">
              <a:rPr lang="en-US" smtClean="0"/>
              <a:pPr/>
              <a:t>5/11/12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5D5F56-426E-C24F-B950-EEBDA82CB1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20D0C98-057E-EB48-8398-5CA1322B6003}" type="datetimeFigureOut">
              <a:rPr lang="en-US" smtClean="0"/>
              <a:pPr/>
              <a:t>5/11/12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5D5F56-426E-C24F-B950-EEBDA82CB1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20D0C98-057E-EB48-8398-5CA1322B6003}" type="datetimeFigureOut">
              <a:rPr lang="en-US" smtClean="0"/>
              <a:pPr/>
              <a:t>5/11/12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5D5F56-426E-C24F-B950-EEBDA82CB1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20D0C98-057E-EB48-8398-5CA1322B6003}" type="datetimeFigureOut">
              <a:rPr lang="en-US" smtClean="0"/>
              <a:pPr/>
              <a:t>5/11/12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5D5F56-426E-C24F-B950-EEBDA82CB1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520D0C98-057E-EB48-8398-5CA1322B6003}" type="datetimeFigureOut">
              <a:rPr lang="en-US" smtClean="0"/>
              <a:pPr/>
              <a:t>5/11/12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85D5F56-426E-C24F-B950-EEBDA82CB1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520D0C98-057E-EB48-8398-5CA1322B6003}" type="datetimeFigureOut">
              <a:rPr lang="en-US" smtClean="0"/>
              <a:pPr/>
              <a:t>5/11/12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85D5F56-426E-C24F-B950-EEBDA82CB1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20D0C98-057E-EB48-8398-5CA1322B6003}" type="datetimeFigureOut">
              <a:rPr lang="en-US" smtClean="0"/>
              <a:pPr/>
              <a:t>5/11/12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85D5F56-426E-C24F-B950-EEBDA82CB1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20D0C98-057E-EB48-8398-5CA1322B6003}" type="datetimeFigureOut">
              <a:rPr lang="en-US" smtClean="0"/>
              <a:pPr/>
              <a:t>5/11/12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5D5F56-426E-C24F-B950-EEBDA82CB1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20D0C98-057E-EB48-8398-5CA1322B6003}" type="datetimeFigureOut">
              <a:rPr lang="en-US" smtClean="0"/>
              <a:pPr/>
              <a:t>5/11/12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5D5F56-426E-C24F-B950-EEBDA82CB1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20D0C98-057E-EB48-8398-5CA1322B6003}" type="datetimeFigureOut">
              <a:rPr lang="en-US" smtClean="0"/>
              <a:pPr/>
              <a:t>5/11/12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85D5F56-426E-C24F-B950-EEBDA82CB1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xStyles>
    <p:titleStyle>
      <a:lvl1pPr algn="ctr" rtl="0" eaLnBrk="1" fontAlgn="base" hangingPunct="1">
        <a:spcBef>
          <a:spcPct val="0"/>
        </a:spcBef>
        <a:spcAft>
          <a:spcPct val="0"/>
        </a:spcAft>
        <a:defRPr sz="4400">
          <a:solidFill>
            <a:srgbClr val="FF0000"/>
          </a:solidFill>
          <a:latin typeface="+mj-lt"/>
          <a:ea typeface="ＭＳ Ｐゴシック" pitchFamily="-107" charset="-128"/>
          <a:cs typeface="ＭＳ Ｐゴシック" pitchFamily="-107" charset="-128"/>
        </a:defRPr>
      </a:lvl1pPr>
      <a:lvl2pPr algn="ctr" rtl="0" eaLnBrk="1" fontAlgn="base" hangingPunct="1">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2pPr>
      <a:lvl3pPr algn="ctr" rtl="0" eaLnBrk="1" fontAlgn="base" hangingPunct="1">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3pPr>
      <a:lvl4pPr algn="ctr" rtl="0" eaLnBrk="1" fontAlgn="base" hangingPunct="1">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4pPr>
      <a:lvl5pPr algn="ctr" rtl="0" eaLnBrk="1" fontAlgn="base" hangingPunct="1">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5pPr>
      <a:lvl6pPr marL="457200" algn="ctr" rtl="0" eaLnBrk="1" fontAlgn="base" hangingPunct="1">
        <a:spcBef>
          <a:spcPct val="0"/>
        </a:spcBef>
        <a:spcAft>
          <a:spcPct val="0"/>
        </a:spcAft>
        <a:defRPr sz="4400">
          <a:solidFill>
            <a:schemeClr val="tx2"/>
          </a:solidFill>
          <a:latin typeface="Arial" pitchFamily="-110" charset="0"/>
        </a:defRPr>
      </a:lvl6pPr>
      <a:lvl7pPr marL="914400" algn="ctr" rtl="0" eaLnBrk="1" fontAlgn="base" hangingPunct="1">
        <a:spcBef>
          <a:spcPct val="0"/>
        </a:spcBef>
        <a:spcAft>
          <a:spcPct val="0"/>
        </a:spcAft>
        <a:defRPr sz="4400">
          <a:solidFill>
            <a:schemeClr val="tx2"/>
          </a:solidFill>
          <a:latin typeface="Arial" pitchFamily="-110" charset="0"/>
        </a:defRPr>
      </a:lvl7pPr>
      <a:lvl8pPr marL="1371600" algn="ctr" rtl="0" eaLnBrk="1" fontAlgn="base" hangingPunct="1">
        <a:spcBef>
          <a:spcPct val="0"/>
        </a:spcBef>
        <a:spcAft>
          <a:spcPct val="0"/>
        </a:spcAft>
        <a:defRPr sz="4400">
          <a:solidFill>
            <a:schemeClr val="tx2"/>
          </a:solidFill>
          <a:latin typeface="Arial" pitchFamily="-110" charset="0"/>
        </a:defRPr>
      </a:lvl8pPr>
      <a:lvl9pPr marL="1828800" algn="ctr" rtl="0" eaLnBrk="1" fontAlgn="base" hangingPunct="1">
        <a:spcBef>
          <a:spcPct val="0"/>
        </a:spcBef>
        <a:spcAft>
          <a:spcPct val="0"/>
        </a:spcAft>
        <a:defRPr sz="4400">
          <a:solidFill>
            <a:schemeClr val="tx2"/>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video" Target="file://localhost/Users/TDS/Desktop/Pieces%20of%20Eight/CMRE/CMRE_2012/Cash_gone_movie.mp4" TargetMode="External"/><Relationship Id="rId2" Type="http://schemas.openxmlformats.org/officeDocument/2006/relationships/video" Target="file://localhost/Users/TDS/Desktop/Pieces%20of%20Eight/CMRE/CMRE_2012/Andrew_Napolitano_snipit.mp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hyperlink" Target="http://en.wikipedia.org/wiki/Image:US_$1_obverse.jpg" TargetMode="External"/><Relationship Id="rId9" Type="http://schemas.openxmlformats.org/officeDocument/2006/relationships/image" Target="../media/image5.jpeg"/><Relationship Id="rId10" Type="http://schemas.openxmlformats.org/officeDocument/2006/relationships/hyperlink" Target="http://catalog.usmint.gov/webapp/wcs/stores/servlet/CategoryDisplay?catalogId=10001&amp;storeId=10001&amp;categoryId=13738&amp;langId=-1&amp;parent_category_rn=10191&amp;top_category=10191" TargetMode="External"/><Relationship Id="rId11"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en.wikipedia.org/wiki/Image:Morgan_dollar.jpg" TargetMode="External"/><Relationship Id="rId5" Type="http://schemas.openxmlformats.org/officeDocument/2006/relationships/image" Target="../media/image1.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 Id="rId7" Type="http://schemas.openxmlformats.org/officeDocument/2006/relationships/image" Target="../media/image6.jpeg"/><Relationship Id="rId8" Type="http://schemas.openxmlformats.org/officeDocument/2006/relationships/image" Target="../media/image3.jpeg"/><Relationship Id="rId9" Type="http://schemas.openxmlformats.org/officeDocument/2006/relationships/hyperlink" Target="http://en.wikipedia.org/wiki/Image:US_$1_obverse.jpg" TargetMode="External"/><Relationship Id="rId10" Type="http://schemas.openxmlformats.org/officeDocument/2006/relationships/image" Target="../media/image5.jpeg"/><Relationship Id="rId11"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1.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hyperlink" Target="http://en.wikipedia.org/wiki/Image:US_$1_obverse.jpg" TargetMode="External"/><Relationship Id="rId8" Type="http://schemas.openxmlformats.org/officeDocument/2006/relationships/image" Target="../media/image5.jpeg"/><Relationship Id="rId9" Type="http://schemas.openxmlformats.org/officeDocument/2006/relationships/hyperlink" Target="http://catalog.usmint.gov/webapp/wcs/stores/servlet/CategoryDisplay?catalogId=10001&amp;storeId=10001&amp;categoryId=13738&amp;langId=-1&amp;parent_category_rn=10191&amp;top_category=10191" TargetMode="External"/><Relationship Id="rId10" Type="http://schemas.openxmlformats.org/officeDocument/2006/relationships/image" Target="../media/image6.jpeg"/><Relationship Id="rId11"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1.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6.jpeg"/><Relationship Id="rId7" Type="http://schemas.openxmlformats.org/officeDocument/2006/relationships/image" Target="../media/image3.jpeg"/><Relationship Id="rId8" Type="http://schemas.openxmlformats.org/officeDocument/2006/relationships/hyperlink" Target="http://en.wikipedia.org/wiki/Image:US_$1_obverse.jpg" TargetMode="External"/><Relationship Id="rId9" Type="http://schemas.openxmlformats.org/officeDocument/2006/relationships/image" Target="../media/image5.jpeg"/><Relationship Id="rId10" Type="http://schemas.openxmlformats.org/officeDocument/2006/relationships/image" Target="../media/image4.jpeg"/><Relationship Id="rId11"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 M. R. E.</a:t>
            </a:r>
            <a:br>
              <a:rPr lang="en-US" dirty="0" smtClean="0"/>
            </a:br>
            <a:r>
              <a:rPr lang="en-US" dirty="0" smtClean="0"/>
              <a:t>May 2012</a:t>
            </a:r>
            <a:endParaRPr lang="en-US" dirty="0"/>
          </a:p>
        </p:txBody>
      </p:sp>
      <p:sp>
        <p:nvSpPr>
          <p:cNvPr id="3" name="Subtitle 2"/>
          <p:cNvSpPr>
            <a:spLocks noGrp="1"/>
          </p:cNvSpPr>
          <p:nvPr>
            <p:ph type="subTitle" idx="1"/>
          </p:nvPr>
        </p:nvSpPr>
        <p:spPr>
          <a:xfrm>
            <a:off x="685800" y="3886200"/>
            <a:ext cx="7772400" cy="1752600"/>
          </a:xfrm>
        </p:spPr>
        <p:txBody>
          <a:bodyPr/>
          <a:lstStyle/>
          <a:p>
            <a:r>
              <a:rPr lang="en-US" dirty="0" smtClean="0"/>
              <a:t>Tom Selgas</a:t>
            </a:r>
            <a:br>
              <a:rPr lang="en-US" dirty="0" smtClean="0"/>
            </a:br>
            <a:r>
              <a:rPr lang="en-US" sz="2400" dirty="0" smtClean="0"/>
              <a:t>Monetary Policy Expert</a:t>
            </a:r>
            <a:br>
              <a:rPr lang="en-US" sz="2400" dirty="0" smtClean="0"/>
            </a:br>
            <a:r>
              <a:rPr lang="en-US" sz="2400" dirty="0" smtClean="0"/>
              <a:t>United States Bill of Rights Foundation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end of Western Civilization </a:t>
            </a:r>
            <a:br>
              <a:rPr lang="en-US" sz="4000" dirty="0" smtClean="0"/>
            </a:br>
            <a:r>
              <a:rPr lang="en-US" sz="4000" dirty="0" smtClean="0"/>
              <a:t>(</a:t>
            </a:r>
            <a:r>
              <a:rPr lang="en-US" sz="4000" i="1" dirty="0" smtClean="0"/>
              <a:t>as we know it</a:t>
            </a:r>
            <a:r>
              <a:rPr lang="en-US" sz="4000" dirty="0" smtClean="0"/>
              <a:t>) is near!</a:t>
            </a:r>
            <a:endParaRPr lang="en-US" sz="4000" dirty="0"/>
          </a:p>
        </p:txBody>
      </p:sp>
      <p:pic>
        <p:nvPicPr>
          <p:cNvPr id="5" name="Picture 4" descr="2012-05-08 07.07.02 am.png"/>
          <p:cNvPicPr>
            <a:picLocks noChangeAspect="1"/>
          </p:cNvPicPr>
          <p:nvPr/>
        </p:nvPicPr>
        <p:blipFill>
          <a:blip r:embed="rId2"/>
          <a:stretch>
            <a:fillRect/>
          </a:stretch>
        </p:blipFill>
        <p:spPr>
          <a:xfrm>
            <a:off x="191911" y="1649942"/>
            <a:ext cx="5962927" cy="4008614"/>
          </a:xfrm>
          <a:prstGeom prst="rect">
            <a:avLst/>
          </a:prstGeom>
        </p:spPr>
      </p:pic>
      <p:pic>
        <p:nvPicPr>
          <p:cNvPr id="6" name="Picture 5" descr="2012-05-08 07.09.05 am.png"/>
          <p:cNvPicPr>
            <a:picLocks noChangeAspect="1"/>
          </p:cNvPicPr>
          <p:nvPr/>
        </p:nvPicPr>
        <p:blipFill>
          <a:blip r:embed="rId3"/>
          <a:stretch>
            <a:fillRect/>
          </a:stretch>
        </p:blipFill>
        <p:spPr>
          <a:xfrm>
            <a:off x="503445" y="2209272"/>
            <a:ext cx="6400800" cy="3239429"/>
          </a:xfrm>
          <a:prstGeom prst="rect">
            <a:avLst/>
          </a:prstGeom>
        </p:spPr>
      </p:pic>
      <p:pic>
        <p:nvPicPr>
          <p:cNvPr id="7" name="Picture 6" descr="2012-05-08 07.13.19 am.png"/>
          <p:cNvPicPr>
            <a:picLocks noChangeAspect="1"/>
          </p:cNvPicPr>
          <p:nvPr/>
        </p:nvPicPr>
        <p:blipFill>
          <a:blip r:embed="rId4"/>
          <a:stretch>
            <a:fillRect/>
          </a:stretch>
        </p:blipFill>
        <p:spPr>
          <a:xfrm>
            <a:off x="1252852" y="2652889"/>
            <a:ext cx="6400800" cy="2940643"/>
          </a:xfrm>
          <a:prstGeom prst="rect">
            <a:avLst/>
          </a:prstGeom>
        </p:spPr>
      </p:pic>
      <p:pic>
        <p:nvPicPr>
          <p:cNvPr id="8" name="Picture 7" descr="2012-05-08 07.15.38 am.png"/>
          <p:cNvPicPr>
            <a:picLocks noChangeAspect="1"/>
          </p:cNvPicPr>
          <p:nvPr/>
        </p:nvPicPr>
        <p:blipFill>
          <a:blip r:embed="rId5"/>
          <a:stretch>
            <a:fillRect/>
          </a:stretch>
        </p:blipFill>
        <p:spPr>
          <a:xfrm>
            <a:off x="2002259" y="3132667"/>
            <a:ext cx="6400800" cy="2741806"/>
          </a:xfrm>
          <a:prstGeom prst="rect">
            <a:avLst/>
          </a:prstGeom>
        </p:spPr>
      </p:pic>
      <p:pic>
        <p:nvPicPr>
          <p:cNvPr id="9" name="Picture 8" descr="2012-05-08 07.16.13 am.png"/>
          <p:cNvPicPr>
            <a:picLocks noChangeAspect="1"/>
          </p:cNvPicPr>
          <p:nvPr/>
        </p:nvPicPr>
        <p:blipFill>
          <a:blip r:embed="rId6"/>
          <a:stretch>
            <a:fillRect/>
          </a:stretch>
        </p:blipFill>
        <p:spPr>
          <a:xfrm>
            <a:off x="2751667" y="3459346"/>
            <a:ext cx="5523442" cy="309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sleeping giant has awaked</a:t>
            </a:r>
            <a:endParaRPr lang="en-US" dirty="0"/>
          </a:p>
        </p:txBody>
      </p:sp>
      <p:sp>
        <p:nvSpPr>
          <p:cNvPr id="3" name="TextBox 2"/>
          <p:cNvSpPr txBox="1"/>
          <p:nvPr/>
        </p:nvSpPr>
        <p:spPr>
          <a:xfrm>
            <a:off x="457200" y="2017889"/>
            <a:ext cx="8229600" cy="2739212"/>
          </a:xfrm>
          <a:prstGeom prst="rect">
            <a:avLst/>
          </a:prstGeom>
          <a:noFill/>
        </p:spPr>
        <p:txBody>
          <a:bodyPr wrap="square" rtlCol="0">
            <a:spAutoFit/>
          </a:bodyPr>
          <a:lstStyle/>
          <a:p>
            <a:pPr algn="ctr"/>
            <a:r>
              <a:rPr lang="en-US" dirty="0" smtClean="0"/>
              <a:t>“</a:t>
            </a:r>
            <a:r>
              <a:rPr lang="en-US" dirty="0" err="1" smtClean="0"/>
              <a:t>Ici</a:t>
            </a:r>
            <a:r>
              <a:rPr lang="en-US" dirty="0" smtClean="0"/>
              <a:t> repose un </a:t>
            </a:r>
            <a:r>
              <a:rPr lang="en-US" dirty="0" err="1" smtClean="0"/>
              <a:t>géant</a:t>
            </a:r>
            <a:r>
              <a:rPr lang="en-US" dirty="0" smtClean="0"/>
              <a:t> </a:t>
            </a:r>
            <a:r>
              <a:rPr lang="en-US" dirty="0" err="1" smtClean="0"/>
              <a:t>endormi</a:t>
            </a:r>
            <a:r>
              <a:rPr lang="en-US" dirty="0" smtClean="0"/>
              <a:t>, laissez le </a:t>
            </a:r>
            <a:r>
              <a:rPr lang="en-US" dirty="0" err="1" smtClean="0"/>
              <a:t>dormir</a:t>
            </a:r>
            <a:r>
              <a:rPr lang="en-US" dirty="0" smtClean="0"/>
              <a:t>, car </a:t>
            </a:r>
            <a:r>
              <a:rPr lang="en-US" dirty="0" err="1" smtClean="0"/>
              <a:t>quand</a:t>
            </a:r>
            <a:r>
              <a:rPr lang="en-US" dirty="0" smtClean="0"/>
              <a:t> </a:t>
            </a:r>
            <a:r>
              <a:rPr lang="en-US" dirty="0" err="1" smtClean="0"/>
              <a:t>il</a:t>
            </a:r>
            <a:r>
              <a:rPr lang="en-US" dirty="0" smtClean="0"/>
              <a:t> </a:t>
            </a:r>
            <a:r>
              <a:rPr lang="en-US" dirty="0" err="1" smtClean="0"/>
              <a:t>s’éveillera</a:t>
            </a:r>
            <a:r>
              <a:rPr lang="en-US" dirty="0" smtClean="0"/>
              <a:t>, </a:t>
            </a:r>
            <a:r>
              <a:rPr lang="en-US" dirty="0" err="1" smtClean="0"/>
              <a:t>il</a:t>
            </a:r>
            <a:r>
              <a:rPr lang="en-US" dirty="0" smtClean="0"/>
              <a:t> </a:t>
            </a:r>
            <a:r>
              <a:rPr lang="en-US" dirty="0" err="1" smtClean="0"/>
              <a:t>étonnera</a:t>
            </a:r>
            <a:r>
              <a:rPr lang="en-US" dirty="0" smtClean="0"/>
              <a:t> le monde”</a:t>
            </a:r>
          </a:p>
          <a:p>
            <a:endParaRPr lang="en-US" dirty="0" smtClean="0"/>
          </a:p>
          <a:p>
            <a:pPr algn="ctr"/>
            <a:r>
              <a:rPr lang="en-US" sz="3200" dirty="0" smtClean="0"/>
              <a:t>“here lies a sleeping giant, let him sleep, for when he wakes up, he will shock the world”</a:t>
            </a:r>
          </a:p>
          <a:p>
            <a:endParaRPr lang="en-US" dirty="0" smtClean="0"/>
          </a:p>
          <a:p>
            <a:pPr algn="ctr"/>
            <a:r>
              <a:rPr lang="en-US" dirty="0" smtClean="0"/>
              <a:t>(Napoleon Bonaparte, 1803, [before he became emperor</a:t>
            </a:r>
            <a:r>
              <a:rPr lang="en-US" dirty="0" smtClean="0"/>
              <a:t>] speaking of China)</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need for an Alternative Currency is Now!</a:t>
            </a:r>
            <a:endParaRPr lang="en-US" sz="4000" dirty="0"/>
          </a:p>
        </p:txBody>
      </p:sp>
      <p:sp>
        <p:nvSpPr>
          <p:cNvPr id="3" name="Content Placeholder 2"/>
          <p:cNvSpPr>
            <a:spLocks noGrp="1"/>
          </p:cNvSpPr>
          <p:nvPr>
            <p:ph idx="1"/>
          </p:nvPr>
        </p:nvSpPr>
        <p:spPr>
          <a:xfrm>
            <a:off x="457199" y="1600200"/>
            <a:ext cx="8432449" cy="4763562"/>
          </a:xfrm>
        </p:spPr>
        <p:txBody>
          <a:bodyPr/>
          <a:lstStyle/>
          <a:p>
            <a:r>
              <a:rPr lang="en-US" dirty="0" smtClean="0"/>
              <a:t>Fiat Legal Tender</a:t>
            </a:r>
          </a:p>
          <a:p>
            <a:pPr lvl="1"/>
            <a:r>
              <a:rPr lang="en-US" dirty="0" smtClean="0"/>
              <a:t>Pro: relatively cheap to implement</a:t>
            </a:r>
          </a:p>
          <a:p>
            <a:pPr lvl="1"/>
            <a:r>
              <a:rPr lang="en-US" dirty="0" smtClean="0"/>
              <a:t>Con: dishonest, ultimately hyper-inflates</a:t>
            </a:r>
          </a:p>
          <a:p>
            <a:pPr marL="342900" lvl="1" indent="-342900">
              <a:buFontTx/>
              <a:buChar char="•"/>
            </a:pPr>
            <a:r>
              <a:rPr lang="en-US" dirty="0" smtClean="0"/>
              <a:t>Gold and Silver Coin</a:t>
            </a:r>
          </a:p>
          <a:p>
            <a:pPr lvl="1"/>
            <a:r>
              <a:rPr lang="en-US" dirty="0" smtClean="0"/>
              <a:t>Pro: honest, retains value</a:t>
            </a:r>
          </a:p>
          <a:p>
            <a:pPr lvl="1"/>
            <a:r>
              <a:rPr lang="en-US" dirty="0" smtClean="0"/>
              <a:t>Con: expensive to implement</a:t>
            </a:r>
          </a:p>
          <a:p>
            <a:r>
              <a:rPr lang="en-US" dirty="0" smtClean="0"/>
              <a:t>Electronic Gold and Silver bullion or coin</a:t>
            </a:r>
          </a:p>
          <a:p>
            <a:pPr lvl="1"/>
            <a:r>
              <a:rPr lang="en-US" dirty="0" smtClean="0"/>
              <a:t>Pro: honest, retains value, cheap to implement</a:t>
            </a:r>
          </a:p>
          <a:p>
            <a:pPr lvl="1"/>
            <a:r>
              <a:rPr lang="en-US" dirty="0" smtClean="0"/>
              <a:t>Con: requires frequent audits (~quarterly)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subTnLst>
                                    <p:animClr>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48"/>
            <a:ext cx="8229600" cy="1143000"/>
          </a:xfrm>
        </p:spPr>
        <p:txBody>
          <a:bodyPr/>
          <a:lstStyle/>
          <a:p>
            <a:r>
              <a:rPr lang="en-US" dirty="0" smtClean="0"/>
              <a:t>Which alternative currency?</a:t>
            </a:r>
            <a:endParaRPr lang="en-US" dirty="0"/>
          </a:p>
        </p:txBody>
      </p:sp>
      <p:sp>
        <p:nvSpPr>
          <p:cNvPr id="6" name="Text Placeholder 5"/>
          <p:cNvSpPr>
            <a:spLocks noGrp="1"/>
          </p:cNvSpPr>
          <p:nvPr>
            <p:ph type="body" idx="1"/>
          </p:nvPr>
        </p:nvSpPr>
        <p:spPr>
          <a:xfrm>
            <a:off x="159431" y="1568827"/>
            <a:ext cx="4337957" cy="639762"/>
          </a:xfrm>
        </p:spPr>
        <p:txBody>
          <a:bodyPr/>
          <a:lstStyle/>
          <a:p>
            <a:r>
              <a:rPr lang="en-US" dirty="0" smtClean="0">
                <a:latin typeface="BlairMdITC TT-Medium"/>
                <a:cs typeface="BlairMdITC TT-Medium"/>
              </a:rPr>
              <a:t>Intangible </a:t>
            </a:r>
            <a:br>
              <a:rPr lang="en-US" dirty="0" smtClean="0">
                <a:latin typeface="BlairMdITC TT-Medium"/>
                <a:cs typeface="BlairMdITC TT-Medium"/>
              </a:rPr>
            </a:br>
            <a:r>
              <a:rPr lang="en-US" dirty="0" smtClean="0">
                <a:latin typeface="BlairMdITC TT-Medium"/>
                <a:cs typeface="BlairMdITC TT-Medium"/>
              </a:rPr>
              <a:t>fiat currency</a:t>
            </a:r>
            <a:endParaRPr lang="en-US" dirty="0">
              <a:latin typeface="BlairMdITC TT-Medium"/>
              <a:cs typeface="BlairMdITC TT-Medium"/>
            </a:endParaRPr>
          </a:p>
        </p:txBody>
      </p:sp>
      <p:sp>
        <p:nvSpPr>
          <p:cNvPr id="8" name="Text Placeholder 7"/>
          <p:cNvSpPr>
            <a:spLocks noGrp="1"/>
          </p:cNvSpPr>
          <p:nvPr>
            <p:ph type="body" sz="quarter" idx="3"/>
          </p:nvPr>
        </p:nvSpPr>
        <p:spPr>
          <a:xfrm>
            <a:off x="4645025" y="1568827"/>
            <a:ext cx="4337958" cy="639762"/>
          </a:xfrm>
        </p:spPr>
        <p:txBody>
          <a:bodyPr/>
          <a:lstStyle/>
          <a:p>
            <a:r>
              <a:rPr lang="en-US" dirty="0" smtClean="0">
                <a:latin typeface="BlairMdITC TT-Medium"/>
                <a:cs typeface="BlairMdITC TT-Medium"/>
              </a:rPr>
              <a:t>Commodity based currency</a:t>
            </a:r>
            <a:endParaRPr lang="en-US" dirty="0">
              <a:latin typeface="BlairMdITC TT-Medium"/>
              <a:cs typeface="BlairMdITC TT-Medium"/>
            </a:endParaRPr>
          </a:p>
        </p:txBody>
      </p:sp>
      <p:sp>
        <p:nvSpPr>
          <p:cNvPr id="11" name="TextBox 10"/>
          <p:cNvSpPr txBox="1"/>
          <p:nvPr/>
        </p:nvSpPr>
        <p:spPr>
          <a:xfrm>
            <a:off x="159431" y="5110662"/>
            <a:ext cx="4337957" cy="1323439"/>
          </a:xfrm>
          <a:prstGeom prst="rect">
            <a:avLst/>
          </a:prstGeom>
          <a:noFill/>
        </p:spPr>
        <p:txBody>
          <a:bodyPr wrap="square" rtlCol="0">
            <a:spAutoFit/>
          </a:bodyPr>
          <a:lstStyle/>
          <a:p>
            <a:r>
              <a:rPr lang="en-US" sz="1600" dirty="0" smtClean="0">
                <a:ea typeface="ＭＳ Ｐゴシック" charset="-128"/>
                <a:cs typeface="ＭＳ Ｐゴシック" charset="-128"/>
              </a:rPr>
              <a:t>Without exception, history shows us that the purchasing power of money always approaches its cost of production. And </a:t>
            </a:r>
            <a:r>
              <a:rPr lang="en-US" sz="1600" b="1" dirty="0" smtClean="0">
                <a:ea typeface="ＭＳ Ｐゴシック" charset="-128"/>
                <a:cs typeface="ＭＳ Ｐゴシック" charset="-128"/>
              </a:rPr>
              <a:t>Electronic money’s cost of production is </a:t>
            </a:r>
            <a:r>
              <a:rPr lang="en-US" sz="1600" b="1" dirty="0" smtClean="0">
                <a:solidFill>
                  <a:srgbClr val="FF0000"/>
                </a:solidFill>
                <a:ea typeface="ＭＳ Ｐゴシック" charset="-128"/>
                <a:cs typeface="ＭＳ Ｐゴシック" charset="-128"/>
              </a:rPr>
              <a:t>“ZERO”</a:t>
            </a:r>
          </a:p>
        </p:txBody>
      </p:sp>
      <p:pic>
        <p:nvPicPr>
          <p:cNvPr id="13" name="Cash_gone_movie.mp4">
            <a:hlinkClick r:id="" action="ppaction://media"/>
          </p:cNvPr>
          <p:cNvPicPr/>
          <p:nvPr>
            <p:ph sz="half" idx="2"/>
            <a:videoFile r:link="rId1"/>
          </p:nvPr>
        </p:nvPicPr>
        <p:blipFill>
          <a:blip r:embed="rId4"/>
          <a:stretch>
            <a:fillRect/>
          </a:stretch>
        </p:blipFill>
        <p:spPr>
          <a:xfrm>
            <a:off x="159431" y="2494840"/>
            <a:ext cx="4337957" cy="2440101"/>
          </a:xfrm>
        </p:spPr>
      </p:pic>
      <p:sp>
        <p:nvSpPr>
          <p:cNvPr id="12" name="TextBox 11"/>
          <p:cNvSpPr txBox="1"/>
          <p:nvPr/>
        </p:nvSpPr>
        <p:spPr>
          <a:xfrm>
            <a:off x="4645025" y="4995213"/>
            <a:ext cx="4337958" cy="1806597"/>
          </a:xfrm>
          <a:prstGeom prst="rect">
            <a:avLst/>
          </a:prstGeom>
          <a:noFill/>
        </p:spPr>
        <p:txBody>
          <a:bodyPr wrap="square" rtlCol="0">
            <a:spAutoFit/>
          </a:bodyPr>
          <a:lstStyle/>
          <a:p>
            <a:r>
              <a:rPr lang="en-US" sz="1600" u="sng" dirty="0" smtClean="0">
                <a:solidFill>
                  <a:srgbClr val="FF0000"/>
                </a:solidFill>
                <a:ea typeface="ＭＳ Ｐゴシック" charset="-128"/>
                <a:cs typeface="ＭＳ Ｐゴシック" charset="-128"/>
              </a:rPr>
              <a:t>Tender laws</a:t>
            </a:r>
            <a:r>
              <a:rPr lang="en-US" sz="1600" dirty="0" smtClean="0">
                <a:ea typeface="ＭＳ Ｐゴシック" charset="-128"/>
                <a:cs typeface="ＭＳ Ｐゴシック" charset="-128"/>
              </a:rPr>
              <a:t>, of any kind, </a:t>
            </a:r>
            <a:r>
              <a:rPr lang="en-US" sz="1600" u="sng" dirty="0" smtClean="0">
                <a:solidFill>
                  <a:srgbClr val="FF0000"/>
                </a:solidFill>
                <a:ea typeface="ＭＳ Ｐゴシック" charset="-128"/>
                <a:cs typeface="ＭＳ Ｐゴシック" charset="-128"/>
              </a:rPr>
              <a:t>operate to destroy morality</a:t>
            </a:r>
            <a:r>
              <a:rPr lang="en-US" sz="1600" dirty="0" smtClean="0">
                <a:ea typeface="ＭＳ Ｐゴシック" charset="-128"/>
                <a:cs typeface="ＭＳ Ｐゴシック" charset="-128"/>
              </a:rPr>
              <a:t>, and to </a:t>
            </a:r>
            <a:r>
              <a:rPr lang="en-US" sz="1600" u="sng" dirty="0" smtClean="0">
                <a:solidFill>
                  <a:srgbClr val="FF0000"/>
                </a:solidFill>
                <a:ea typeface="ＭＳ Ｐゴシック" charset="-128"/>
                <a:cs typeface="ＭＳ Ｐゴシック" charset="-128"/>
              </a:rPr>
              <a:t>dissolve</a:t>
            </a:r>
            <a:r>
              <a:rPr lang="en-US" sz="1600" dirty="0" smtClean="0">
                <a:solidFill>
                  <a:srgbClr val="FF0000"/>
                </a:solidFill>
                <a:ea typeface="ＭＳ Ｐゴシック" charset="-128"/>
                <a:cs typeface="ＭＳ Ｐゴシック" charset="-128"/>
              </a:rPr>
              <a:t> </a:t>
            </a:r>
            <a:r>
              <a:rPr lang="en-US" sz="1600" dirty="0" smtClean="0">
                <a:ea typeface="ＭＳ Ｐゴシック" charset="-128"/>
                <a:cs typeface="ＭＳ Ｐゴシック" charset="-128"/>
              </a:rPr>
              <a:t>by the pretense of law </a:t>
            </a:r>
            <a:r>
              <a:rPr lang="en-US" sz="1600" u="sng" dirty="0" smtClean="0">
                <a:solidFill>
                  <a:srgbClr val="FF0000"/>
                </a:solidFill>
                <a:ea typeface="ＭＳ Ｐゴシック" charset="-128"/>
                <a:cs typeface="ＭＳ Ｐゴシック" charset="-128"/>
              </a:rPr>
              <a:t>what ought to be the principle of law</a:t>
            </a:r>
            <a:r>
              <a:rPr lang="en-US" sz="1600" dirty="0" smtClean="0">
                <a:solidFill>
                  <a:srgbClr val="FF0000"/>
                </a:solidFill>
                <a:ea typeface="ＭＳ Ｐゴシック" charset="-128"/>
                <a:cs typeface="ＭＳ Ｐゴシック" charset="-128"/>
              </a:rPr>
              <a:t> </a:t>
            </a:r>
            <a:r>
              <a:rPr lang="en-US" sz="1600" dirty="0" smtClean="0">
                <a:ea typeface="ＭＳ Ｐゴシック" charset="-128"/>
                <a:cs typeface="ＭＳ Ｐゴシック" charset="-128"/>
              </a:rPr>
              <a:t>to support, </a:t>
            </a:r>
            <a:r>
              <a:rPr lang="en-US" sz="1600" u="sng" dirty="0" smtClean="0">
                <a:solidFill>
                  <a:srgbClr val="FF0000"/>
                </a:solidFill>
                <a:ea typeface="ＭＳ Ｐゴシック" charset="-128"/>
                <a:cs typeface="ＭＳ Ｐゴシック" charset="-128"/>
              </a:rPr>
              <a:t>reciprocal justice between man and man</a:t>
            </a:r>
            <a:r>
              <a:rPr lang="en-US" sz="1600" dirty="0" smtClean="0">
                <a:ea typeface="ＭＳ Ｐゴシック" charset="-128"/>
                <a:cs typeface="ＭＳ Ｐゴシック" charset="-128"/>
              </a:rPr>
              <a:t>; and the punishment of a member who should move for such a law ought to be death. </a:t>
            </a:r>
            <a:r>
              <a:rPr lang="en-US" sz="1600" i="1" dirty="0" smtClean="0"/>
              <a:t>Thomas Paine 1786</a:t>
            </a:r>
            <a:endParaRPr lang="en-US" sz="1600" dirty="0"/>
          </a:p>
        </p:txBody>
      </p:sp>
      <p:pic>
        <p:nvPicPr>
          <p:cNvPr id="14" name="Andrew_Napolitano_snipit.mp4">
            <a:hlinkClick r:id="" action="ppaction://media"/>
          </p:cNvPr>
          <p:cNvPicPr/>
          <p:nvPr>
            <p:ph sz="quarter" idx="4"/>
            <a:videoFile r:link="rId2"/>
          </p:nvPr>
        </p:nvPicPr>
        <p:blipFill>
          <a:blip r:embed="rId5"/>
          <a:stretch>
            <a:fillRect/>
          </a:stretch>
        </p:blipFill>
        <p:spPr>
          <a:xfrm>
            <a:off x="4645025" y="2494840"/>
            <a:ext cx="4337958" cy="244010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607" fill="hold"/>
                                        <p:tgtEl>
                                          <p:spTgt spid="13"/>
                                        </p:tgtEl>
                                      </p:cBhvr>
                                    </p:cmd>
                                  </p:childTnLst>
                                </p:cTn>
                              </p:par>
                              <p:par>
                                <p:cTn id="7" presetID="9" presetClass="entr" presetSubtype="0" fill="hold" grpId="0" nodeType="withEffect">
                                  <p:stCondLst>
                                    <p:cond delay="41000"/>
                                  </p:stCondLst>
                                  <p:childTnLst>
                                    <p:set>
                                      <p:cBhvr>
                                        <p:cTn id="8" dur="1" fill="hold">
                                          <p:stCondLst>
                                            <p:cond delay="0"/>
                                          </p:stCondLst>
                                        </p:cTn>
                                        <p:tgtEl>
                                          <p:spTgt spid="11"/>
                                        </p:tgtEl>
                                        <p:attrNameLst>
                                          <p:attrName>style.visibility</p:attrName>
                                        </p:attrNameLst>
                                      </p:cBhvr>
                                      <p:to>
                                        <p:strVal val="visible"/>
                                      </p:to>
                                    </p:set>
                                    <p:animEffect transition="in" filter="dissolv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dissolve">
                                      <p:cBhvr>
                                        <p:cTn id="14" dur="500"/>
                                        <p:tgtEl>
                                          <p:spTgt spid="8">
                                            <p:txEl>
                                              <p:pRg st="0" end="0"/>
                                            </p:txEl>
                                          </p:spTgt>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56156" fill="hold"/>
                                        <p:tgtEl>
                                          <p:spTgt spid="14"/>
                                        </p:tgtEl>
                                      </p:cBhvr>
                                    </p:cmd>
                                  </p:childTnLst>
                                </p:cTn>
                              </p:par>
                            </p:childTnLst>
                          </p:cTn>
                        </p:par>
                        <p:par>
                          <p:cTn id="20" fill="hold">
                            <p:stCondLst>
                              <p:cond delay="56656"/>
                            </p:stCondLst>
                            <p:childTnLst>
                              <p:par>
                                <p:cTn id="21" presetID="9"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4" fill="hold" display="0">
                  <p:stCondLst>
                    <p:cond delay="indefinite"/>
                  </p:stCondLst>
                  <p:endCondLst>
                    <p:cond evt="onNext" delay="0">
                      <p:tgtEl>
                        <p:sldTgt/>
                      </p:tgtEl>
                    </p:cond>
                    <p:cond evt="onPrev" delay="0">
                      <p:tgtEl>
                        <p:sldTgt/>
                      </p:tgtEl>
                    </p:cond>
                  </p:endCondLst>
                </p:cTn>
                <p:tgtEl>
                  <p:spTgt spid="13"/>
                </p:tgtEl>
              </p:cMediaNode>
            </p:video>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13"/>
                                        </p:tgtEl>
                                      </p:cBhvr>
                                    </p:cmd>
                                  </p:childTnLst>
                                </p:cTn>
                              </p:par>
                            </p:childTnLst>
                          </p:cTn>
                        </p:par>
                      </p:childTnLst>
                    </p:cTn>
                  </p:par>
                </p:childTnLst>
              </p:cTn>
              <p:nextCondLst>
                <p:cond evt="onClick" delay="0">
                  <p:tgtEl>
                    <p:spTgt spid="13"/>
                  </p:tgtEl>
                </p:cond>
              </p:nextCondLst>
            </p:seq>
            <p:video>
              <p:cMediaNode>
                <p:cTn id="30" fill="hold" display="0">
                  <p:stCondLst>
                    <p:cond delay="indefinite"/>
                  </p:stCondLst>
                  <p:endCondLst>
                    <p:cond evt="onNext" delay="0">
                      <p:tgtEl>
                        <p:sldTgt/>
                      </p:tgtEl>
                    </p:cond>
                    <p:cond evt="onPrev" delay="0">
                      <p:tgtEl>
                        <p:sldTgt/>
                      </p:tgtEl>
                    </p:cond>
                  </p:endCondLst>
                </p:cTn>
                <p:tgtEl>
                  <p:spTgt spid="14"/>
                </p:tgtEl>
              </p:cMediaNode>
            </p:video>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4"/>
                                        </p:tgtEl>
                                      </p:cBhvr>
                                    </p:cmd>
                                  </p:childTnLst>
                                </p:cTn>
                              </p:par>
                            </p:childTnLst>
                          </p:cTn>
                        </p:par>
                      </p:childTnLst>
                    </p:cTn>
                  </p:par>
                </p:childTnLst>
              </p:cTn>
              <p:nextCondLst>
                <p:cond evt="onClick" delay="0">
                  <p:tgtEl>
                    <p:spTgt spid="14"/>
                  </p:tgtEl>
                </p:cond>
              </p:nextCondLst>
            </p:seq>
          </p:childTnLst>
        </p:cTn>
      </p:par>
    </p:tnLst>
    <p:bldLst>
      <p:bldP spid="8" grpId="0" build="p"/>
      <p:bldP spid="11" grpId="0"/>
      <p:bldP spid="12"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FF0000"/>
                </a:solidFill>
              </a:rPr>
              <a:t>Constitutional and Statutory Monetary Laws of the United States</a:t>
            </a:r>
            <a:endParaRPr lang="en-US" sz="4000" dirty="0">
              <a:solidFill>
                <a:srgbClr val="FF0000"/>
              </a:solidFill>
            </a:endParaRPr>
          </a:p>
        </p:txBody>
      </p:sp>
      <p:sp>
        <p:nvSpPr>
          <p:cNvPr id="7" name="Text Placeholder 6"/>
          <p:cNvSpPr>
            <a:spLocks noGrp="1"/>
          </p:cNvSpPr>
          <p:nvPr>
            <p:ph type="body" idx="1"/>
          </p:nvPr>
        </p:nvSpPr>
        <p:spPr>
          <a:xfrm>
            <a:off x="457200" y="1535113"/>
            <a:ext cx="4040188" cy="446087"/>
          </a:xfrm>
        </p:spPr>
        <p:txBody>
          <a:bodyPr/>
          <a:lstStyle/>
          <a:p>
            <a:r>
              <a:rPr lang="en-US" dirty="0" smtClean="0"/>
              <a:t>Constitution</a:t>
            </a:r>
            <a:endParaRPr lang="en-US" dirty="0"/>
          </a:p>
        </p:txBody>
      </p:sp>
      <p:sp>
        <p:nvSpPr>
          <p:cNvPr id="8" name="Content Placeholder 7"/>
          <p:cNvSpPr>
            <a:spLocks noGrp="1"/>
          </p:cNvSpPr>
          <p:nvPr>
            <p:ph sz="half" idx="2"/>
          </p:nvPr>
        </p:nvSpPr>
        <p:spPr>
          <a:xfrm>
            <a:off x="457200" y="1981200"/>
            <a:ext cx="4040188" cy="4343400"/>
          </a:xfrm>
        </p:spPr>
        <p:txBody>
          <a:bodyPr/>
          <a:lstStyle/>
          <a:p>
            <a:pPr marL="0" indent="0" eaLnBrk="1" hangingPunct="1">
              <a:spcBef>
                <a:spcPct val="0"/>
              </a:spcBef>
              <a:spcAft>
                <a:spcPct val="20000"/>
              </a:spcAft>
              <a:buFontTx/>
              <a:buNone/>
            </a:pPr>
            <a:r>
              <a:rPr lang="en-US" sz="1600" b="1" dirty="0" smtClean="0">
                <a:ea typeface="ＭＳ Ｐゴシック" charset="-128"/>
                <a:cs typeface="ＭＳ Ｐゴシック" charset="-128"/>
              </a:rPr>
              <a:t>Article I Section 8, Clause 5</a:t>
            </a:r>
          </a:p>
          <a:p>
            <a:pPr marL="120650" lvl="1" indent="-6350" eaLnBrk="1" hangingPunct="1">
              <a:spcBef>
                <a:spcPct val="0"/>
              </a:spcBef>
              <a:spcAft>
                <a:spcPct val="20000"/>
              </a:spcAft>
              <a:buFontTx/>
              <a:buNone/>
            </a:pPr>
            <a:r>
              <a:rPr lang="en-US" sz="1600" dirty="0" smtClean="0"/>
              <a:t>[</a:t>
            </a:r>
            <a:r>
              <a:rPr lang="en-US" sz="1600" b="1" dirty="0" smtClean="0"/>
              <a:t>The Congress shall have Power</a:t>
            </a:r>
            <a:r>
              <a:rPr lang="en-US" sz="1600" dirty="0" smtClean="0"/>
              <a:t>] </a:t>
            </a:r>
            <a:r>
              <a:rPr lang="en-US" sz="1600" b="1" dirty="0" smtClean="0"/>
              <a:t>To coin Money</a:t>
            </a:r>
            <a:r>
              <a:rPr lang="en-US" sz="1200" dirty="0" smtClean="0"/>
              <a:t>, regulate the Value thereof, and of foreign Coin, and fix the Standard of Weights and Measures;</a:t>
            </a:r>
          </a:p>
          <a:p>
            <a:pPr marL="0" indent="0" eaLnBrk="1" hangingPunct="1">
              <a:spcBef>
                <a:spcPct val="0"/>
              </a:spcBef>
              <a:spcAft>
                <a:spcPct val="20000"/>
              </a:spcAft>
              <a:buFontTx/>
              <a:buNone/>
            </a:pPr>
            <a:r>
              <a:rPr lang="en-US" sz="1600" b="1" dirty="0" smtClean="0">
                <a:ea typeface="ＭＳ Ｐゴシック" charset="-128"/>
                <a:cs typeface="ＭＳ Ｐゴシック" charset="-128"/>
              </a:rPr>
              <a:t>Article I Section 9, Clause 1</a:t>
            </a:r>
          </a:p>
          <a:p>
            <a:pPr marL="120650" lvl="1" indent="-6350" eaLnBrk="1" hangingPunct="1">
              <a:spcBef>
                <a:spcPct val="0"/>
              </a:spcBef>
              <a:spcAft>
                <a:spcPct val="20000"/>
              </a:spcAft>
              <a:buFontTx/>
              <a:buNone/>
            </a:pPr>
            <a:r>
              <a:rPr lang="en-US" sz="1200" dirty="0" smtClean="0"/>
              <a:t>… a Tax or duty may be imposed on such Importation, not exceeding </a:t>
            </a:r>
            <a:r>
              <a:rPr lang="en-US" sz="1600" b="1" dirty="0" smtClean="0"/>
              <a:t>ten dollars</a:t>
            </a:r>
            <a:r>
              <a:rPr lang="en-US" sz="1200" dirty="0" smtClean="0"/>
              <a:t> for each Person.</a:t>
            </a:r>
          </a:p>
          <a:p>
            <a:pPr marL="0" indent="0" eaLnBrk="1" hangingPunct="1">
              <a:spcBef>
                <a:spcPct val="0"/>
              </a:spcBef>
              <a:spcAft>
                <a:spcPct val="20000"/>
              </a:spcAft>
              <a:buFontTx/>
              <a:buNone/>
            </a:pPr>
            <a:r>
              <a:rPr lang="en-US" sz="1600" b="1" dirty="0" smtClean="0">
                <a:ea typeface="ＭＳ Ｐゴシック" charset="-128"/>
                <a:cs typeface="ＭＳ Ｐゴシック" charset="-128"/>
              </a:rPr>
              <a:t>Article I Section 10, Clause 1</a:t>
            </a:r>
          </a:p>
          <a:p>
            <a:pPr marL="120650" lvl="1" indent="-6350" eaLnBrk="1" hangingPunct="1">
              <a:spcBef>
                <a:spcPct val="0"/>
              </a:spcBef>
              <a:spcAft>
                <a:spcPct val="20000"/>
              </a:spcAft>
              <a:buFontTx/>
              <a:buNone/>
            </a:pPr>
            <a:r>
              <a:rPr lang="en-US" sz="1200" dirty="0" smtClean="0"/>
              <a:t>No State shall … </a:t>
            </a:r>
            <a:r>
              <a:rPr lang="en-US" sz="1200" b="1" dirty="0" smtClean="0"/>
              <a:t>make any Thing but gold and silver coin a Tender in Payments of Debts</a:t>
            </a:r>
            <a:r>
              <a:rPr lang="en-US" sz="1200" dirty="0" smtClean="0"/>
              <a:t>.</a:t>
            </a:r>
          </a:p>
          <a:p>
            <a:pPr marL="0" indent="0" eaLnBrk="1" hangingPunct="1">
              <a:spcBef>
                <a:spcPct val="0"/>
              </a:spcBef>
              <a:spcAft>
                <a:spcPct val="20000"/>
              </a:spcAft>
              <a:buFontTx/>
              <a:buNone/>
            </a:pPr>
            <a:r>
              <a:rPr lang="en-US" sz="1600" b="1" dirty="0" smtClean="0">
                <a:ea typeface="ＭＳ Ｐゴシック" charset="-128"/>
                <a:cs typeface="ＭＳ Ｐゴシック" charset="-128"/>
              </a:rPr>
              <a:t>Amendment VII</a:t>
            </a:r>
          </a:p>
          <a:p>
            <a:pPr marL="120650" lvl="1" indent="-6350" eaLnBrk="1" hangingPunct="1">
              <a:spcBef>
                <a:spcPct val="0"/>
              </a:spcBef>
              <a:spcAft>
                <a:spcPct val="20000"/>
              </a:spcAft>
              <a:buFontTx/>
              <a:buNone/>
            </a:pPr>
            <a:r>
              <a:rPr lang="en-US" sz="1200" dirty="0" smtClean="0"/>
              <a:t>In Suits at common law, where the value in controversy shall exceed </a:t>
            </a:r>
            <a:r>
              <a:rPr lang="en-US" sz="1600" b="1" dirty="0" smtClean="0"/>
              <a:t>twenty dollars</a:t>
            </a:r>
            <a:r>
              <a:rPr lang="en-US" sz="1200" dirty="0" smtClean="0"/>
              <a:t>, the right of trial by jury shall be preserved, and no fact tried by a jury, shall be otherwise re-examined in any Court of the United States, than according to the rules of the common law.</a:t>
            </a:r>
            <a:endParaRPr lang="en-US" sz="1800" dirty="0"/>
          </a:p>
        </p:txBody>
      </p:sp>
      <p:sp>
        <p:nvSpPr>
          <p:cNvPr id="9" name="Text Placeholder 8"/>
          <p:cNvSpPr>
            <a:spLocks noGrp="1"/>
          </p:cNvSpPr>
          <p:nvPr>
            <p:ph type="body" sz="quarter" idx="3"/>
          </p:nvPr>
        </p:nvSpPr>
        <p:spPr>
          <a:xfrm>
            <a:off x="4645025" y="1535113"/>
            <a:ext cx="4041775" cy="446087"/>
          </a:xfrm>
        </p:spPr>
        <p:txBody>
          <a:bodyPr/>
          <a:lstStyle/>
          <a:p>
            <a:r>
              <a:rPr lang="en-US" dirty="0" smtClean="0"/>
              <a:t>United States Code</a:t>
            </a:r>
            <a:endParaRPr lang="en-US" dirty="0"/>
          </a:p>
        </p:txBody>
      </p:sp>
      <p:sp>
        <p:nvSpPr>
          <p:cNvPr id="10" name="Content Placeholder 9"/>
          <p:cNvSpPr>
            <a:spLocks noGrp="1"/>
          </p:cNvSpPr>
          <p:nvPr>
            <p:ph sz="quarter" idx="4"/>
          </p:nvPr>
        </p:nvSpPr>
        <p:spPr>
          <a:xfrm>
            <a:off x="4645025" y="1981200"/>
            <a:ext cx="4346575" cy="3951288"/>
          </a:xfrm>
        </p:spPr>
        <p:txBody>
          <a:bodyPr/>
          <a:lstStyle/>
          <a:p>
            <a:pPr>
              <a:buNone/>
            </a:pPr>
            <a:r>
              <a:rPr lang="en-US" sz="1400" b="1" dirty="0" smtClean="0"/>
              <a:t>31 USC 5101</a:t>
            </a:r>
            <a:r>
              <a:rPr lang="en-US" sz="1400" dirty="0" smtClean="0"/>
              <a:t>: </a:t>
            </a:r>
            <a:r>
              <a:rPr lang="en-US" sz="1200" dirty="0" smtClean="0"/>
              <a:t>United States money is expressed in dollars …</a:t>
            </a:r>
            <a:endParaRPr lang="en-US" sz="1400" dirty="0" smtClean="0"/>
          </a:p>
          <a:p>
            <a:pPr>
              <a:buNone/>
            </a:pPr>
            <a:r>
              <a:rPr lang="en-US" sz="1400" b="1" dirty="0" smtClean="0"/>
              <a:t>31 USC 5103</a:t>
            </a:r>
            <a:r>
              <a:rPr lang="en-US" sz="1400" dirty="0" smtClean="0"/>
              <a:t>: </a:t>
            </a:r>
            <a:r>
              <a:rPr lang="en-US" sz="1200" dirty="0" smtClean="0"/>
              <a:t>United States coins and currency are legal tender …</a:t>
            </a:r>
            <a:endParaRPr lang="en-US" sz="1400" dirty="0" smtClean="0"/>
          </a:p>
          <a:p>
            <a:pPr>
              <a:buNone/>
            </a:pPr>
            <a:r>
              <a:rPr lang="en-US" sz="1400" b="1" dirty="0" smtClean="0"/>
              <a:t>31 USC 5112(a)(9)</a:t>
            </a:r>
            <a:r>
              <a:rPr lang="en-US" sz="1400" dirty="0" smtClean="0"/>
              <a:t>: </a:t>
            </a:r>
            <a:r>
              <a:rPr lang="en-US" sz="1200" dirty="0" smtClean="0"/>
              <a:t>The Secretary of the Treasury may mint and issue [a] ten dollar gold coin that is 22.0 millimeters in diameter, weighs 8.483 grams, and contains one-fourth troy ounce of fine gold. </a:t>
            </a:r>
            <a:endParaRPr lang="en-US" sz="1400" dirty="0" smtClean="0"/>
          </a:p>
          <a:p>
            <a:pPr>
              <a:buNone/>
            </a:pPr>
            <a:r>
              <a:rPr lang="en-US" sz="1400" b="1" dirty="0" smtClean="0"/>
              <a:t>31 USC 5116(b)(2)</a:t>
            </a:r>
            <a:r>
              <a:rPr lang="en-US" sz="1400" dirty="0" smtClean="0"/>
              <a:t>: </a:t>
            </a:r>
            <a:r>
              <a:rPr lang="en-US" sz="1200" dirty="0" smtClean="0"/>
              <a:t>Secretary shall sell silver under conditions the Secretary considers appropriate for at least $1.292929292 a fine troy ounce.</a:t>
            </a:r>
            <a:endParaRPr lang="en-US" sz="1400" dirty="0" smtClean="0"/>
          </a:p>
          <a:p>
            <a:pPr>
              <a:buNone/>
            </a:pPr>
            <a:r>
              <a:rPr lang="en-US" sz="1400" b="1" dirty="0" smtClean="0"/>
              <a:t>31 USC 5117(b)</a:t>
            </a:r>
            <a:r>
              <a:rPr lang="en-US" sz="1400" dirty="0" smtClean="0"/>
              <a:t>: </a:t>
            </a:r>
            <a:r>
              <a:rPr lang="en-US" sz="1200" dirty="0" smtClean="0"/>
              <a:t>The Secretary may prescribe the form and denominations of the certificates. The amount of outstanding certificates may be not more than the value (for the purpose of issuing those certificates, of 42 and two-ninths dollars a fine troy ounce) of the gold held against gold certificates. </a:t>
            </a:r>
          </a:p>
          <a:p>
            <a:pPr>
              <a:buNone/>
            </a:pPr>
            <a:r>
              <a:rPr lang="en-US" sz="1400" b="1" dirty="0" smtClean="0"/>
              <a:t>31 USC 5119(a)</a:t>
            </a:r>
            <a:r>
              <a:rPr lang="en-US" sz="1400" dirty="0" smtClean="0"/>
              <a:t>: </a:t>
            </a:r>
            <a:r>
              <a:rPr lang="en-US" sz="1200" dirty="0" smtClean="0"/>
              <a:t>However, the Secretary shall redeem gold certificates owned by the Federal reserve banks at times and in amounts the Secretary decides are necessary to maintain the equal purchasing power of each kind of United States currency. </a:t>
            </a:r>
          </a:p>
          <a:p>
            <a:pPr>
              <a:buNone/>
            </a:pPr>
            <a:endParaRPr lang="en-US" sz="1400" dirty="0" smtClean="0"/>
          </a:p>
          <a:p>
            <a:pPr>
              <a:buNone/>
            </a:pPr>
            <a:r>
              <a:rPr lang="en-US" sz="1400" dirty="0" smtClean="0"/>
              <a:t> </a:t>
            </a:r>
          </a:p>
          <a:p>
            <a:pPr>
              <a:buNone/>
            </a:pP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0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2000"/>
                                        <p:tgtEl>
                                          <p:spTgt spid="8">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20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2000"/>
                                        <p:tgtEl>
                                          <p:spTgt spid="8">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2000"/>
                                        <p:tgtEl>
                                          <p:spTgt spid="8">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fade">
                                      <p:cBhvr>
                                        <p:cTn id="36" dur="2000"/>
                                        <p:tgtEl>
                                          <p:spTgt spid="8">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Effect transition="in" filter="fade">
                                      <p:cBhvr>
                                        <p:cTn id="39" dur="2000"/>
                                        <p:tgtEl>
                                          <p:spTgt spid="8">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20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2000"/>
                                        <p:tgtEl>
                                          <p:spTgt spid="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xEl>
                                              <p:pRg st="1" end="1"/>
                                            </p:txEl>
                                          </p:spTgt>
                                        </p:tgtEl>
                                        <p:attrNameLst>
                                          <p:attrName>style.visibility</p:attrName>
                                        </p:attrNameLst>
                                      </p:cBhvr>
                                      <p:to>
                                        <p:strVal val="visible"/>
                                      </p:to>
                                    </p:set>
                                    <p:animEffect transition="in" filter="fade">
                                      <p:cBhvr>
                                        <p:cTn id="54" dur="2000"/>
                                        <p:tgtEl>
                                          <p:spTgt spid="10">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
                                            <p:txEl>
                                              <p:pRg st="2" end="2"/>
                                            </p:txEl>
                                          </p:spTgt>
                                        </p:tgtEl>
                                        <p:attrNameLst>
                                          <p:attrName>style.visibility</p:attrName>
                                        </p:attrNameLst>
                                      </p:cBhvr>
                                      <p:to>
                                        <p:strVal val="visible"/>
                                      </p:to>
                                    </p:set>
                                    <p:animEffect transition="in" filter="fade">
                                      <p:cBhvr>
                                        <p:cTn id="59" dur="2000"/>
                                        <p:tgtEl>
                                          <p:spTgt spid="10">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xEl>
                                              <p:pRg st="3" end="3"/>
                                            </p:txEl>
                                          </p:spTgt>
                                        </p:tgtEl>
                                        <p:attrNameLst>
                                          <p:attrName>style.visibility</p:attrName>
                                        </p:attrNameLst>
                                      </p:cBhvr>
                                      <p:to>
                                        <p:strVal val="visible"/>
                                      </p:to>
                                    </p:set>
                                    <p:animEffect transition="in" filter="fade">
                                      <p:cBhvr>
                                        <p:cTn id="64" dur="2000"/>
                                        <p:tgtEl>
                                          <p:spTgt spid="10">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0">
                                            <p:txEl>
                                              <p:pRg st="4" end="4"/>
                                            </p:txEl>
                                          </p:spTgt>
                                        </p:tgtEl>
                                        <p:attrNameLst>
                                          <p:attrName>style.visibility</p:attrName>
                                        </p:attrNameLst>
                                      </p:cBhvr>
                                      <p:to>
                                        <p:strVal val="visible"/>
                                      </p:to>
                                    </p:set>
                                    <p:animEffect transition="in" filter="fade">
                                      <p:cBhvr>
                                        <p:cTn id="69" dur="2000"/>
                                        <p:tgtEl>
                                          <p:spTgt spid="10">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0">
                                            <p:txEl>
                                              <p:pRg st="5" end="5"/>
                                            </p:txEl>
                                          </p:spTgt>
                                        </p:tgtEl>
                                        <p:attrNameLst>
                                          <p:attrName>style.visibility</p:attrName>
                                        </p:attrNameLst>
                                      </p:cBhvr>
                                      <p:to>
                                        <p:strVal val="visible"/>
                                      </p:to>
                                    </p:set>
                                    <p:animEffect transition="in" filter="fade">
                                      <p:cBhvr>
                                        <p:cTn id="74" dur="2000"/>
                                        <p:tgtEl>
                                          <p:spTgt spid="10">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0">
                                            <p:txEl>
                                              <p:pRg st="7" end="7"/>
                                            </p:txEl>
                                          </p:spTgt>
                                        </p:tgtEl>
                                        <p:attrNameLst>
                                          <p:attrName>style.visibility</p:attrName>
                                        </p:attrNameLst>
                                      </p:cBhvr>
                                      <p:to>
                                        <p:strVal val="visible"/>
                                      </p:to>
                                    </p:set>
                                    <p:animEffect transition="in" filter="fade">
                                      <p:cBhvr>
                                        <p:cTn id="79" dur="20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 Dollar Denomination Laws</a:t>
            </a:r>
            <a:endParaRPr lang="en-US" dirty="0"/>
          </a:p>
        </p:txBody>
      </p:sp>
      <p:sp>
        <p:nvSpPr>
          <p:cNvPr id="10" name="Text Placeholder 9"/>
          <p:cNvSpPr>
            <a:spLocks noGrp="1"/>
          </p:cNvSpPr>
          <p:nvPr>
            <p:ph type="body" idx="1"/>
          </p:nvPr>
        </p:nvSpPr>
        <p:spPr>
          <a:xfrm>
            <a:off x="457200" y="1371600"/>
            <a:ext cx="4040188" cy="639762"/>
          </a:xfrm>
        </p:spPr>
        <p:txBody>
          <a:bodyPr/>
          <a:lstStyle/>
          <a:p>
            <a:pPr algn="ctr">
              <a:buNone/>
            </a:pPr>
            <a:r>
              <a:rPr lang="en-US" u="sng" dirty="0" smtClean="0"/>
              <a:t>Title 31 U.S.C. §§ 5112(a)</a:t>
            </a:r>
            <a:endParaRPr lang="en-US" u="sng" dirty="0"/>
          </a:p>
        </p:txBody>
      </p:sp>
      <p:sp>
        <p:nvSpPr>
          <p:cNvPr id="11" name="Content Placeholder 10"/>
          <p:cNvSpPr>
            <a:spLocks noGrp="1"/>
          </p:cNvSpPr>
          <p:nvPr>
            <p:ph sz="half" idx="2"/>
          </p:nvPr>
        </p:nvSpPr>
        <p:spPr>
          <a:xfrm>
            <a:off x="457200" y="2011362"/>
            <a:ext cx="4040188" cy="3951288"/>
          </a:xfrm>
        </p:spPr>
        <p:txBody>
          <a:bodyPr/>
          <a:lstStyle/>
          <a:p>
            <a:pPr>
              <a:buNone/>
            </a:pPr>
            <a:r>
              <a:rPr lang="en-US" sz="1600" dirty="0" smtClean="0"/>
              <a:t>(7) A </a:t>
            </a:r>
            <a:r>
              <a:rPr lang="en-US" sz="1600" b="1" u="sng" dirty="0" smtClean="0"/>
              <a:t>fifty dollar</a:t>
            </a:r>
            <a:r>
              <a:rPr lang="en-US" sz="1600" b="1" dirty="0" smtClean="0"/>
              <a:t> </a:t>
            </a:r>
            <a:r>
              <a:rPr lang="en-US" sz="1600" dirty="0" smtClean="0">
                <a:solidFill>
                  <a:srgbClr val="FF0000"/>
                </a:solidFill>
              </a:rPr>
              <a:t>gold coin </a:t>
            </a:r>
            <a:r>
              <a:rPr lang="en-US" sz="1600" dirty="0" smtClean="0"/>
              <a:t>that is 32.7 millimeters in diameter, weighs 33.931 grams, and contains one troy ounce of fine gold.</a:t>
            </a:r>
          </a:p>
          <a:p>
            <a:pPr>
              <a:buNone/>
            </a:pPr>
            <a:r>
              <a:rPr lang="en-US" sz="1600" dirty="0" smtClean="0"/>
              <a:t>(8) A </a:t>
            </a:r>
            <a:r>
              <a:rPr lang="en-US" sz="1600" b="1" u="sng" dirty="0" smtClean="0"/>
              <a:t>twenty-five dollar</a:t>
            </a:r>
            <a:r>
              <a:rPr lang="en-US" sz="1600" b="1" dirty="0" smtClean="0"/>
              <a:t> </a:t>
            </a:r>
            <a:r>
              <a:rPr lang="en-US" sz="1600" dirty="0" smtClean="0">
                <a:solidFill>
                  <a:srgbClr val="FF0000"/>
                </a:solidFill>
              </a:rPr>
              <a:t>gold coin </a:t>
            </a:r>
            <a:r>
              <a:rPr lang="en-US" sz="1600" dirty="0" smtClean="0"/>
              <a:t>that is 27.0 millimeters in diameter, weighs 16.966 grams, and contains one-half troy ounce of fine gold.</a:t>
            </a:r>
          </a:p>
          <a:p>
            <a:pPr>
              <a:buNone/>
            </a:pPr>
            <a:r>
              <a:rPr lang="en-US" sz="1600" dirty="0" smtClean="0"/>
              <a:t>(9) A </a:t>
            </a:r>
            <a:r>
              <a:rPr lang="en-US" sz="1600" b="1" u="sng" dirty="0" smtClean="0"/>
              <a:t>ten dollar</a:t>
            </a:r>
            <a:r>
              <a:rPr lang="en-US" sz="1600" dirty="0" smtClean="0"/>
              <a:t> </a:t>
            </a:r>
            <a:r>
              <a:rPr lang="en-US" sz="1600" dirty="0" smtClean="0">
                <a:solidFill>
                  <a:srgbClr val="FF0000"/>
                </a:solidFill>
              </a:rPr>
              <a:t>gold coin </a:t>
            </a:r>
            <a:r>
              <a:rPr lang="en-US" sz="1600" dirty="0" smtClean="0"/>
              <a:t>that is 22.0 millimeters in diameter, weighs 8.483 grams, and contains one-fourth troy ounce of fine gold.</a:t>
            </a:r>
          </a:p>
          <a:p>
            <a:pPr>
              <a:buNone/>
            </a:pPr>
            <a:r>
              <a:rPr lang="en-US" sz="1600" dirty="0" smtClean="0"/>
              <a:t>(10) A </a:t>
            </a:r>
            <a:r>
              <a:rPr lang="en-US" sz="1600" b="1" u="sng" dirty="0" smtClean="0"/>
              <a:t>five dollar</a:t>
            </a:r>
            <a:r>
              <a:rPr lang="en-US" sz="1600" dirty="0" smtClean="0"/>
              <a:t> </a:t>
            </a:r>
            <a:r>
              <a:rPr lang="en-US" sz="1600" dirty="0" smtClean="0">
                <a:solidFill>
                  <a:srgbClr val="FF0000"/>
                </a:solidFill>
              </a:rPr>
              <a:t>gold coin </a:t>
            </a:r>
            <a:r>
              <a:rPr lang="en-US" sz="1600" dirty="0" smtClean="0"/>
              <a:t>that is 16.5 millimeters in diameter, weighs 3.393 grams, and contains one-tenth troy ounce of fine gold. </a:t>
            </a:r>
          </a:p>
        </p:txBody>
      </p:sp>
      <p:sp>
        <p:nvSpPr>
          <p:cNvPr id="14" name="Text Placeholder 13"/>
          <p:cNvSpPr>
            <a:spLocks noGrp="1"/>
          </p:cNvSpPr>
          <p:nvPr>
            <p:ph type="body" sz="quarter" idx="3"/>
          </p:nvPr>
        </p:nvSpPr>
        <p:spPr>
          <a:xfrm>
            <a:off x="4645025" y="1371600"/>
            <a:ext cx="4041775" cy="639762"/>
          </a:xfrm>
        </p:spPr>
        <p:txBody>
          <a:bodyPr/>
          <a:lstStyle/>
          <a:p>
            <a:r>
              <a:rPr lang="en-US" u="sng" dirty="0" smtClean="0"/>
              <a:t>Title 31 U.S.C. </a:t>
            </a:r>
            <a:r>
              <a:rPr lang="en-US" u="sng" dirty="0" smtClean="0"/>
              <a:t>§ </a:t>
            </a:r>
            <a:r>
              <a:rPr lang="en-US" u="sng" dirty="0" smtClean="0"/>
              <a:t>5112(e)</a:t>
            </a:r>
          </a:p>
        </p:txBody>
      </p:sp>
      <p:sp>
        <p:nvSpPr>
          <p:cNvPr id="13" name="Content Placeholder 12"/>
          <p:cNvSpPr>
            <a:spLocks noGrp="1"/>
          </p:cNvSpPr>
          <p:nvPr>
            <p:ph sz="quarter" idx="4"/>
          </p:nvPr>
        </p:nvSpPr>
        <p:spPr>
          <a:xfrm>
            <a:off x="4645025" y="2011361"/>
            <a:ext cx="4041775" cy="3997325"/>
          </a:xfrm>
        </p:spPr>
        <p:txBody>
          <a:bodyPr/>
          <a:lstStyle/>
          <a:p>
            <a:pPr>
              <a:buNone/>
            </a:pPr>
            <a:r>
              <a:rPr lang="en-US" sz="1600" dirty="0" smtClean="0"/>
              <a:t>(</a:t>
            </a:r>
            <a:r>
              <a:rPr lang="en-US" sz="1600" dirty="0" err="1" smtClean="0"/>
              <a:t>e</a:t>
            </a:r>
            <a:r>
              <a:rPr lang="en-US" sz="1600" dirty="0" smtClean="0"/>
              <a:t>) Notwithstanding any other provision of law, </a:t>
            </a:r>
            <a:r>
              <a:rPr lang="en-US" sz="1600" dirty="0" smtClean="0">
                <a:solidFill>
                  <a:srgbClr val="FF0000"/>
                </a:solidFill>
              </a:rPr>
              <a:t>the Secretary shall mint </a:t>
            </a:r>
            <a:r>
              <a:rPr lang="en-US" sz="1600" dirty="0" smtClean="0"/>
              <a:t>and issue, in quantities sufficient to meet public demand, </a:t>
            </a:r>
            <a:r>
              <a:rPr lang="en-US" sz="1600" dirty="0" smtClean="0">
                <a:solidFill>
                  <a:srgbClr val="FF0000"/>
                </a:solidFill>
              </a:rPr>
              <a:t>coins </a:t>
            </a:r>
            <a:r>
              <a:rPr lang="en-US" sz="1600" dirty="0" smtClean="0"/>
              <a:t>which -</a:t>
            </a:r>
          </a:p>
          <a:p>
            <a:pPr lvl="1">
              <a:buAutoNum type="arabicParenBoth"/>
            </a:pPr>
            <a:r>
              <a:rPr lang="en-US" sz="1400" dirty="0" smtClean="0"/>
              <a:t>are 40.6 millimeters in diameter and weigh 31.103 grams; </a:t>
            </a:r>
          </a:p>
          <a:p>
            <a:pPr lvl="1">
              <a:buAutoNum type="arabicParenBoth"/>
            </a:pPr>
            <a:r>
              <a:rPr lang="en-US" sz="1400" b="1" u="sng" dirty="0" smtClean="0"/>
              <a:t>contain </a:t>
            </a:r>
            <a:r>
              <a:rPr lang="en-US" sz="1400" b="1" u="sng" dirty="0" smtClean="0">
                <a:solidFill>
                  <a:srgbClr val="FF0000"/>
                </a:solidFill>
              </a:rPr>
              <a:t>.999 fine silver</a:t>
            </a:r>
            <a:r>
              <a:rPr lang="en-US" sz="1400" dirty="0" smtClean="0"/>
              <a:t>; </a:t>
            </a:r>
          </a:p>
          <a:p>
            <a:pPr lvl="1">
              <a:buAutoNum type="arabicParenBoth"/>
            </a:pPr>
            <a:r>
              <a:rPr lang="en-US" sz="1400" dirty="0" smtClean="0"/>
              <a:t>have a design -</a:t>
            </a:r>
          </a:p>
          <a:p>
            <a:pPr lvl="2">
              <a:buAutoNum type="alphaUcParenBoth"/>
            </a:pPr>
            <a:r>
              <a:rPr lang="en-US" sz="1200" dirty="0" smtClean="0"/>
              <a:t>symbolic of Liberty on the obverse side; and </a:t>
            </a:r>
          </a:p>
          <a:p>
            <a:pPr lvl="2">
              <a:buAutoNum type="alphaUcParenBoth"/>
            </a:pPr>
            <a:r>
              <a:rPr lang="en-US" sz="1200" dirty="0" smtClean="0"/>
              <a:t>of an eagle on the reverse side; </a:t>
            </a:r>
          </a:p>
          <a:p>
            <a:pPr lvl="1">
              <a:buAutoNum type="arabicParenBoth"/>
            </a:pPr>
            <a:r>
              <a:rPr lang="en-US" sz="1400" dirty="0" smtClean="0"/>
              <a:t>have inscriptions of the year of minting or issuance, and the words "Liberty", "In God We Trust", "United States of America", "1 Oz. Fine Silver", "E Pluribus Unum", and "</a:t>
            </a:r>
            <a:r>
              <a:rPr lang="en-US" sz="1400" b="1" u="sng" dirty="0" smtClean="0">
                <a:solidFill>
                  <a:srgbClr val="FF0000"/>
                </a:solidFill>
              </a:rPr>
              <a:t>One Dollar</a:t>
            </a:r>
            <a:r>
              <a:rPr lang="en-US" sz="1400" dirty="0" smtClean="0"/>
              <a:t>"; and</a:t>
            </a:r>
          </a:p>
          <a:p>
            <a:pPr lvl="1">
              <a:buNone/>
            </a:pPr>
            <a:r>
              <a:rPr lang="en-US" sz="1400" dirty="0" smtClean="0"/>
              <a:t>(5) have </a:t>
            </a:r>
            <a:r>
              <a:rPr lang="en-US" sz="1400" dirty="0" err="1" smtClean="0"/>
              <a:t>reeded</a:t>
            </a:r>
            <a:r>
              <a:rPr lang="en-US" sz="1400" dirty="0" smtClean="0"/>
              <a:t> edges.</a:t>
            </a:r>
          </a:p>
          <a:p>
            <a:pPr>
              <a:buNone/>
            </a:pP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16" descr="screen-capture-1.png"/>
          <p:cNvPicPr>
            <a:picLocks noChangeAspect="1"/>
          </p:cNvPicPr>
          <p:nvPr/>
        </p:nvPicPr>
        <p:blipFill>
          <a:blip r:embed="rId3"/>
          <a:srcRect/>
          <a:stretch>
            <a:fillRect/>
          </a:stretch>
        </p:blipFill>
        <p:spPr bwMode="auto">
          <a:xfrm>
            <a:off x="839787" y="0"/>
            <a:ext cx="7161213" cy="6858000"/>
          </a:xfrm>
          <a:prstGeom prst="rect">
            <a:avLst/>
          </a:prstGeom>
          <a:noFill/>
          <a:ln w="9525">
            <a:noFill/>
            <a:miter lim="800000"/>
            <a:headEnd/>
            <a:tailEnd/>
          </a:ln>
        </p:spPr>
      </p:pic>
      <p:grpSp>
        <p:nvGrpSpPr>
          <p:cNvPr id="2" name="Group 17"/>
          <p:cNvGrpSpPr/>
          <p:nvPr/>
        </p:nvGrpSpPr>
        <p:grpSpPr>
          <a:xfrm>
            <a:off x="685800" y="914400"/>
            <a:ext cx="6934200" cy="1752600"/>
            <a:chOff x="685800" y="914400"/>
            <a:chExt cx="6934200" cy="1752600"/>
          </a:xfrm>
        </p:grpSpPr>
        <p:sp>
          <p:nvSpPr>
            <p:cNvPr id="19" name="TextBox 18"/>
            <p:cNvSpPr txBox="1"/>
            <p:nvPr/>
          </p:nvSpPr>
          <p:spPr>
            <a:xfrm>
              <a:off x="685800" y="914400"/>
              <a:ext cx="69342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There is, however, no Federal statute mandating that a private business, a </a:t>
              </a:r>
              <a:r>
                <a:rPr lang="en-US" b="1" dirty="0"/>
                <a:t>person </a:t>
              </a:r>
              <a:r>
                <a:rPr lang="en-US" dirty="0"/>
                <a:t>or an organization must accept currency or coins as for payment for goods and/or services</a:t>
              </a:r>
              <a:r>
                <a:rPr lang="en-US" dirty="0" smtClean="0"/>
                <a:t>. </a:t>
              </a:r>
              <a:r>
                <a:rPr lang="en-US" i="1" dirty="0" smtClean="0"/>
                <a:t>This means </a:t>
              </a:r>
              <a:r>
                <a:rPr lang="en-US" b="1" i="1" dirty="0" smtClean="0"/>
                <a:t>you </a:t>
              </a:r>
              <a:r>
                <a:rPr lang="en-US" i="1" dirty="0" smtClean="0"/>
                <a:t>get to choose the currency you use and accept.</a:t>
              </a:r>
              <a:endParaRPr lang="en-US" i="1" dirty="0"/>
            </a:p>
          </p:txBody>
        </p:sp>
        <p:cxnSp>
          <p:nvCxnSpPr>
            <p:cNvPr id="20" name="Straight Connector 19"/>
            <p:cNvCxnSpPr/>
            <p:nvPr/>
          </p:nvCxnSpPr>
          <p:spPr>
            <a:xfrm>
              <a:off x="2133600" y="2133600"/>
              <a:ext cx="2286000" cy="5334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3" name="Group 20"/>
          <p:cNvGrpSpPr>
            <a:grpSpLocks/>
          </p:cNvGrpSpPr>
          <p:nvPr/>
        </p:nvGrpSpPr>
        <p:grpSpPr bwMode="auto">
          <a:xfrm>
            <a:off x="2971800" y="2228850"/>
            <a:ext cx="6019800" cy="3105149"/>
            <a:chOff x="2971800" y="2228452"/>
            <a:chExt cx="6019800" cy="3105520"/>
          </a:xfrm>
        </p:grpSpPr>
        <p:sp>
          <p:nvSpPr>
            <p:cNvPr id="22" name="Rectangle 21"/>
            <p:cNvSpPr/>
            <p:nvPr/>
          </p:nvSpPr>
          <p:spPr>
            <a:xfrm>
              <a:off x="2971800" y="2228452"/>
              <a:ext cx="6019800" cy="2800684"/>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defRPr/>
              </a:pPr>
              <a:r>
                <a:rPr lang="en-US" sz="1600" dirty="0"/>
                <a:t>Congress has specified that a </a:t>
              </a:r>
              <a:r>
                <a:rPr lang="en-US" sz="1600" u="sng" dirty="0"/>
                <a:t>Federal Reserve Bank must hold collateral equal in value to the Federal Reserve notes </a:t>
              </a:r>
              <a:r>
                <a:rPr lang="en-US" sz="1600" dirty="0"/>
                <a:t>that the Bank receives. </a:t>
              </a:r>
              <a:r>
                <a:rPr lang="en-US" sz="1600" u="sng" dirty="0"/>
                <a:t>This collateral is chiefly gold certificates</a:t>
              </a:r>
              <a:r>
                <a:rPr lang="en-US" sz="1600" dirty="0"/>
                <a:t> and United States securities. This provides backing for the note issue. The idea was that if the Congress dissolved the Federal Reserve System, the United States would take over the notes (liabilities). </a:t>
              </a:r>
              <a:r>
                <a:rPr lang="en-US" sz="1600" b="1" u="sng" dirty="0"/>
                <a:t>This would meet the requirements of Section 411</a:t>
              </a:r>
              <a:r>
                <a:rPr lang="en-US" sz="1600" dirty="0"/>
                <a:t>, but the government would also take over the assets, which would be of equal value. Federal Reserve notes represent a first lien on all the assets of the Federal Reserve Banks, and on the collateral specifically held against them.</a:t>
              </a:r>
            </a:p>
          </p:txBody>
        </p:sp>
        <p:cxnSp>
          <p:nvCxnSpPr>
            <p:cNvPr id="23" name="Straight Connector 22"/>
            <p:cNvCxnSpPr>
              <a:endCxn id="22" idx="2"/>
            </p:cNvCxnSpPr>
            <p:nvPr/>
          </p:nvCxnSpPr>
          <p:spPr>
            <a:xfrm rot="5400000" flipH="1" flipV="1">
              <a:off x="5734032" y="5086304"/>
              <a:ext cx="304836" cy="1905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1143000"/>
          </a:xfrm>
        </p:spPr>
        <p:txBody>
          <a:bodyPr/>
          <a:lstStyle/>
          <a:p>
            <a:r>
              <a:rPr lang="en-US" dirty="0" smtClean="0">
                <a:solidFill>
                  <a:srgbClr val="FF0000"/>
                </a:solidFill>
              </a:rPr>
              <a:t>Right to use Gold or Silver Coin</a:t>
            </a:r>
            <a:endParaRPr lang="en-US" dirty="0">
              <a:solidFill>
                <a:srgbClr val="FF0000"/>
              </a:solidFill>
            </a:endParaRPr>
          </a:p>
        </p:txBody>
      </p:sp>
      <p:sp>
        <p:nvSpPr>
          <p:cNvPr id="8" name="Content Placeholder 7"/>
          <p:cNvSpPr>
            <a:spLocks noGrp="1"/>
          </p:cNvSpPr>
          <p:nvPr>
            <p:ph sz="half" idx="1"/>
          </p:nvPr>
        </p:nvSpPr>
        <p:spPr>
          <a:xfrm>
            <a:off x="381000" y="1219200"/>
            <a:ext cx="4114800" cy="5291667"/>
          </a:xfrm>
        </p:spPr>
        <p:txBody>
          <a:bodyPr/>
          <a:lstStyle/>
          <a:p>
            <a:pPr marL="225425" indent="-225425"/>
            <a:r>
              <a:rPr lang="en-US" sz="1600" dirty="0" smtClean="0"/>
              <a:t>The Constitution guarantees Citizens the right to use Gold and Silver as</a:t>
            </a:r>
          </a:p>
          <a:p>
            <a:pPr marL="514350" lvl="1"/>
            <a:r>
              <a:rPr lang="en-US" sz="1600" dirty="0" smtClean="0"/>
              <a:t>Money, </a:t>
            </a:r>
          </a:p>
          <a:p>
            <a:pPr marL="514350" lvl="1"/>
            <a:r>
              <a:rPr lang="en-US" sz="1600" dirty="0" smtClean="0"/>
              <a:t>Repayment of debts and</a:t>
            </a:r>
          </a:p>
          <a:p>
            <a:pPr marL="514350" lvl="1"/>
            <a:r>
              <a:rPr lang="en-US" sz="1600" dirty="0" smtClean="0"/>
              <a:t>Security in Gold Clause Contracts</a:t>
            </a:r>
            <a:endParaRPr lang="en-US" sz="1600" dirty="0" smtClean="0"/>
          </a:p>
          <a:p>
            <a:pPr marL="225425" indent="-225425"/>
            <a:r>
              <a:rPr lang="en-US" sz="1600" dirty="0" smtClean="0"/>
              <a:t>Note:</a:t>
            </a:r>
          </a:p>
          <a:p>
            <a:pPr marL="455613" lvl="1" indent="-225425"/>
            <a:r>
              <a:rPr lang="en-US" sz="1400" dirty="0" smtClean="0"/>
              <a:t>It </a:t>
            </a:r>
            <a:r>
              <a:rPr lang="en-US" sz="1400" dirty="0" smtClean="0"/>
              <a:t>wasn’t until Oct. 27, 1977 that Americans were statutorily allowed, once again to engage in Gold clause contracts (see Title 31 USC 5118(d)(2)) since Roosevelt and Congress banned them first by Exec Order 6102 signed April 5, 1933 and then by Statute, under the Gold Reserve Act of January 30, 1934.</a:t>
            </a:r>
          </a:p>
          <a:p>
            <a:pPr marL="455613" lvl="1" indent="-225425" algn="just"/>
            <a:r>
              <a:rPr lang="en-US" sz="1400" dirty="0" smtClean="0"/>
              <a:t>This right to use Gold is Silver Coin is why the Sec. of Treasury had to admit on his web site that a private business, a person or an organization can use any U.S. currency or coins as for payment for goods and/or services. </a:t>
            </a:r>
          </a:p>
        </p:txBody>
      </p:sp>
      <p:sp>
        <p:nvSpPr>
          <p:cNvPr id="9" name="Content Placeholder 8"/>
          <p:cNvSpPr>
            <a:spLocks noGrp="1"/>
          </p:cNvSpPr>
          <p:nvPr>
            <p:ph sz="half" idx="2"/>
          </p:nvPr>
        </p:nvSpPr>
        <p:spPr>
          <a:xfrm>
            <a:off x="4648200" y="1219200"/>
            <a:ext cx="4038600" cy="4754563"/>
          </a:xfrm>
        </p:spPr>
        <p:txBody>
          <a:bodyPr/>
          <a:lstStyle/>
          <a:p>
            <a:pPr marL="0" indent="0">
              <a:buNone/>
            </a:pPr>
            <a:r>
              <a:rPr lang="en-US" sz="1800" b="1" dirty="0" smtClean="0"/>
              <a:t>31 U.S.C Sec. 5118</a:t>
            </a:r>
            <a:endParaRPr lang="en-US" sz="1400" dirty="0" smtClean="0"/>
          </a:p>
          <a:p>
            <a:pPr marL="112713" indent="0">
              <a:buNone/>
            </a:pPr>
            <a:r>
              <a:rPr lang="en-US" sz="1400" dirty="0" smtClean="0"/>
              <a:t>Gold clauses and consent to sue </a:t>
            </a:r>
          </a:p>
          <a:p>
            <a:pPr marL="517525" lvl="1">
              <a:buNone/>
            </a:pPr>
            <a:r>
              <a:rPr lang="en-US" sz="1400" dirty="0" smtClean="0"/>
              <a:t>(a) In this section – </a:t>
            </a:r>
          </a:p>
          <a:p>
            <a:pPr marL="576263" lvl="2">
              <a:buNone/>
            </a:pPr>
            <a:r>
              <a:rPr lang="en-US" sz="1400" dirty="0" smtClean="0"/>
              <a:t>(1) </a:t>
            </a:r>
            <a:r>
              <a:rPr lang="en-US" sz="1400" b="1" dirty="0" smtClean="0">
                <a:solidFill>
                  <a:srgbClr val="FF0000"/>
                </a:solidFill>
              </a:rPr>
              <a:t>"gold clause" means </a:t>
            </a:r>
            <a:r>
              <a:rPr lang="en-US" sz="1400" dirty="0" smtClean="0"/>
              <a:t>a provision in or related to an obligation alleging to give the </a:t>
            </a:r>
            <a:r>
              <a:rPr lang="en-US" sz="1400" dirty="0" err="1" smtClean="0"/>
              <a:t>obligee</a:t>
            </a:r>
            <a:r>
              <a:rPr lang="en-US" sz="1400" dirty="0" smtClean="0"/>
              <a:t> a right to require payment in:</a:t>
            </a:r>
          </a:p>
          <a:p>
            <a:pPr marL="795338" lvl="2" indent="-342900">
              <a:buAutoNum type="alphaUcParenBoth"/>
            </a:pPr>
            <a:r>
              <a:rPr lang="en-US" sz="1400" dirty="0" smtClean="0"/>
              <a:t>gold;</a:t>
            </a:r>
          </a:p>
          <a:p>
            <a:pPr marL="795338" lvl="2" indent="-342900">
              <a:buAutoNum type="alphaUcParenBoth"/>
            </a:pPr>
            <a:r>
              <a:rPr lang="en-US" sz="1400" b="1" dirty="0" smtClean="0">
                <a:solidFill>
                  <a:srgbClr val="FF0000"/>
                </a:solidFill>
              </a:rPr>
              <a:t>a particular United States coin </a:t>
            </a:r>
            <a:r>
              <a:rPr lang="en-US" sz="1400" dirty="0" smtClean="0"/>
              <a:t>or currency; or</a:t>
            </a:r>
          </a:p>
          <a:p>
            <a:pPr marL="795338" lvl="2" indent="-342900">
              <a:buAutoNum type="alphaUcParenBoth"/>
            </a:pPr>
            <a:r>
              <a:rPr lang="en-US" sz="1400" dirty="0" smtClean="0"/>
              <a:t> United States money measured in gold or a particular United States coin or currency. </a:t>
            </a:r>
          </a:p>
          <a:p>
            <a:pPr indent="-230188">
              <a:buNone/>
            </a:pPr>
            <a:r>
              <a:rPr lang="en-US" sz="1400" dirty="0" smtClean="0"/>
              <a:t>(</a:t>
            </a:r>
            <a:r>
              <a:rPr lang="en-US" sz="1400" dirty="0" err="1" smtClean="0"/>
              <a:t>d</a:t>
            </a:r>
            <a:r>
              <a:rPr lang="en-US" sz="1400" dirty="0" smtClean="0"/>
              <a:t>) (1) In this subsection, "obligation" means any obligation (except United States currency) payable in United States money. </a:t>
            </a:r>
          </a:p>
          <a:p>
            <a:pPr marL="338138" indent="-103188">
              <a:buNone/>
            </a:pPr>
            <a:r>
              <a:rPr lang="en-US" sz="1400" dirty="0" smtClean="0"/>
              <a:t>(2) An obligation issued containing a gold clause or governed by a gold clause is discharged on payment (dollar for dollar) in United States coin or currency that is legal tender at the time of payment. This paragraph does not apply to an obligation issued after October 27, 1977.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20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20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2000"/>
                                        <p:tgtEl>
                                          <p:spTgt spid="8">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2000"/>
                                        <p:tgtEl>
                                          <p:spTgt spid="8">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4000" dirty="0" smtClean="0"/>
              <a:t>The Supreme Court ruled on the validity of a bullion based currency</a:t>
            </a:r>
            <a:endParaRPr lang="en-US" sz="4000" dirty="0"/>
          </a:p>
        </p:txBody>
      </p:sp>
      <p:sp>
        <p:nvSpPr>
          <p:cNvPr id="17" name="Text Placeholder 16"/>
          <p:cNvSpPr>
            <a:spLocks noGrp="1"/>
          </p:cNvSpPr>
          <p:nvPr>
            <p:ph type="body" idx="1"/>
          </p:nvPr>
        </p:nvSpPr>
        <p:spPr/>
        <p:txBody>
          <a:bodyPr/>
          <a:lstStyle/>
          <a:p>
            <a:r>
              <a:rPr lang="en-US" sz="2000" dirty="0" smtClean="0"/>
              <a:t>Bronson </a:t>
            </a:r>
            <a:r>
              <a:rPr lang="en-US" sz="2000" dirty="0" err="1" smtClean="0"/>
              <a:t>v</a:t>
            </a:r>
            <a:r>
              <a:rPr lang="en-US" sz="2000" dirty="0" smtClean="0"/>
              <a:t>. </a:t>
            </a:r>
            <a:r>
              <a:rPr lang="en-US" sz="2000" dirty="0" err="1" smtClean="0"/>
              <a:t>Rodes</a:t>
            </a:r>
            <a:r>
              <a:rPr lang="en-US" sz="2000" dirty="0" smtClean="0"/>
              <a:t>, 74 US 229, 245-246 (1869)</a:t>
            </a:r>
            <a:endParaRPr lang="en-US" sz="2000" dirty="0"/>
          </a:p>
        </p:txBody>
      </p:sp>
      <p:sp>
        <p:nvSpPr>
          <p:cNvPr id="9" name="Content Placeholder 8"/>
          <p:cNvSpPr>
            <a:spLocks noGrp="1"/>
          </p:cNvSpPr>
          <p:nvPr>
            <p:ph sz="half" idx="2"/>
          </p:nvPr>
        </p:nvSpPr>
        <p:spPr>
          <a:xfrm>
            <a:off x="305556" y="2174875"/>
            <a:ext cx="4191832" cy="3951288"/>
          </a:xfrm>
        </p:spPr>
        <p:txBody>
          <a:bodyPr/>
          <a:lstStyle/>
          <a:p>
            <a:pPr marL="0" indent="0" algn="just">
              <a:buNone/>
            </a:pPr>
            <a:r>
              <a:rPr lang="en-US" sz="1600" dirty="0" smtClean="0"/>
              <a:t>Payment of money is delivery by the debtor to the creditor of the amount </a:t>
            </a:r>
            <a:r>
              <a:rPr lang="en-US" sz="1600" dirty="0" smtClean="0">
                <a:solidFill>
                  <a:schemeClr val="tx2"/>
                </a:solidFill>
              </a:rPr>
              <a:t>due. </a:t>
            </a:r>
            <a:r>
              <a:rPr lang="en-US" sz="1600" b="1" dirty="0" smtClean="0">
                <a:solidFill>
                  <a:srgbClr val="FF0000"/>
                </a:solidFill>
              </a:rPr>
              <a:t>A contract to pay a certain number of dollars in gold or silver coins is, therefore, in legal import, nothing else than an agreement to deliver a certain weight of standard gold</a:t>
            </a:r>
            <a:r>
              <a:rPr lang="en-US" sz="1600" dirty="0" smtClean="0"/>
              <a:t>, to be ascertained by a count of coins, each of which is certified to contain a definite proportion of that weight. It is not distinguishable, as we think, in principle, from a contract to deliver an equal weight of bullion of equal fineness. It is distinguishable, in circumstance, only by the fact that the sufficiency of the amount to be tendered in payment must be ascertained, in the case of bullion, by assay and the scales, while in the case of coin it may be ascertained by count.</a:t>
            </a:r>
          </a:p>
        </p:txBody>
      </p:sp>
      <p:sp>
        <p:nvSpPr>
          <p:cNvPr id="18" name="Text Placeholder 17"/>
          <p:cNvSpPr>
            <a:spLocks noGrp="1"/>
          </p:cNvSpPr>
          <p:nvPr>
            <p:ph type="body" sz="quarter" idx="3"/>
          </p:nvPr>
        </p:nvSpPr>
        <p:spPr/>
        <p:txBody>
          <a:bodyPr/>
          <a:lstStyle/>
          <a:p>
            <a:r>
              <a:rPr lang="en-US" sz="2000" dirty="0" smtClean="0"/>
              <a:t>United States </a:t>
            </a:r>
            <a:r>
              <a:rPr lang="en-US" sz="2000" dirty="0" err="1" smtClean="0"/>
              <a:t>v</a:t>
            </a:r>
            <a:r>
              <a:rPr lang="en-US" sz="2000" dirty="0" smtClean="0"/>
              <a:t>. Marigold, 50 U.S. 560, 567-568 (1850)</a:t>
            </a:r>
            <a:endParaRPr lang="en-US" sz="2000" dirty="0"/>
          </a:p>
        </p:txBody>
      </p:sp>
      <p:sp>
        <p:nvSpPr>
          <p:cNvPr id="19" name="Content Placeholder 18"/>
          <p:cNvSpPr>
            <a:spLocks noGrp="1"/>
          </p:cNvSpPr>
          <p:nvPr>
            <p:ph sz="quarter" idx="4"/>
          </p:nvPr>
        </p:nvSpPr>
        <p:spPr>
          <a:xfrm>
            <a:off x="4645025" y="2174875"/>
            <a:ext cx="4177903" cy="3951288"/>
          </a:xfrm>
        </p:spPr>
        <p:txBody>
          <a:bodyPr/>
          <a:lstStyle/>
          <a:p>
            <a:pPr marL="0" indent="0" algn="just">
              <a:buNone/>
            </a:pPr>
            <a:r>
              <a:rPr lang="en-US" sz="1600" dirty="0" smtClean="0"/>
              <a:t>“They [Congress] appertain rather to the execution of an important trust invested by the Constitution, and to the obligation to fulfill that trust on the part of the government, namely,</a:t>
            </a:r>
            <a:r>
              <a:rPr lang="en-US" sz="1600" dirty="0" smtClean="0">
                <a:solidFill>
                  <a:srgbClr val="FF0000"/>
                </a:solidFill>
              </a:rPr>
              <a:t> </a:t>
            </a:r>
            <a:r>
              <a:rPr lang="en-US" sz="1600" b="1" dirty="0" smtClean="0">
                <a:solidFill>
                  <a:srgbClr val="FF0000"/>
                </a:solidFill>
              </a:rPr>
              <a:t>the trust and the duty of creating and maintaining a uniform and pure metallic standard of value throughout the Union</a:t>
            </a:r>
            <a:r>
              <a:rPr lang="en-US" sz="1600" dirty="0" smtClean="0">
                <a:solidFill>
                  <a:srgbClr val="FF0000"/>
                </a:solidFill>
              </a:rPr>
              <a:t>. </a:t>
            </a:r>
            <a:r>
              <a:rPr lang="en-US" sz="1600" dirty="0" smtClean="0">
                <a:solidFill>
                  <a:srgbClr val="000000"/>
                </a:solidFill>
              </a:rPr>
              <a:t>The power of coining money and of regulating its value was delegated to Congress by the Constitution for the very purpose, as assigned by the framers of that instrument, of creating and preserving the uniformity and purity of such standard of value </a:t>
            </a:r>
            <a:r>
              <a:rPr lang="en-US" sz="1400" dirty="0" smtClean="0">
                <a:solidFill>
                  <a:srgbClr val="FF0000"/>
                </a:solidFill>
              </a:rPr>
              <a:t/>
            </a:r>
            <a:br>
              <a:rPr lang="en-US" sz="1400" dirty="0" smtClean="0">
                <a:solidFill>
                  <a:srgbClr val="FF0000"/>
                </a:solidFill>
              </a:rPr>
            </a:br>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2000"/>
                                        <p:tgtEl>
                                          <p:spTgt spid="1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fade">
                                      <p:cBhvr>
                                        <p:cTn id="18"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9" grpId="0" build="p"/>
      <p:bldP spid="18" grpId="0" build="p"/>
      <p:bldP spid="19"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Supreme Court ruled on taxation of a bullion based currency</a:t>
            </a:r>
            <a:endParaRPr lang="en-US" sz="4000" dirty="0"/>
          </a:p>
        </p:txBody>
      </p:sp>
      <p:sp>
        <p:nvSpPr>
          <p:cNvPr id="3" name="Text Placeholder 2"/>
          <p:cNvSpPr>
            <a:spLocks noGrp="1"/>
          </p:cNvSpPr>
          <p:nvPr>
            <p:ph type="body" idx="1"/>
          </p:nvPr>
        </p:nvSpPr>
        <p:spPr/>
        <p:txBody>
          <a:bodyPr/>
          <a:lstStyle/>
          <a:p>
            <a:r>
              <a:rPr lang="en-US" sz="1800" dirty="0" smtClean="0"/>
              <a:t>Lane County </a:t>
            </a:r>
            <a:r>
              <a:rPr lang="en-US" sz="1800" dirty="0" err="1" smtClean="0"/>
              <a:t>v</a:t>
            </a:r>
            <a:r>
              <a:rPr lang="en-US" sz="1800" dirty="0" smtClean="0"/>
              <a:t>. Oregon, 74 US 71, 78 (1869)</a:t>
            </a:r>
          </a:p>
        </p:txBody>
      </p:sp>
      <p:sp>
        <p:nvSpPr>
          <p:cNvPr id="4" name="Content Placeholder 3"/>
          <p:cNvSpPr>
            <a:spLocks noGrp="1"/>
          </p:cNvSpPr>
          <p:nvPr>
            <p:ph sz="half" idx="2"/>
          </p:nvPr>
        </p:nvSpPr>
        <p:spPr/>
        <p:txBody>
          <a:bodyPr/>
          <a:lstStyle/>
          <a:p>
            <a:pPr marL="0" indent="0">
              <a:buNone/>
            </a:pPr>
            <a:r>
              <a:rPr lang="en-US" sz="1600" dirty="0" smtClean="0"/>
              <a:t>If, therefore, the condition of any </a:t>
            </a:r>
            <a:r>
              <a:rPr lang="en-US" sz="1600" b="1" dirty="0" smtClean="0">
                <a:solidFill>
                  <a:srgbClr val="FF0000"/>
                </a:solidFill>
              </a:rPr>
              <a:t>State</a:t>
            </a:r>
            <a:r>
              <a:rPr lang="en-US" sz="1600" dirty="0" smtClean="0"/>
              <a:t>, in the judgment of its legislature,</a:t>
            </a:r>
            <a:r>
              <a:rPr lang="en-US" sz="1600" b="1" dirty="0" smtClean="0"/>
              <a:t> </a:t>
            </a:r>
            <a:r>
              <a:rPr lang="en-US" sz="1600" b="1" dirty="0" smtClean="0">
                <a:solidFill>
                  <a:srgbClr val="FF0000"/>
                </a:solidFill>
              </a:rPr>
              <a:t>requires the collection of taxes in kind</a:t>
            </a:r>
            <a:r>
              <a:rPr lang="en-US" sz="1600" dirty="0" smtClean="0"/>
              <a:t>, that is to say, </a:t>
            </a:r>
            <a:r>
              <a:rPr lang="en-US" sz="1600" b="1" dirty="0" smtClean="0">
                <a:solidFill>
                  <a:srgbClr val="FF0000"/>
                </a:solidFill>
              </a:rPr>
              <a:t>by the delivery </a:t>
            </a:r>
            <a:r>
              <a:rPr lang="en-US" sz="1600" dirty="0" smtClean="0"/>
              <a:t>to the proper officers </a:t>
            </a:r>
            <a:r>
              <a:rPr lang="en-US" sz="1600" b="1" dirty="0" smtClean="0">
                <a:solidFill>
                  <a:srgbClr val="FF0000"/>
                </a:solidFill>
              </a:rPr>
              <a:t>of a certain proportion of products, or in gold and silver bullion, or in gold and silver coin</a:t>
            </a:r>
            <a:r>
              <a:rPr lang="en-US" sz="1600" dirty="0" smtClean="0"/>
              <a:t>, it is not easy to see upon what principle the national legislature can interfere with the exercise, to that end, of this power, original in the States, and never as yet surrendered. If this be so, it is, certainly a reasonable conclusion that Congress did not intend, by the general terms of the currency acts, to restrain the exercise of this power in the manner shown by the statutes of Oregon.</a:t>
            </a:r>
            <a:endParaRPr lang="en-US" sz="1600" dirty="0"/>
          </a:p>
        </p:txBody>
      </p:sp>
      <p:sp>
        <p:nvSpPr>
          <p:cNvPr id="5" name="Text Placeholder 4"/>
          <p:cNvSpPr>
            <a:spLocks noGrp="1"/>
          </p:cNvSpPr>
          <p:nvPr>
            <p:ph type="body" sz="quarter" idx="3"/>
          </p:nvPr>
        </p:nvSpPr>
        <p:spPr/>
        <p:txBody>
          <a:bodyPr/>
          <a:lstStyle/>
          <a:p>
            <a:r>
              <a:rPr lang="en-US" sz="1800" dirty="0" smtClean="0"/>
              <a:t>Hagar </a:t>
            </a:r>
            <a:r>
              <a:rPr lang="en-US" sz="1800" dirty="0" err="1" smtClean="0"/>
              <a:t>v</a:t>
            </a:r>
            <a:r>
              <a:rPr lang="en-US" sz="1800" dirty="0" smtClean="0"/>
              <a:t>. Reclamation District No. 108, 111 U.S. 701, 706-07 (1884)</a:t>
            </a:r>
            <a:endParaRPr lang="en-US" sz="1800" dirty="0"/>
          </a:p>
        </p:txBody>
      </p:sp>
      <p:sp>
        <p:nvSpPr>
          <p:cNvPr id="6" name="Content Placeholder 5"/>
          <p:cNvSpPr>
            <a:spLocks noGrp="1"/>
          </p:cNvSpPr>
          <p:nvPr>
            <p:ph sz="quarter" idx="4"/>
          </p:nvPr>
        </p:nvSpPr>
        <p:spPr>
          <a:xfrm>
            <a:off x="4645025" y="2174875"/>
            <a:ext cx="4498975" cy="3951288"/>
          </a:xfrm>
        </p:spPr>
        <p:txBody>
          <a:bodyPr/>
          <a:lstStyle/>
          <a:p>
            <a:pPr marL="0" indent="0">
              <a:buNone/>
            </a:pPr>
            <a:r>
              <a:rPr lang="en-US" sz="1600" dirty="0" smtClean="0"/>
              <a:t>The acts of Congress making the </a:t>
            </a:r>
            <a:r>
              <a:rPr lang="en-US" sz="1600" b="1" dirty="0" smtClean="0">
                <a:solidFill>
                  <a:srgbClr val="FF0000"/>
                </a:solidFill>
              </a:rPr>
              <a:t>notes of the United States a legal tender do not apply to involuntary contributions exacted by a State</a:t>
            </a:r>
            <a:r>
              <a:rPr lang="en-US" sz="1600" dirty="0" smtClean="0"/>
              <a:t>, but only to debts, in the strict sense of that term, that is, to obligations for the payment of money founded on contracts, express or implied … First, that </a:t>
            </a:r>
            <a:r>
              <a:rPr lang="en-US" sz="1600" b="1" dirty="0" smtClean="0">
                <a:solidFill>
                  <a:srgbClr val="FF0000"/>
                </a:solidFill>
              </a:rPr>
              <a:t>it was the right of each State to collect its taxes in such material as it might deem expedient, either in kind, that is to say, by a certain proportion of products, or in bullion, or in coin, the court observing that the extent to which the power of taxation of the State should be exercised</a:t>
            </a:r>
            <a:r>
              <a:rPr lang="en-US" sz="1600" dirty="0" smtClean="0"/>
              <a:t>, the subjects upon which it should be exercised, and the mode in which it should be exercised were all equally within the discretion of its Legislature, except as restrained by its own constitution and that of the United States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cs typeface="ＭＳ Ｐゴシック" charset="-128"/>
              </a:rPr>
              <a:t>Take-away-points</a:t>
            </a:r>
            <a:endParaRPr lang="en-US" dirty="0"/>
          </a:p>
        </p:txBody>
      </p:sp>
      <p:sp>
        <p:nvSpPr>
          <p:cNvPr id="3" name="Content Placeholder 2"/>
          <p:cNvSpPr>
            <a:spLocks noGrp="1"/>
          </p:cNvSpPr>
          <p:nvPr>
            <p:ph idx="1"/>
          </p:nvPr>
        </p:nvSpPr>
        <p:spPr>
          <a:xfrm>
            <a:off x="457200" y="1417638"/>
            <a:ext cx="8398933" cy="4708525"/>
          </a:xfrm>
        </p:spPr>
        <p:txBody>
          <a:bodyPr/>
          <a:lstStyle/>
          <a:p>
            <a:r>
              <a:rPr lang="en-US" sz="2800" dirty="0" smtClean="0"/>
              <a:t>The end of the latest era of Fiat Currency is here!</a:t>
            </a:r>
          </a:p>
          <a:p>
            <a:pPr lvl="1"/>
            <a:r>
              <a:rPr lang="en-US" sz="2000" dirty="0" smtClean="0">
                <a:solidFill>
                  <a:srgbClr val="FF0000"/>
                </a:solidFill>
              </a:rPr>
              <a:t>Debt does not produce value – it produces chaos;</a:t>
            </a:r>
          </a:p>
          <a:p>
            <a:pPr marL="342900" lvl="1" indent="-342900">
              <a:spcBef>
                <a:spcPts val="1200"/>
              </a:spcBef>
              <a:buFontTx/>
              <a:buChar char="•"/>
            </a:pPr>
            <a:r>
              <a:rPr lang="en-US" dirty="0" smtClean="0"/>
              <a:t>The end of Western Civ., </a:t>
            </a:r>
            <a:r>
              <a:rPr lang="en-US" i="1" dirty="0" smtClean="0"/>
              <a:t>as we know it,</a:t>
            </a:r>
            <a:r>
              <a:rPr lang="en-US" sz="2000" i="1" dirty="0" smtClean="0"/>
              <a:t> </a:t>
            </a:r>
            <a:r>
              <a:rPr lang="en-US" dirty="0" smtClean="0"/>
              <a:t>is near.</a:t>
            </a:r>
          </a:p>
          <a:p>
            <a:pPr lvl="1"/>
            <a:r>
              <a:rPr lang="en-US" sz="2000" dirty="0" smtClean="0">
                <a:solidFill>
                  <a:srgbClr val="FF0000"/>
                </a:solidFill>
              </a:rPr>
              <a:t>Economic collapse, political upheavals, and massive civil unrest are coming soon to a town near you;</a:t>
            </a:r>
          </a:p>
          <a:p>
            <a:pPr marL="342900" lvl="1" indent="-342900">
              <a:spcBef>
                <a:spcPts val="1200"/>
              </a:spcBef>
              <a:buFontTx/>
              <a:buChar char="•"/>
            </a:pPr>
            <a:r>
              <a:rPr lang="en-US" dirty="0" smtClean="0"/>
              <a:t>The need for an Alternative Currency is Now!</a:t>
            </a:r>
            <a:endParaRPr lang="en-US" sz="2400" dirty="0" smtClean="0"/>
          </a:p>
          <a:p>
            <a:pPr lvl="1"/>
            <a:r>
              <a:rPr lang="en-US" sz="2000" dirty="0" smtClean="0">
                <a:solidFill>
                  <a:srgbClr val="0000FF"/>
                </a:solidFill>
              </a:rPr>
              <a:t>Our founders understood the necessity of alternate currencies and allowed the states to use any gold and silver coin [or bullion]</a:t>
            </a:r>
            <a:r>
              <a:rPr lang="en-US" sz="2000" dirty="0" smtClean="0"/>
              <a:t>, see </a:t>
            </a:r>
            <a:r>
              <a:rPr lang="en-US" sz="2000" i="1" dirty="0" smtClean="0"/>
              <a:t>Bronson </a:t>
            </a:r>
            <a:r>
              <a:rPr lang="en-US" sz="2000" i="1" dirty="0" err="1" smtClean="0"/>
              <a:t>v</a:t>
            </a:r>
            <a:r>
              <a:rPr lang="en-US" sz="2000" i="1" dirty="0" smtClean="0"/>
              <a:t>. </a:t>
            </a:r>
            <a:r>
              <a:rPr lang="en-US" sz="2000" i="1" dirty="0" err="1" smtClean="0"/>
              <a:t>Rodes</a:t>
            </a:r>
            <a:r>
              <a:rPr lang="en-US" sz="2000" dirty="0" smtClean="0"/>
              <a:t>, 74 US 229, 245-246] (1869) </a:t>
            </a:r>
            <a:r>
              <a:rPr lang="en-US" sz="2000" dirty="0" smtClean="0">
                <a:solidFill>
                  <a:srgbClr val="0000FF"/>
                </a:solidFill>
              </a:rPr>
              <a:t>as tender in payments of debt</a:t>
            </a:r>
            <a:r>
              <a:rPr lang="en-US" sz="2400" dirty="0" smtClean="0">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u="sng" dirty="0" smtClean="0"/>
              <a:t>Conclusion</a:t>
            </a:r>
            <a:r>
              <a:rPr lang="en-US" sz="4000" dirty="0" smtClean="0"/>
              <a:t>:</a:t>
            </a:r>
            <a:r>
              <a:rPr lang="en-US" sz="4000" dirty="0" smtClean="0"/>
              <a:t> </a:t>
            </a:r>
            <a:r>
              <a:rPr lang="en-US" sz="4000" dirty="0" smtClean="0"/>
              <a:t>An alternative currency system can be implemented today</a:t>
            </a:r>
            <a:endParaRPr lang="en-US" sz="4000" dirty="0"/>
          </a:p>
        </p:txBody>
      </p:sp>
      <p:sp>
        <p:nvSpPr>
          <p:cNvPr id="8" name="Content Placeholder 7"/>
          <p:cNvSpPr>
            <a:spLocks noGrp="1"/>
          </p:cNvSpPr>
          <p:nvPr>
            <p:ph idx="1"/>
          </p:nvPr>
        </p:nvSpPr>
        <p:spPr>
          <a:xfrm>
            <a:off x="355432" y="1600200"/>
            <a:ext cx="8610768" cy="4525963"/>
          </a:xfrm>
        </p:spPr>
        <p:txBody>
          <a:bodyPr/>
          <a:lstStyle/>
          <a:p>
            <a:pPr marL="514350" indent="-514350">
              <a:buFont typeface="+mj-lt"/>
              <a:buAutoNum type="arabicPeriod"/>
            </a:pPr>
            <a:r>
              <a:rPr lang="en-US" sz="2800" dirty="0" smtClean="0"/>
              <a:t>The constitution guarantees us the right to use</a:t>
            </a:r>
            <a:r>
              <a:rPr lang="en-US" sz="2800" dirty="0" smtClean="0"/>
              <a:t> gold </a:t>
            </a:r>
            <a:r>
              <a:rPr lang="en-US" sz="2800" dirty="0" smtClean="0"/>
              <a:t>&amp; silver as an alternative </a:t>
            </a:r>
            <a:r>
              <a:rPr lang="en-US" sz="2800" dirty="0" smtClean="0"/>
              <a:t>currency.</a:t>
            </a:r>
          </a:p>
          <a:p>
            <a:pPr marL="514350" indent="-514350">
              <a:spcBef>
                <a:spcPts val="1200"/>
              </a:spcBef>
              <a:buFont typeface="+mj-lt"/>
              <a:buAutoNum type="arabicPeriod"/>
            </a:pPr>
            <a:r>
              <a:rPr lang="en-US" sz="2800" dirty="0" smtClean="0"/>
              <a:t>The law (Title 31 U.S.C.</a:t>
            </a:r>
            <a:r>
              <a:rPr lang="en-US" sz="2800" dirty="0" smtClean="0"/>
              <a:t> § 5118</a:t>
            </a:r>
            <a:r>
              <a:rPr lang="en-US" sz="2800" dirty="0" smtClean="0"/>
              <a:t>) allows us to specify payments in gold, or a particular </a:t>
            </a:r>
            <a:r>
              <a:rPr lang="en-US" sz="2800" dirty="0" smtClean="0"/>
              <a:t>U.S. </a:t>
            </a:r>
            <a:r>
              <a:rPr lang="en-US" sz="2800" dirty="0" smtClean="0"/>
              <a:t>coin.</a:t>
            </a:r>
            <a:endParaRPr lang="en-US" sz="2800" dirty="0" smtClean="0"/>
          </a:p>
          <a:p>
            <a:pPr marL="514350" indent="-514350">
              <a:spcBef>
                <a:spcPts val="1200"/>
              </a:spcBef>
              <a:buFont typeface="+mj-lt"/>
              <a:buAutoNum type="arabicPeriod"/>
            </a:pPr>
            <a:r>
              <a:rPr lang="en-US" sz="2800" dirty="0" smtClean="0"/>
              <a:t>To preserve our republican form of government, and save Western Civilization from the awakening giant China, requires we implement a sound alternative currency system </a:t>
            </a:r>
            <a:r>
              <a:rPr lang="en-US" sz="2800" dirty="0" smtClean="0"/>
              <a:t>now</a:t>
            </a:r>
            <a:r>
              <a:rPr lang="en-US" sz="2800" dirty="0" smtClean="0"/>
              <a:t>.</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961" y="1547090"/>
            <a:ext cx="8229600" cy="5049625"/>
          </a:xfrm>
        </p:spPr>
        <p:txBody>
          <a:bodyPr/>
          <a:lstStyle/>
          <a:p>
            <a:pPr marL="514350" indent="-514350">
              <a:spcBef>
                <a:spcPts val="1200"/>
              </a:spcBef>
              <a:spcAft>
                <a:spcPts val="600"/>
              </a:spcAft>
              <a:buNone/>
            </a:pPr>
            <a:r>
              <a:rPr lang="en-US" sz="2000" u="sng" dirty="0" smtClean="0"/>
              <a:t>Stage 1</a:t>
            </a:r>
            <a:r>
              <a:rPr lang="en-US" sz="2000" dirty="0" smtClean="0"/>
              <a:t>: A Country starts with commodity backed money (gold/silver).</a:t>
            </a:r>
          </a:p>
          <a:p>
            <a:pPr marL="514350" indent="-514350">
              <a:spcBef>
                <a:spcPts val="1200"/>
              </a:spcBef>
              <a:spcAft>
                <a:spcPts val="600"/>
              </a:spcAft>
              <a:buNone/>
            </a:pPr>
            <a:r>
              <a:rPr lang="en-US" sz="2000" u="sng" dirty="0" smtClean="0"/>
              <a:t>Stage 2</a:t>
            </a:r>
            <a:r>
              <a:rPr lang="en-US" sz="2000" dirty="0" smtClean="0"/>
              <a:t>: Economic burdens increase (public works &amp; social programs).</a:t>
            </a:r>
          </a:p>
          <a:p>
            <a:pPr marL="514350" indent="-514350">
              <a:spcBef>
                <a:spcPts val="1200"/>
              </a:spcBef>
              <a:spcAft>
                <a:spcPts val="600"/>
              </a:spcAft>
              <a:buNone/>
            </a:pPr>
            <a:r>
              <a:rPr lang="en-US" sz="2000" u="sng" dirty="0" smtClean="0"/>
              <a:t>Stage 3</a:t>
            </a:r>
            <a:r>
              <a:rPr lang="en-US" sz="2000" dirty="0" smtClean="0"/>
              <a:t>: As affluence grows, its military grows to protect its affluence.</a:t>
            </a:r>
          </a:p>
          <a:p>
            <a:pPr marL="514350" indent="-514350">
              <a:spcBef>
                <a:spcPts val="1200"/>
              </a:spcBef>
              <a:spcAft>
                <a:spcPts val="600"/>
              </a:spcAft>
              <a:buNone/>
            </a:pPr>
            <a:r>
              <a:rPr lang="en-US" sz="2000" u="sng" dirty="0" smtClean="0"/>
              <a:t>Stage 4</a:t>
            </a:r>
            <a:r>
              <a:rPr lang="en-US" sz="2000" dirty="0" smtClean="0"/>
              <a:t>: Military is ultimately put to use and its expenditures explode.</a:t>
            </a:r>
          </a:p>
          <a:p>
            <a:pPr marL="514350" indent="-514350">
              <a:spcBef>
                <a:spcPts val="1200"/>
              </a:spcBef>
              <a:spcAft>
                <a:spcPts val="600"/>
              </a:spcAft>
              <a:buNone/>
            </a:pPr>
            <a:r>
              <a:rPr lang="en-US" sz="2000" u="sng" dirty="0" smtClean="0"/>
              <a:t>Stage 5</a:t>
            </a:r>
            <a:r>
              <a:rPr lang="en-US" sz="2000" dirty="0" smtClean="0"/>
              <a:t>: To fund its wars the Country resorts to fiat currency.</a:t>
            </a:r>
          </a:p>
          <a:p>
            <a:pPr marL="514350" indent="-514350">
              <a:spcBef>
                <a:spcPts val="1200"/>
              </a:spcBef>
              <a:spcAft>
                <a:spcPts val="600"/>
              </a:spcAft>
              <a:buNone/>
            </a:pPr>
            <a:r>
              <a:rPr lang="en-US" sz="2000" u="sng" dirty="0" smtClean="0"/>
              <a:t>Stage 6</a:t>
            </a:r>
            <a:r>
              <a:rPr lang="en-US" sz="2000" dirty="0" smtClean="0"/>
              <a:t>: The expansion of currency results in massive wealth transfer.</a:t>
            </a:r>
            <a:br>
              <a:rPr lang="en-US" sz="2000" dirty="0" smtClean="0"/>
            </a:br>
            <a:r>
              <a:rPr lang="en-US" sz="2000" dirty="0" smtClean="0"/>
              <a:t>(Note: This is inflation felt by the general public, which ultimately triggers a loss of faith in the fiat-currency)</a:t>
            </a:r>
          </a:p>
          <a:p>
            <a:pPr marL="514350" indent="-514350">
              <a:spcBef>
                <a:spcPts val="1200"/>
              </a:spcBef>
              <a:spcAft>
                <a:spcPts val="600"/>
              </a:spcAft>
              <a:buNone/>
            </a:pPr>
            <a:r>
              <a:rPr lang="en-US" sz="2000" u="sng" dirty="0" smtClean="0"/>
              <a:t>Stage 7</a:t>
            </a:r>
            <a:r>
              <a:rPr lang="en-US" sz="2000" dirty="0" smtClean="0"/>
              <a:t>: En masse movement back to precious metals takes place.</a:t>
            </a:r>
          </a:p>
        </p:txBody>
      </p:sp>
      <p:sp>
        <p:nvSpPr>
          <p:cNvPr id="2" name="Title 1"/>
          <p:cNvSpPr>
            <a:spLocks noGrp="1"/>
          </p:cNvSpPr>
          <p:nvPr>
            <p:ph type="title"/>
          </p:nvPr>
        </p:nvSpPr>
        <p:spPr>
          <a:xfrm>
            <a:off x="457200" y="274638"/>
            <a:ext cx="8229600" cy="781736"/>
          </a:xfrm>
        </p:spPr>
        <p:txBody>
          <a:bodyPr/>
          <a:lstStyle/>
          <a:p>
            <a:r>
              <a:rPr lang="en-US" sz="4000" smtClean="0"/>
              <a:t>Military–industrial complex Monetary Life Cycle</a:t>
            </a:r>
            <a:endParaRPr lang="en-US" sz="4000" dirty="0"/>
          </a:p>
        </p:txBody>
      </p:sp>
      <p:sp>
        <p:nvSpPr>
          <p:cNvPr id="5" name="Line Callout 3 4"/>
          <p:cNvSpPr/>
          <p:nvPr/>
        </p:nvSpPr>
        <p:spPr>
          <a:xfrm>
            <a:off x="2586338" y="2495050"/>
            <a:ext cx="4821356" cy="2103136"/>
          </a:xfrm>
          <a:prstGeom prst="borderCallout3">
            <a:avLst>
              <a:gd name="adj1" fmla="val 48625"/>
              <a:gd name="adj2" fmla="val 100371"/>
              <a:gd name="adj3" fmla="val 48625"/>
              <a:gd name="adj4" fmla="val 110435"/>
              <a:gd name="adj5" fmla="val 135613"/>
              <a:gd name="adj6" fmla="val 109994"/>
              <a:gd name="adj7" fmla="val 135298"/>
              <a:gd name="adj8" fmla="val 70920"/>
            </a:avLst>
          </a:prstGeom>
          <a:solidFill>
            <a:srgbClr val="FF0000"/>
          </a:solidFill>
          <a:ln w="38100" cap="flat" cmpd="sng" algn="ctr">
            <a:solidFill>
              <a:srgbClr val="FF0000"/>
            </a:solidFill>
            <a:prstDash val="solid"/>
            <a:round/>
            <a:headEnd type="none" w="med" len="med"/>
            <a:tailEnd type="triangle" w="med" len="med"/>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smtClean="0">
                <a:solidFill>
                  <a:schemeClr val="accent1"/>
                </a:solidFill>
              </a:rPr>
              <a:t>We are here!</a:t>
            </a:r>
          </a:p>
          <a:p>
            <a:pPr algn="ctr"/>
            <a:r>
              <a:rPr lang="en-US" sz="2400" dirty="0" smtClean="0">
                <a:solidFill>
                  <a:srgbClr val="FFFF00"/>
                </a:solidFill>
              </a:rPr>
              <a:t>(Between stages 6 &amp; 7)</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subTnLst>
                                    <p:animClr>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56376"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7"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dirty="0">
                  <a:solidFill>
                    <a:srgbClr val="0000FF"/>
                  </a:solidFill>
                </a:rPr>
                <a:t># Lawful Money ($)</a:t>
              </a:r>
            </a:p>
          </p:txBody>
        </p:sp>
        <p:grpSp>
          <p:nvGrpSpPr>
            <p:cNvPr id="3" name="Group 58"/>
            <p:cNvGrpSpPr>
              <a:grpSpLocks/>
            </p:cNvGrpSpPr>
            <p:nvPr/>
          </p:nvGrpSpPr>
          <p:grpSpPr bwMode="auto">
            <a:xfrm>
              <a:off x="2784" y="1016"/>
              <a:ext cx="1202" cy="904"/>
              <a:chOff x="2784" y="1016"/>
              <a:chExt cx="1202" cy="904"/>
            </a:xfrm>
          </p:grpSpPr>
          <p:pic>
            <p:nvPicPr>
              <p:cNvPr id="56379"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56380"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6381"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4" name="Group 57"/>
          <p:cNvGrpSpPr>
            <a:grpSpLocks/>
          </p:cNvGrpSpPr>
          <p:nvPr/>
        </p:nvGrpSpPr>
        <p:grpSpPr bwMode="auto">
          <a:xfrm>
            <a:off x="152400" y="1477963"/>
            <a:ext cx="2209800" cy="1570037"/>
            <a:chOff x="96" y="931"/>
            <a:chExt cx="1392" cy="989"/>
          </a:xfrm>
        </p:grpSpPr>
        <p:pic>
          <p:nvPicPr>
            <p:cNvPr id="56373"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56374"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56375"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56367"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68"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6" name="Group 60"/>
            <p:cNvGrpSpPr>
              <a:grpSpLocks/>
            </p:cNvGrpSpPr>
            <p:nvPr/>
          </p:nvGrpSpPr>
          <p:grpSpPr bwMode="auto">
            <a:xfrm>
              <a:off x="1488" y="1015"/>
              <a:ext cx="1194" cy="905"/>
              <a:chOff x="1488" y="1015"/>
              <a:chExt cx="1194" cy="905"/>
            </a:xfrm>
          </p:grpSpPr>
          <p:sp>
            <p:nvSpPr>
              <p:cNvPr id="56370"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1"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72"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56360"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8" name="Group 59"/>
            <p:cNvGrpSpPr>
              <a:grpSpLocks/>
            </p:cNvGrpSpPr>
            <p:nvPr/>
          </p:nvGrpSpPr>
          <p:grpSpPr bwMode="auto">
            <a:xfrm>
              <a:off x="4176" y="1101"/>
              <a:ext cx="1438" cy="819"/>
              <a:chOff x="4176" y="1101"/>
              <a:chExt cx="1438" cy="819"/>
            </a:xfrm>
          </p:grpSpPr>
          <p:pic>
            <p:nvPicPr>
              <p:cNvPr id="56363"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56364"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56365"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66"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56362"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9" name="Group 63"/>
          <p:cNvGrpSpPr>
            <a:grpSpLocks/>
          </p:cNvGrpSpPr>
          <p:nvPr/>
        </p:nvGrpSpPr>
        <p:grpSpPr bwMode="auto">
          <a:xfrm>
            <a:off x="2362200" y="3303588"/>
            <a:ext cx="1895475" cy="1436687"/>
            <a:chOff x="1488" y="2081"/>
            <a:chExt cx="1194" cy="905"/>
          </a:xfrm>
        </p:grpSpPr>
        <p:sp>
          <p:nvSpPr>
            <p:cNvPr id="56357"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58"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59" name="Picture 40" descr="208303341_12da2510d9"/>
            <p:cNvPicPr>
              <a:picLocks noChangeAspect="1" noChangeArrowheads="1"/>
            </p:cNvPicPr>
            <p:nvPr/>
          </p:nvPicPr>
          <p:blipFill>
            <a:blip r:embed="rId6"/>
            <a:srcRect/>
            <a:stretch>
              <a:fillRect/>
            </a:stretch>
          </p:blipFill>
          <p:spPr bwMode="auto">
            <a:xfrm>
              <a:off x="1818" y="2081"/>
              <a:ext cx="864" cy="648"/>
            </a:xfrm>
            <a:prstGeom prst="rect">
              <a:avLst/>
            </a:prstGeom>
            <a:noFill/>
            <a:ln w="9525">
              <a:noFill/>
              <a:miter lim="800000"/>
              <a:headEnd/>
              <a:tailEnd/>
            </a:ln>
          </p:spPr>
        </p:pic>
      </p:grpSp>
      <p:grpSp>
        <p:nvGrpSpPr>
          <p:cNvPr id="10" name="Group 62"/>
          <p:cNvGrpSpPr>
            <a:grpSpLocks/>
          </p:cNvGrpSpPr>
          <p:nvPr/>
        </p:nvGrpSpPr>
        <p:grpSpPr bwMode="auto">
          <a:xfrm>
            <a:off x="7159625" y="3460750"/>
            <a:ext cx="1752600" cy="1279525"/>
            <a:chOff x="4510" y="2180"/>
            <a:chExt cx="1104" cy="806"/>
          </a:xfrm>
        </p:grpSpPr>
        <p:pic>
          <p:nvPicPr>
            <p:cNvPr id="56354" name="Picture 8" descr="Obverse of the $1 bill">
              <a:hlinkClick r:id="rId8" tooltip="Obverse of the $1 bill"/>
            </p:cNvPr>
            <p:cNvPicPr>
              <a:picLocks noChangeAspect="1" noChangeArrowheads="1"/>
            </p:cNvPicPr>
            <p:nvPr/>
          </p:nvPicPr>
          <p:blipFill>
            <a:blip r:embed="rId9"/>
            <a:srcRect/>
            <a:stretch>
              <a:fillRect/>
            </a:stretch>
          </p:blipFill>
          <p:spPr bwMode="auto">
            <a:xfrm>
              <a:off x="4522" y="2180"/>
              <a:ext cx="1080" cy="450"/>
            </a:xfrm>
            <a:prstGeom prst="rect">
              <a:avLst/>
            </a:prstGeom>
            <a:noFill/>
            <a:ln w="9525">
              <a:noFill/>
              <a:miter lim="800000"/>
              <a:headEnd/>
              <a:tailEnd/>
            </a:ln>
          </p:spPr>
        </p:pic>
        <p:sp>
          <p:nvSpPr>
            <p:cNvPr id="56355" name="Text Box 31"/>
            <p:cNvSpPr txBox="1">
              <a:spLocks noChangeArrowheads="1"/>
            </p:cNvSpPr>
            <p:nvPr/>
          </p:nvSpPr>
          <p:spPr bwMode="auto">
            <a:xfrm>
              <a:off x="4798" y="281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“$85,400”</a:t>
              </a:r>
            </a:p>
          </p:txBody>
        </p:sp>
        <p:sp>
          <p:nvSpPr>
            <p:cNvPr id="56356"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1" name="Group 61"/>
          <p:cNvGrpSpPr>
            <a:grpSpLocks/>
          </p:cNvGrpSpPr>
          <p:nvPr/>
        </p:nvGrpSpPr>
        <p:grpSpPr bwMode="auto">
          <a:xfrm>
            <a:off x="152400" y="3170238"/>
            <a:ext cx="2209800" cy="1570037"/>
            <a:chOff x="96" y="1997"/>
            <a:chExt cx="1392" cy="989"/>
          </a:xfrm>
        </p:grpSpPr>
        <p:sp>
          <p:nvSpPr>
            <p:cNvPr id="56351"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pic>
          <p:nvPicPr>
            <p:cNvPr id="56352" name="Picture 29" descr="MPj03996810000[1]"/>
            <p:cNvPicPr>
              <a:picLocks noChangeAspect="1" noChangeArrowheads="1"/>
            </p:cNvPicPr>
            <p:nvPr/>
          </p:nvPicPr>
          <p:blipFill>
            <a:blip r:embed="rId5"/>
            <a:srcRect/>
            <a:stretch>
              <a:fillRect/>
            </a:stretch>
          </p:blipFill>
          <p:spPr bwMode="auto">
            <a:xfrm>
              <a:off x="632" y="1997"/>
              <a:ext cx="704" cy="816"/>
            </a:xfrm>
            <a:prstGeom prst="rect">
              <a:avLst/>
            </a:prstGeom>
            <a:noFill/>
            <a:ln w="9525">
              <a:noFill/>
              <a:miter lim="800000"/>
              <a:headEnd/>
              <a:tailEnd/>
            </a:ln>
          </p:spPr>
        </p:pic>
        <p:sp>
          <p:nvSpPr>
            <p:cNvPr id="56353" name="Text Box 46"/>
            <p:cNvSpPr txBox="1">
              <a:spLocks noChangeArrowheads="1"/>
            </p:cNvSpPr>
            <p:nvPr/>
          </p:nvSpPr>
          <p:spPr bwMode="auto">
            <a:xfrm>
              <a:off x="480" y="2813"/>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2" name="Group 66"/>
          <p:cNvGrpSpPr>
            <a:grpSpLocks/>
          </p:cNvGrpSpPr>
          <p:nvPr/>
        </p:nvGrpSpPr>
        <p:grpSpPr bwMode="auto">
          <a:xfrm>
            <a:off x="4419600" y="4938713"/>
            <a:ext cx="2022475" cy="1584325"/>
            <a:chOff x="2784" y="3111"/>
            <a:chExt cx="1274" cy="998"/>
          </a:xfrm>
        </p:grpSpPr>
        <p:pic>
          <p:nvPicPr>
            <p:cNvPr id="56348" name="Picture 18" descr="American Eagle Silver Uncirculated Coin">
              <a:hlinkClick r:id="rId10"/>
            </p:cNvPr>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56349"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6350" name="Text Box 38"/>
            <p:cNvSpPr txBox="1">
              <a:spLocks noChangeArrowheads="1"/>
            </p:cNvSpPr>
            <p:nvPr/>
          </p:nvSpPr>
          <p:spPr bwMode="auto">
            <a:xfrm>
              <a:off x="3386" y="3936"/>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grpSp>
      <p:grpSp>
        <p:nvGrpSpPr>
          <p:cNvPr id="13" name="Group 65"/>
          <p:cNvGrpSpPr>
            <a:grpSpLocks/>
          </p:cNvGrpSpPr>
          <p:nvPr/>
        </p:nvGrpSpPr>
        <p:grpSpPr bwMode="auto">
          <a:xfrm>
            <a:off x="2362200" y="5027613"/>
            <a:ext cx="1895475" cy="1495425"/>
            <a:chOff x="1488" y="3167"/>
            <a:chExt cx="1194" cy="942"/>
          </a:xfrm>
        </p:grpSpPr>
        <p:sp>
          <p:nvSpPr>
            <p:cNvPr id="56345"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46" name="Text Box 33"/>
            <p:cNvSpPr txBox="1">
              <a:spLocks noChangeArrowheads="1"/>
            </p:cNvSpPr>
            <p:nvPr/>
          </p:nvSpPr>
          <p:spPr bwMode="auto">
            <a:xfrm>
              <a:off x="1971" y="3936"/>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47" name="Picture 41" descr="208303341_12da2510d9"/>
            <p:cNvPicPr>
              <a:picLocks noChangeAspect="1" noChangeArrowheads="1"/>
            </p:cNvPicPr>
            <p:nvPr/>
          </p:nvPicPr>
          <p:blipFill>
            <a:blip r:embed="rId6"/>
            <a:srcRect/>
            <a:stretch>
              <a:fillRect/>
            </a:stretch>
          </p:blipFill>
          <p:spPr bwMode="auto">
            <a:xfrm>
              <a:off x="1818" y="3167"/>
              <a:ext cx="864" cy="648"/>
            </a:xfrm>
            <a:prstGeom prst="rect">
              <a:avLst/>
            </a:prstGeom>
            <a:noFill/>
            <a:ln w="9525">
              <a:noFill/>
              <a:miter lim="800000"/>
              <a:headEnd/>
              <a:tailEnd/>
            </a:ln>
          </p:spPr>
        </p:pic>
      </p:grpSp>
      <p:grpSp>
        <p:nvGrpSpPr>
          <p:cNvPr id="14" name="Group 64"/>
          <p:cNvGrpSpPr>
            <a:grpSpLocks/>
          </p:cNvGrpSpPr>
          <p:nvPr/>
        </p:nvGrpSpPr>
        <p:grpSpPr bwMode="auto">
          <a:xfrm>
            <a:off x="152400" y="4894263"/>
            <a:ext cx="2209800" cy="1552575"/>
            <a:chOff x="96" y="3083"/>
            <a:chExt cx="1392" cy="978"/>
          </a:xfrm>
        </p:grpSpPr>
        <p:sp>
          <p:nvSpPr>
            <p:cNvPr id="56342"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pic>
          <p:nvPicPr>
            <p:cNvPr id="56343" name="Picture 30" descr="MPj03996810000[1]"/>
            <p:cNvPicPr>
              <a:picLocks noChangeAspect="1" noChangeArrowheads="1"/>
            </p:cNvPicPr>
            <p:nvPr/>
          </p:nvPicPr>
          <p:blipFill>
            <a:blip r:embed="rId5"/>
            <a:srcRect/>
            <a:stretch>
              <a:fillRect/>
            </a:stretch>
          </p:blipFill>
          <p:spPr bwMode="auto">
            <a:xfrm>
              <a:off x="632" y="3083"/>
              <a:ext cx="704" cy="816"/>
            </a:xfrm>
            <a:prstGeom prst="rect">
              <a:avLst/>
            </a:prstGeom>
            <a:noFill/>
            <a:ln w="9525">
              <a:noFill/>
              <a:miter lim="800000"/>
              <a:headEnd/>
              <a:tailEnd/>
            </a:ln>
          </p:spPr>
        </p:pic>
        <p:sp>
          <p:nvSpPr>
            <p:cNvPr id="56344" name="Text Box 47"/>
            <p:cNvSpPr txBox="1">
              <a:spLocks noChangeArrowheads="1"/>
            </p:cNvSpPr>
            <p:nvPr/>
          </p:nvSpPr>
          <p:spPr bwMode="auto">
            <a:xfrm>
              <a:off x="480" y="3888"/>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5" name="Group 67"/>
          <p:cNvGrpSpPr>
            <a:grpSpLocks/>
          </p:cNvGrpSpPr>
          <p:nvPr/>
        </p:nvGrpSpPr>
        <p:grpSpPr bwMode="auto">
          <a:xfrm>
            <a:off x="6629400" y="5184775"/>
            <a:ext cx="2282825" cy="1338263"/>
            <a:chOff x="4176" y="3266"/>
            <a:chExt cx="1438" cy="843"/>
          </a:xfrm>
        </p:grpSpPr>
        <p:pic>
          <p:nvPicPr>
            <p:cNvPr id="56336"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3266"/>
              <a:ext cx="1080" cy="450"/>
            </a:xfrm>
            <a:prstGeom prst="rect">
              <a:avLst/>
            </a:prstGeom>
            <a:noFill/>
            <a:ln w="9525">
              <a:noFill/>
              <a:miter lim="800000"/>
              <a:headEnd/>
              <a:tailEnd/>
            </a:ln>
          </p:spPr>
        </p:pic>
        <p:sp>
          <p:nvSpPr>
            <p:cNvPr id="56337" name="Text Box 22"/>
            <p:cNvSpPr txBox="1">
              <a:spLocks noChangeArrowheads="1"/>
            </p:cNvSpPr>
            <p:nvPr/>
          </p:nvSpPr>
          <p:spPr bwMode="auto">
            <a:xfrm>
              <a:off x="4749" y="3936"/>
              <a:ext cx="626"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6338"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16" name="Group 53"/>
            <p:cNvGrpSpPr>
              <a:grpSpLocks/>
            </p:cNvGrpSpPr>
            <p:nvPr/>
          </p:nvGrpSpPr>
          <p:grpSpPr bwMode="auto">
            <a:xfrm>
              <a:off x="4176" y="3375"/>
              <a:ext cx="200" cy="231"/>
              <a:chOff x="4176" y="3360"/>
              <a:chExt cx="200" cy="231"/>
            </a:xfrm>
          </p:grpSpPr>
          <p:sp>
            <p:nvSpPr>
              <p:cNvPr id="56340"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41"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6335" name="Rectangle 56"/>
          <p:cNvSpPr>
            <a:spLocks noGrp="1" noChangeArrowheads="1"/>
          </p:cNvSpPr>
          <p:nvPr>
            <p:ph type="title"/>
          </p:nvPr>
        </p:nvSpPr>
        <p:spPr>
          <a:xfrm>
            <a:off x="457200" y="274638"/>
            <a:ext cx="8229600" cy="563562"/>
          </a:xfrm>
        </p:spPr>
        <p:txBody>
          <a:bodyPr/>
          <a:lstStyle/>
          <a:p>
            <a:r>
              <a:rPr lang="en-US" sz="2400" dirty="0">
                <a:solidFill>
                  <a:srgbClr val="FF3300"/>
                </a:solidFill>
                <a:ea typeface="ＭＳ Ｐゴシック" charset="-128"/>
                <a:cs typeface="ＭＳ Ｐゴシック" charset="-128"/>
              </a:rPr>
              <a:t>What is the effect of using</a:t>
            </a:r>
            <a:r>
              <a:rPr lang="en-US" sz="2400" dirty="0" smtClean="0">
                <a:solidFill>
                  <a:srgbClr val="FF3300"/>
                </a:solidFill>
                <a:ea typeface="ＭＳ Ｐゴシック" charset="-128"/>
                <a:cs typeface="ＭＳ Ｐゴシック" charset="-128"/>
              </a:rPr>
              <a:t> an </a:t>
            </a:r>
            <a:r>
              <a:rPr lang="en-US" sz="2400" dirty="0" err="1" smtClean="0">
                <a:solidFill>
                  <a:srgbClr val="FF3300"/>
                </a:solidFill>
                <a:ea typeface="ＭＳ Ｐゴシック" charset="-128"/>
                <a:cs typeface="ＭＳ Ｐゴシック" charset="-128"/>
              </a:rPr>
              <a:t>untethered</a:t>
            </a:r>
            <a:r>
              <a:rPr lang="en-US" sz="2400" dirty="0" smtClean="0">
                <a:solidFill>
                  <a:srgbClr val="FF3300"/>
                </a:solidFill>
                <a:ea typeface="ＭＳ Ｐゴシック" charset="-128"/>
                <a:cs typeface="ＭＳ Ｐゴシック" charset="-128"/>
              </a:rPr>
              <a:t> fiat-currency?</a:t>
            </a:r>
            <a:endParaRPr lang="en-US" sz="2400" dirty="0">
              <a:solidFill>
                <a:srgbClr val="FF3300"/>
              </a:solidFill>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blinds(horizontal)">
                                      <p:cBhvr>
                                        <p:cTn id="27" dur="500"/>
                                        <p:tgtEl>
                                          <p:spTgt spid="307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0"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58371"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58372"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58373"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58374"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2617788" y="4449763"/>
            <a:ext cx="1990725" cy="701675"/>
            <a:chOff x="1649" y="2803"/>
            <a:chExt cx="1254" cy="442"/>
          </a:xfrm>
        </p:grpSpPr>
        <p:sp>
          <p:nvSpPr>
            <p:cNvPr id="58422"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58423"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4924425" y="4449763"/>
            <a:ext cx="1822450" cy="701675"/>
            <a:chOff x="3102" y="2803"/>
            <a:chExt cx="1148" cy="442"/>
          </a:xfrm>
        </p:grpSpPr>
        <p:sp>
          <p:nvSpPr>
            <p:cNvPr id="58420"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No Lawful Money Gain</a:t>
              </a:r>
            </a:p>
          </p:txBody>
        </p:sp>
        <p:sp>
          <p:nvSpPr>
            <p:cNvPr id="58421"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No Gain No Tax Due</a:t>
              </a:r>
            </a:p>
          </p:txBody>
        </p:sp>
      </p:grpSp>
      <p:grpSp>
        <p:nvGrpSpPr>
          <p:cNvPr id="4" name="Group 98"/>
          <p:cNvGrpSpPr>
            <a:grpSpLocks/>
          </p:cNvGrpSpPr>
          <p:nvPr/>
        </p:nvGrpSpPr>
        <p:grpSpPr bwMode="auto">
          <a:xfrm>
            <a:off x="7162800" y="4343400"/>
            <a:ext cx="1670050" cy="914400"/>
            <a:chOff x="4512" y="2736"/>
            <a:chExt cx="1052" cy="576"/>
          </a:xfrm>
        </p:grpSpPr>
        <p:sp>
          <p:nvSpPr>
            <p:cNvPr id="58418" name="Text Box 44"/>
            <p:cNvSpPr txBox="1">
              <a:spLocks noChangeArrowheads="1"/>
            </p:cNvSpPr>
            <p:nvPr/>
          </p:nvSpPr>
          <p:spPr bwMode="auto">
            <a:xfrm>
              <a:off x="4512" y="2736"/>
              <a:ext cx="1052" cy="288"/>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“Gain”</a:t>
              </a:r>
              <a:r>
                <a:rPr lang="en-US" sz="1200"/>
                <a:t> of $161,500</a:t>
              </a:r>
            </a:p>
          </p:txBody>
        </p:sp>
        <p:sp>
          <p:nvSpPr>
            <p:cNvPr id="58419" name="Text Box 48"/>
            <p:cNvSpPr txBox="1">
              <a:spLocks noChangeArrowheads="1"/>
            </p:cNvSpPr>
            <p:nvPr/>
          </p:nvSpPr>
          <p:spPr bwMode="auto">
            <a:xfrm>
              <a:off x="4632" y="3024"/>
              <a:ext cx="850" cy="288"/>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a:t>
              </a:r>
            </a:p>
            <a:p>
              <a:pPr algn="ctr"/>
              <a:r>
                <a:rPr lang="en-US" sz="1200">
                  <a:solidFill>
                    <a:srgbClr val="FF3300"/>
                  </a:solidFill>
                </a:rPr>
                <a:t>~FRN$55,000</a:t>
              </a:r>
            </a:p>
          </p:txBody>
        </p:sp>
      </p:grpSp>
      <p:sp>
        <p:nvSpPr>
          <p:cNvPr id="58378"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28875" y="5257800"/>
            <a:ext cx="5792788" cy="762000"/>
            <a:chOff x="1530" y="3312"/>
            <a:chExt cx="3649" cy="480"/>
          </a:xfrm>
        </p:grpSpPr>
        <p:sp>
          <p:nvSpPr>
            <p:cNvPr id="58415" name="Text Box 52"/>
            <p:cNvSpPr txBox="1">
              <a:spLocks noChangeArrowheads="1"/>
            </p:cNvSpPr>
            <p:nvPr/>
          </p:nvSpPr>
          <p:spPr bwMode="auto">
            <a:xfrm>
              <a:off x="2999" y="3389"/>
              <a:ext cx="128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Lawful Money Property </a:t>
              </a:r>
              <a:br>
                <a:rPr lang="en-US" sz="1200" b="1">
                  <a:solidFill>
                    <a:srgbClr val="FF3300"/>
                  </a:solidFill>
                </a:rPr>
              </a:br>
              <a:r>
                <a:rPr lang="en-US" sz="1200" b="1">
                  <a:solidFill>
                    <a:srgbClr val="FF3300"/>
                  </a:solidFill>
                </a:rPr>
                <a:t>Loss of ($)4,269</a:t>
              </a:r>
            </a:p>
          </p:txBody>
        </p:sp>
        <p:sp>
          <p:nvSpPr>
            <p:cNvPr id="58416" name="Text Box 53"/>
            <p:cNvSpPr txBox="1">
              <a:spLocks noChangeArrowheads="1"/>
            </p:cNvSpPr>
            <p:nvPr/>
          </p:nvSpPr>
          <p:spPr bwMode="auto">
            <a:xfrm>
              <a:off x="1530" y="3389"/>
              <a:ext cx="141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11,922 Cartons of Eggs</a:t>
              </a:r>
            </a:p>
          </p:txBody>
        </p:sp>
        <p:sp>
          <p:nvSpPr>
            <p:cNvPr id="58417" name="AutoShape 56"/>
            <p:cNvSpPr>
              <a:spLocks noChangeArrowheads="1"/>
            </p:cNvSpPr>
            <p:nvPr/>
          </p:nvSpPr>
          <p:spPr bwMode="auto">
            <a:xfrm rot="5400000" flipV="1">
              <a:off x="4555"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58380"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6" name="Group 95"/>
          <p:cNvGrpSpPr>
            <a:grpSpLocks/>
          </p:cNvGrpSpPr>
          <p:nvPr/>
        </p:nvGrpSpPr>
        <p:grpSpPr bwMode="auto">
          <a:xfrm>
            <a:off x="4457700" y="715963"/>
            <a:ext cx="2390775" cy="3627437"/>
            <a:chOff x="2808" y="451"/>
            <a:chExt cx="1506" cy="2285"/>
          </a:xfrm>
        </p:grpSpPr>
        <p:pic>
          <p:nvPicPr>
            <p:cNvPr id="58407"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58408"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58409" name="Text Box 20"/>
            <p:cNvSpPr txBox="1">
              <a:spLocks noChangeArrowheads="1"/>
            </p:cNvSpPr>
            <p:nvPr/>
          </p:nvSpPr>
          <p:spPr bwMode="auto">
            <a:xfrm>
              <a:off x="3380"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0"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1"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8412" name="Text Box 38"/>
            <p:cNvSpPr txBox="1">
              <a:spLocks noChangeArrowheads="1"/>
            </p:cNvSpPr>
            <p:nvPr/>
          </p:nvSpPr>
          <p:spPr bwMode="auto">
            <a:xfrm>
              <a:off x="3380"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3"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4"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sp>
        <p:nvSpPr>
          <p:cNvPr id="5184" name="Text Box 64"/>
          <p:cNvSpPr txBox="1">
            <a:spLocks noChangeArrowheads="1"/>
          </p:cNvSpPr>
          <p:nvPr/>
        </p:nvSpPr>
        <p:spPr bwMode="auto">
          <a:xfrm>
            <a:off x="3175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a:t>The purported Federal Reserve Note “Gain” is actually a “quiet theft” in that</a:t>
            </a:r>
          </a:p>
          <a:p>
            <a:pPr algn="ctr"/>
            <a:r>
              <a:rPr lang="en-US" b="1"/>
              <a:t>it results in a physical property loss with the perception of an actual gain. </a:t>
            </a:r>
          </a:p>
        </p:txBody>
      </p:sp>
      <p:grpSp>
        <p:nvGrpSpPr>
          <p:cNvPr id="7" name="Group 93"/>
          <p:cNvGrpSpPr>
            <a:grpSpLocks/>
          </p:cNvGrpSpPr>
          <p:nvPr/>
        </p:nvGrpSpPr>
        <p:grpSpPr bwMode="auto">
          <a:xfrm>
            <a:off x="2362200" y="715963"/>
            <a:ext cx="2016125" cy="3627437"/>
            <a:chOff x="1488" y="451"/>
            <a:chExt cx="1270" cy="2285"/>
          </a:xfrm>
        </p:grpSpPr>
        <p:sp>
          <p:nvSpPr>
            <p:cNvPr id="58399"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0"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1"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58402"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8403"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58404"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58405"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6"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58384"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8" name="Group 97"/>
          <p:cNvGrpSpPr>
            <a:grpSpLocks/>
          </p:cNvGrpSpPr>
          <p:nvPr/>
        </p:nvGrpSpPr>
        <p:grpSpPr bwMode="auto">
          <a:xfrm>
            <a:off x="6629400" y="715963"/>
            <a:ext cx="2362200" cy="3627437"/>
            <a:chOff x="4176" y="451"/>
            <a:chExt cx="1488" cy="2285"/>
          </a:xfrm>
        </p:grpSpPr>
        <p:pic>
          <p:nvPicPr>
            <p:cNvPr id="58387" name="Picture 9" descr="Obverse of the $1 bill">
              <a:hlinkClick r:id="rId9" tooltip="Obverse of the $1 bill"/>
            </p:cNvPr>
            <p:cNvPicPr>
              <a:picLocks noChangeAspect="1" noChangeArrowheads="1"/>
            </p:cNvPicPr>
            <p:nvPr/>
          </p:nvPicPr>
          <p:blipFill>
            <a:blip r:embed="rId10"/>
            <a:srcRect/>
            <a:stretch>
              <a:fillRect/>
            </a:stretch>
          </p:blipFill>
          <p:spPr bwMode="auto">
            <a:xfrm>
              <a:off x="4522" y="1939"/>
              <a:ext cx="1080" cy="450"/>
            </a:xfrm>
            <a:prstGeom prst="rect">
              <a:avLst/>
            </a:prstGeom>
            <a:noFill/>
            <a:ln w="9525">
              <a:noFill/>
              <a:miter lim="800000"/>
              <a:headEnd/>
              <a:tailEnd/>
            </a:ln>
          </p:spPr>
        </p:pic>
        <p:pic>
          <p:nvPicPr>
            <p:cNvPr id="58388" name="Picture 19" descr="1"/>
            <p:cNvPicPr>
              <a:picLocks noChangeAspect="1" noChangeArrowheads="1"/>
            </p:cNvPicPr>
            <p:nvPr/>
          </p:nvPicPr>
          <p:blipFill>
            <a:blip r:embed="rId11"/>
            <a:srcRect/>
            <a:stretch>
              <a:fillRect/>
            </a:stretch>
          </p:blipFill>
          <p:spPr bwMode="auto">
            <a:xfrm>
              <a:off x="4510" y="861"/>
              <a:ext cx="1104" cy="475"/>
            </a:xfrm>
            <a:prstGeom prst="rect">
              <a:avLst/>
            </a:prstGeom>
            <a:noFill/>
            <a:ln w="9525">
              <a:noFill/>
              <a:miter lim="800000"/>
              <a:headEnd/>
              <a:tailEnd/>
            </a:ln>
          </p:spPr>
        </p:pic>
        <p:sp>
          <p:nvSpPr>
            <p:cNvPr id="58389" name="Text Box 21"/>
            <p:cNvSpPr txBox="1">
              <a:spLocks noChangeArrowheads="1"/>
            </p:cNvSpPr>
            <p:nvPr/>
          </p:nvSpPr>
          <p:spPr bwMode="auto">
            <a:xfrm>
              <a:off x="4797" y="1507"/>
              <a:ext cx="530"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390" name="Text Box 22"/>
            <p:cNvSpPr txBox="1">
              <a:spLocks noChangeArrowheads="1"/>
            </p:cNvSpPr>
            <p:nvPr/>
          </p:nvSpPr>
          <p:spPr bwMode="auto">
            <a:xfrm>
              <a:off x="4798"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8391"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392"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58393"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58394"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58395"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9" name="Group 90"/>
            <p:cNvGrpSpPr>
              <a:grpSpLocks/>
            </p:cNvGrpSpPr>
            <p:nvPr/>
          </p:nvGrpSpPr>
          <p:grpSpPr bwMode="auto">
            <a:xfrm>
              <a:off x="4176" y="2035"/>
              <a:ext cx="200" cy="231"/>
              <a:chOff x="480" y="3168"/>
              <a:chExt cx="200" cy="231"/>
            </a:xfrm>
          </p:grpSpPr>
          <p:sp>
            <p:nvSpPr>
              <p:cNvPr id="58397"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8398"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charset="-128"/>
                <a:cs typeface="ＭＳ Ｐゴシック" charset="-128"/>
              </a:rPr>
              <a:t>Quiet Theft!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ext Box 10"/>
          <p:cNvSpPr txBox="1">
            <a:spLocks noChangeArrowheads="1"/>
          </p:cNvSpPr>
          <p:nvPr/>
        </p:nvSpPr>
        <p:spPr bwMode="auto">
          <a:xfrm>
            <a:off x="1009650" y="8683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2" name="Group 69"/>
          <p:cNvGrpSpPr>
            <a:grpSpLocks/>
          </p:cNvGrpSpPr>
          <p:nvPr/>
        </p:nvGrpSpPr>
        <p:grpSpPr bwMode="auto">
          <a:xfrm>
            <a:off x="4419600" y="868363"/>
            <a:ext cx="2514600" cy="1998662"/>
            <a:chOff x="2784" y="547"/>
            <a:chExt cx="1584" cy="1182"/>
          </a:xfrm>
        </p:grpSpPr>
        <p:sp>
          <p:nvSpPr>
            <p:cNvPr id="60476" name="Text Box 12"/>
            <p:cNvSpPr txBox="1">
              <a:spLocks noChangeArrowheads="1"/>
            </p:cNvSpPr>
            <p:nvPr/>
          </p:nvSpPr>
          <p:spPr bwMode="auto">
            <a:xfrm>
              <a:off x="2784" y="547"/>
              <a:ext cx="200" cy="218"/>
            </a:xfrm>
            <a:prstGeom prst="rect">
              <a:avLst/>
            </a:prstGeom>
            <a:noFill/>
            <a:ln w="9525">
              <a:noFill/>
              <a:miter lim="800000"/>
              <a:headEnd/>
              <a:tailEnd/>
            </a:ln>
          </p:spPr>
          <p:txBody>
            <a:bodyPr>
              <a:prstTxWarp prst="textNoShape">
                <a:avLst/>
              </a:prstTxWarp>
              <a:spAutoFit/>
            </a:bodyPr>
            <a:lstStyle/>
            <a:p>
              <a:r>
                <a:rPr lang="en-US"/>
                <a:t>=</a:t>
              </a:r>
            </a:p>
          </p:txBody>
        </p:sp>
        <p:sp>
          <p:nvSpPr>
            <p:cNvPr id="60477" name="Text Box 15"/>
            <p:cNvSpPr txBox="1">
              <a:spLocks noChangeArrowheads="1"/>
            </p:cNvSpPr>
            <p:nvPr/>
          </p:nvSpPr>
          <p:spPr bwMode="auto">
            <a:xfrm>
              <a:off x="2980" y="547"/>
              <a:ext cx="1340" cy="218"/>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nvGrpSpPr>
            <p:cNvPr id="3" name="Group 58"/>
            <p:cNvGrpSpPr>
              <a:grpSpLocks/>
            </p:cNvGrpSpPr>
            <p:nvPr/>
          </p:nvGrpSpPr>
          <p:grpSpPr bwMode="auto">
            <a:xfrm>
              <a:off x="2784" y="890"/>
              <a:ext cx="1584" cy="839"/>
              <a:chOff x="2784" y="890"/>
              <a:chExt cx="1584" cy="839"/>
            </a:xfrm>
          </p:grpSpPr>
          <p:pic>
            <p:nvPicPr>
              <p:cNvPr id="60479"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890"/>
                <a:ext cx="672" cy="645"/>
              </a:xfrm>
              <a:prstGeom prst="rect">
                <a:avLst/>
              </a:prstGeom>
              <a:noFill/>
              <a:ln w="9525">
                <a:noFill/>
                <a:miter lim="800000"/>
                <a:headEnd/>
                <a:tailEnd/>
              </a:ln>
            </p:spPr>
          </p:pic>
          <p:sp>
            <p:nvSpPr>
              <p:cNvPr id="60480" name="Text Box 20"/>
              <p:cNvSpPr txBox="1">
                <a:spLocks noChangeArrowheads="1"/>
              </p:cNvSpPr>
              <p:nvPr/>
            </p:nvSpPr>
            <p:spPr bwMode="auto">
              <a:xfrm>
                <a:off x="2784" y="1565"/>
                <a:ext cx="1584" cy="16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endParaRPr lang="en-US" sz="1000">
                  <a:solidFill>
                    <a:srgbClr val="FF6600"/>
                  </a:solidFill>
                </a:endParaRPr>
              </a:p>
            </p:txBody>
          </p:sp>
          <p:sp>
            <p:nvSpPr>
              <p:cNvPr id="60481" name="Text Box 23"/>
              <p:cNvSpPr txBox="1">
                <a:spLocks noChangeArrowheads="1"/>
              </p:cNvSpPr>
              <p:nvPr/>
            </p:nvSpPr>
            <p:spPr bwMode="auto">
              <a:xfrm>
                <a:off x="2784" y="1223"/>
                <a:ext cx="200" cy="218"/>
              </a:xfrm>
              <a:prstGeom prst="rect">
                <a:avLst/>
              </a:prstGeom>
              <a:noFill/>
              <a:ln w="9525">
                <a:noFill/>
                <a:miter lim="800000"/>
                <a:headEnd/>
                <a:tailEnd/>
              </a:ln>
            </p:spPr>
            <p:txBody>
              <a:bodyPr>
                <a:prstTxWarp prst="textNoShape">
                  <a:avLst/>
                </a:prstTxWarp>
                <a:spAutoFit/>
              </a:bodyPr>
              <a:lstStyle/>
              <a:p>
                <a:r>
                  <a:rPr lang="en-US"/>
                  <a:t>=</a:t>
                </a:r>
              </a:p>
            </p:txBody>
          </p:sp>
        </p:grpSp>
      </p:grpSp>
      <p:grpSp>
        <p:nvGrpSpPr>
          <p:cNvPr id="4" name="Group 68"/>
          <p:cNvGrpSpPr>
            <a:grpSpLocks/>
          </p:cNvGrpSpPr>
          <p:nvPr/>
        </p:nvGrpSpPr>
        <p:grpSpPr bwMode="auto">
          <a:xfrm>
            <a:off x="2362200" y="868363"/>
            <a:ext cx="2032000" cy="2179637"/>
            <a:chOff x="1488" y="547"/>
            <a:chExt cx="1280" cy="1373"/>
          </a:xfrm>
        </p:grpSpPr>
        <p:sp>
          <p:nvSpPr>
            <p:cNvPr id="60470"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71"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5" name="Group 60"/>
            <p:cNvGrpSpPr>
              <a:grpSpLocks/>
            </p:cNvGrpSpPr>
            <p:nvPr/>
          </p:nvGrpSpPr>
          <p:grpSpPr bwMode="auto">
            <a:xfrm>
              <a:off x="1488" y="1015"/>
              <a:ext cx="1194" cy="905"/>
              <a:chOff x="1488" y="1015"/>
              <a:chExt cx="1194" cy="905"/>
            </a:xfrm>
          </p:grpSpPr>
          <p:sp>
            <p:nvSpPr>
              <p:cNvPr id="60473"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74"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pic>
            <p:nvPicPr>
              <p:cNvPr id="60475" name="Picture 39" descr="208303341_12da2510d9"/>
              <p:cNvPicPr>
                <a:picLocks noChangeAspect="1" noChangeArrowheads="1"/>
              </p:cNvPicPr>
              <p:nvPr/>
            </p:nvPicPr>
            <p:blipFill>
              <a:blip r:embed="rId5"/>
              <a:srcRect/>
              <a:stretch>
                <a:fillRect/>
              </a:stretch>
            </p:blipFill>
            <p:spPr bwMode="auto">
              <a:xfrm>
                <a:off x="1818" y="1015"/>
                <a:ext cx="864" cy="648"/>
              </a:xfrm>
              <a:prstGeom prst="rect">
                <a:avLst/>
              </a:prstGeom>
              <a:noFill/>
              <a:ln w="9525">
                <a:noFill/>
                <a:miter lim="800000"/>
                <a:headEnd/>
                <a:tailEnd/>
              </a:ln>
            </p:spPr>
          </p:pic>
        </p:grpSp>
      </p:grpSp>
      <p:grpSp>
        <p:nvGrpSpPr>
          <p:cNvPr id="6" name="Group 70"/>
          <p:cNvGrpSpPr>
            <a:grpSpLocks/>
          </p:cNvGrpSpPr>
          <p:nvPr/>
        </p:nvGrpSpPr>
        <p:grpSpPr bwMode="auto">
          <a:xfrm>
            <a:off x="6629400" y="868363"/>
            <a:ext cx="2362200" cy="1998662"/>
            <a:chOff x="4176" y="547"/>
            <a:chExt cx="1488" cy="1259"/>
          </a:xfrm>
        </p:grpSpPr>
        <p:sp>
          <p:nvSpPr>
            <p:cNvPr id="60463"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7" name="Group 59"/>
            <p:cNvGrpSpPr>
              <a:grpSpLocks/>
            </p:cNvGrpSpPr>
            <p:nvPr/>
          </p:nvGrpSpPr>
          <p:grpSpPr bwMode="auto">
            <a:xfrm>
              <a:off x="4176" y="960"/>
              <a:ext cx="1438" cy="846"/>
              <a:chOff x="4176" y="960"/>
              <a:chExt cx="1438" cy="846"/>
            </a:xfrm>
          </p:grpSpPr>
          <p:pic>
            <p:nvPicPr>
              <p:cNvPr id="60466" name="Picture 19" descr="1"/>
              <p:cNvPicPr>
                <a:picLocks noChangeAspect="1" noChangeArrowheads="1"/>
              </p:cNvPicPr>
              <p:nvPr/>
            </p:nvPicPr>
            <p:blipFill>
              <a:blip r:embed="rId6"/>
              <a:srcRect/>
              <a:stretch>
                <a:fillRect/>
              </a:stretch>
            </p:blipFill>
            <p:spPr bwMode="auto">
              <a:xfrm>
                <a:off x="4510" y="960"/>
                <a:ext cx="1104" cy="475"/>
              </a:xfrm>
              <a:prstGeom prst="rect">
                <a:avLst/>
              </a:prstGeom>
              <a:noFill/>
              <a:ln w="9525">
                <a:noFill/>
                <a:miter lim="800000"/>
                <a:headEnd/>
                <a:tailEnd/>
              </a:ln>
            </p:spPr>
          </p:pic>
          <p:sp>
            <p:nvSpPr>
              <p:cNvPr id="60467" name="Text Box 21"/>
              <p:cNvSpPr txBox="1">
                <a:spLocks noChangeArrowheads="1"/>
              </p:cNvSpPr>
              <p:nvPr/>
            </p:nvSpPr>
            <p:spPr bwMode="auto">
              <a:xfrm>
                <a:off x="4752" y="1632"/>
                <a:ext cx="575" cy="174"/>
              </a:xfrm>
              <a:prstGeom prst="rect">
                <a:avLst/>
              </a:prstGeom>
              <a:noFill/>
              <a:ln w="9525">
                <a:noFill/>
                <a:miter lim="800000"/>
                <a:headEnd/>
                <a:tailEnd/>
              </a:ln>
            </p:spPr>
            <p:txBody>
              <a:bodyPr>
                <a:prstTxWarp prst="textNoShape">
                  <a:avLst/>
                </a:prstTxWarp>
                <a:spAutoFit/>
              </a:bodyPr>
              <a:lstStyle/>
              <a:p>
                <a:pPr algn="ctr"/>
                <a:r>
                  <a:rPr lang="en-US" sz="1200"/>
                  <a:t>$1,942.00</a:t>
                </a:r>
              </a:p>
            </p:txBody>
          </p:sp>
          <p:sp>
            <p:nvSpPr>
              <p:cNvPr id="60468"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69" name="Text Box 42"/>
              <p:cNvSpPr txBox="1">
                <a:spLocks noChangeArrowheads="1"/>
              </p:cNvSpPr>
              <p:nvPr/>
            </p:nvSpPr>
            <p:spPr bwMode="auto">
              <a:xfrm>
                <a:off x="4510" y="1440"/>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60465"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8" name="Group 63"/>
          <p:cNvGrpSpPr>
            <a:grpSpLocks/>
          </p:cNvGrpSpPr>
          <p:nvPr/>
        </p:nvGrpSpPr>
        <p:grpSpPr bwMode="auto">
          <a:xfrm>
            <a:off x="2362200" y="3303588"/>
            <a:ext cx="1895475" cy="1436687"/>
            <a:chOff x="1488" y="2081"/>
            <a:chExt cx="1194" cy="905"/>
          </a:xfrm>
        </p:grpSpPr>
        <p:sp>
          <p:nvSpPr>
            <p:cNvPr id="60460"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0461"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smtClean="0"/>
                <a:t>~4,266</a:t>
              </a:r>
              <a:endParaRPr lang="en-US" sz="1200" dirty="0"/>
            </a:p>
          </p:txBody>
        </p:sp>
        <p:pic>
          <p:nvPicPr>
            <p:cNvPr id="60462" name="Picture 40" descr="208303341_12da2510d9"/>
            <p:cNvPicPr>
              <a:picLocks noChangeAspect="1" noChangeArrowheads="1"/>
            </p:cNvPicPr>
            <p:nvPr/>
          </p:nvPicPr>
          <p:blipFill>
            <a:blip r:embed="rId5"/>
            <a:srcRect/>
            <a:stretch>
              <a:fillRect/>
            </a:stretch>
          </p:blipFill>
          <p:spPr bwMode="auto">
            <a:xfrm>
              <a:off x="1818" y="2081"/>
              <a:ext cx="864" cy="648"/>
            </a:xfrm>
            <a:prstGeom prst="rect">
              <a:avLst/>
            </a:prstGeom>
            <a:noFill/>
            <a:ln w="9525">
              <a:noFill/>
              <a:miter lim="800000"/>
              <a:headEnd/>
              <a:tailEnd/>
            </a:ln>
          </p:spPr>
        </p:pic>
      </p:grpSp>
      <p:grpSp>
        <p:nvGrpSpPr>
          <p:cNvPr id="9" name="Group 62"/>
          <p:cNvGrpSpPr>
            <a:grpSpLocks/>
          </p:cNvGrpSpPr>
          <p:nvPr/>
        </p:nvGrpSpPr>
        <p:grpSpPr bwMode="auto">
          <a:xfrm>
            <a:off x="7159625" y="3460750"/>
            <a:ext cx="1752600" cy="1281113"/>
            <a:chOff x="4510" y="2180"/>
            <a:chExt cx="1104" cy="807"/>
          </a:xfrm>
        </p:grpSpPr>
        <p:pic>
          <p:nvPicPr>
            <p:cNvPr id="60457" name="Picture 8" descr="Obverse of the $1 bill">
              <a:hlinkClick r:id="rId7" tooltip="Obverse of the $1 bill"/>
            </p:cNvPr>
            <p:cNvPicPr>
              <a:picLocks noChangeAspect="1" noChangeArrowheads="1"/>
            </p:cNvPicPr>
            <p:nvPr/>
          </p:nvPicPr>
          <p:blipFill>
            <a:blip r:embed="rId8"/>
            <a:srcRect/>
            <a:stretch>
              <a:fillRect/>
            </a:stretch>
          </p:blipFill>
          <p:spPr bwMode="auto">
            <a:xfrm>
              <a:off x="4522" y="2180"/>
              <a:ext cx="1080" cy="450"/>
            </a:xfrm>
            <a:prstGeom prst="rect">
              <a:avLst/>
            </a:prstGeom>
            <a:noFill/>
            <a:ln w="9525">
              <a:noFill/>
              <a:miter lim="800000"/>
              <a:headEnd/>
              <a:tailEnd/>
            </a:ln>
          </p:spPr>
        </p:pic>
        <p:sp>
          <p:nvSpPr>
            <p:cNvPr id="60458" name="Text Box 31"/>
            <p:cNvSpPr txBox="1">
              <a:spLocks noChangeArrowheads="1"/>
            </p:cNvSpPr>
            <p:nvPr/>
          </p:nvSpPr>
          <p:spPr bwMode="auto">
            <a:xfrm>
              <a:off x="4752" y="2813"/>
              <a:ext cx="624"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“$4,884”</a:t>
              </a:r>
            </a:p>
          </p:txBody>
        </p:sp>
        <p:sp>
          <p:nvSpPr>
            <p:cNvPr id="60459"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0" name="Group 66"/>
          <p:cNvGrpSpPr>
            <a:grpSpLocks/>
          </p:cNvGrpSpPr>
          <p:nvPr/>
        </p:nvGrpSpPr>
        <p:grpSpPr bwMode="auto">
          <a:xfrm>
            <a:off x="4419600" y="4876800"/>
            <a:ext cx="2022475" cy="1433513"/>
            <a:chOff x="2784" y="3111"/>
            <a:chExt cx="1274" cy="903"/>
          </a:xfrm>
        </p:grpSpPr>
        <p:pic>
          <p:nvPicPr>
            <p:cNvPr id="60454" name="Picture 18" descr="American Eagle Silver Uncirculated Coin">
              <a:hlinkClick r:id="rId9"/>
            </p:cNvPr>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60455"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0456" name="Text Box 38"/>
            <p:cNvSpPr txBox="1">
              <a:spLocks noChangeArrowheads="1"/>
            </p:cNvSpPr>
            <p:nvPr/>
          </p:nvSpPr>
          <p:spPr bwMode="auto">
            <a:xfrm>
              <a:off x="3360" y="3840"/>
              <a:ext cx="554"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grpSp>
      <p:grpSp>
        <p:nvGrpSpPr>
          <p:cNvPr id="11" name="Group 65"/>
          <p:cNvGrpSpPr>
            <a:grpSpLocks/>
          </p:cNvGrpSpPr>
          <p:nvPr/>
        </p:nvGrpSpPr>
        <p:grpSpPr bwMode="auto">
          <a:xfrm>
            <a:off x="2362200" y="4965700"/>
            <a:ext cx="1895475" cy="1343025"/>
            <a:chOff x="1488" y="3167"/>
            <a:chExt cx="1194" cy="846"/>
          </a:xfrm>
        </p:grpSpPr>
        <p:sp>
          <p:nvSpPr>
            <p:cNvPr id="60451"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52" name="Text Box 33"/>
            <p:cNvSpPr txBox="1">
              <a:spLocks noChangeArrowheads="1"/>
            </p:cNvSpPr>
            <p:nvPr/>
          </p:nvSpPr>
          <p:spPr bwMode="auto">
            <a:xfrm>
              <a:off x="1971" y="3840"/>
              <a:ext cx="558" cy="173"/>
            </a:xfrm>
            <a:prstGeom prst="rect">
              <a:avLst/>
            </a:prstGeom>
            <a:noFill/>
            <a:ln w="9525">
              <a:noFill/>
              <a:miter lim="800000"/>
              <a:headEnd/>
              <a:tailEnd/>
            </a:ln>
          </p:spPr>
          <p:txBody>
            <a:bodyPr>
              <a:prstTxWarp prst="textNoShape">
                <a:avLst/>
              </a:prstTxWarp>
              <a:spAutoFit/>
            </a:bodyPr>
            <a:lstStyle/>
            <a:p>
              <a:pPr algn="ctr"/>
              <a:r>
                <a:rPr lang="en-US" sz="1200"/>
                <a:t>~6,571</a:t>
              </a:r>
            </a:p>
          </p:txBody>
        </p:sp>
        <p:pic>
          <p:nvPicPr>
            <p:cNvPr id="60453" name="Picture 41" descr="208303341_12da2510d9"/>
            <p:cNvPicPr>
              <a:picLocks noChangeAspect="1" noChangeArrowheads="1"/>
            </p:cNvPicPr>
            <p:nvPr/>
          </p:nvPicPr>
          <p:blipFill>
            <a:blip r:embed="rId5"/>
            <a:srcRect/>
            <a:stretch>
              <a:fillRect/>
            </a:stretch>
          </p:blipFill>
          <p:spPr bwMode="auto">
            <a:xfrm>
              <a:off x="1818" y="3167"/>
              <a:ext cx="864" cy="648"/>
            </a:xfrm>
            <a:prstGeom prst="rect">
              <a:avLst/>
            </a:prstGeom>
            <a:noFill/>
            <a:ln w="9525">
              <a:noFill/>
              <a:miter lim="800000"/>
              <a:headEnd/>
              <a:tailEnd/>
            </a:ln>
          </p:spPr>
        </p:pic>
      </p:grpSp>
      <p:grpSp>
        <p:nvGrpSpPr>
          <p:cNvPr id="12" name="Group 67"/>
          <p:cNvGrpSpPr>
            <a:grpSpLocks/>
          </p:cNvGrpSpPr>
          <p:nvPr/>
        </p:nvGrpSpPr>
        <p:grpSpPr bwMode="auto">
          <a:xfrm>
            <a:off x="6629400" y="5122863"/>
            <a:ext cx="2282825" cy="1187450"/>
            <a:chOff x="4176" y="3266"/>
            <a:chExt cx="1438" cy="748"/>
          </a:xfrm>
        </p:grpSpPr>
        <p:pic>
          <p:nvPicPr>
            <p:cNvPr id="60445" name="Picture 9" descr="Obverse of the $1 bill">
              <a:hlinkClick r:id="rId7" tooltip="Obverse of the $1 bill"/>
            </p:cNvPr>
            <p:cNvPicPr>
              <a:picLocks noChangeAspect="1" noChangeArrowheads="1"/>
            </p:cNvPicPr>
            <p:nvPr/>
          </p:nvPicPr>
          <p:blipFill>
            <a:blip r:embed="rId8"/>
            <a:srcRect/>
            <a:stretch>
              <a:fillRect/>
            </a:stretch>
          </p:blipFill>
          <p:spPr bwMode="auto">
            <a:xfrm>
              <a:off x="4522" y="3266"/>
              <a:ext cx="1080" cy="450"/>
            </a:xfrm>
            <a:prstGeom prst="rect">
              <a:avLst/>
            </a:prstGeom>
            <a:noFill/>
            <a:ln w="9525">
              <a:noFill/>
              <a:miter lim="800000"/>
              <a:headEnd/>
              <a:tailEnd/>
            </a:ln>
          </p:spPr>
        </p:pic>
        <p:sp>
          <p:nvSpPr>
            <p:cNvPr id="60446" name="Text Box 22"/>
            <p:cNvSpPr txBox="1">
              <a:spLocks noChangeArrowheads="1"/>
            </p:cNvSpPr>
            <p:nvPr/>
          </p:nvSpPr>
          <p:spPr bwMode="auto">
            <a:xfrm>
              <a:off x="4704" y="3840"/>
              <a:ext cx="671"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60447"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13" name="Group 53"/>
            <p:cNvGrpSpPr>
              <a:grpSpLocks/>
            </p:cNvGrpSpPr>
            <p:nvPr/>
          </p:nvGrpSpPr>
          <p:grpSpPr bwMode="auto">
            <a:xfrm>
              <a:off x="4176" y="3375"/>
              <a:ext cx="200" cy="231"/>
              <a:chOff x="4176" y="3360"/>
              <a:chExt cx="200" cy="231"/>
            </a:xfrm>
          </p:grpSpPr>
          <p:sp>
            <p:nvSpPr>
              <p:cNvPr id="60449"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0450"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60428" name="Rectangle 56"/>
          <p:cNvSpPr>
            <a:spLocks noGrp="1" noChangeArrowheads="1"/>
          </p:cNvSpPr>
          <p:nvPr>
            <p:ph type="title"/>
          </p:nvPr>
        </p:nvSpPr>
        <p:spPr>
          <a:xfrm>
            <a:off x="457200" y="274638"/>
            <a:ext cx="8229600" cy="563562"/>
          </a:xfrm>
        </p:spPr>
        <p:txBody>
          <a:bodyPr/>
          <a:lstStyle/>
          <a:p>
            <a:pPr eaLnBrk="1" hangingPunct="1"/>
            <a:r>
              <a:rPr lang="en-US" sz="2400" dirty="0">
                <a:solidFill>
                  <a:srgbClr val="FF3300"/>
                </a:solidFill>
                <a:ea typeface="ＭＳ Ｐゴシック" charset="-128"/>
                <a:cs typeface="ＭＳ Ｐゴシック" charset="-128"/>
              </a:rPr>
              <a:t>What is the effect of using</a:t>
            </a:r>
            <a:r>
              <a:rPr lang="en-US" sz="2400" dirty="0" smtClean="0">
                <a:solidFill>
                  <a:srgbClr val="FF3300"/>
                </a:solidFill>
                <a:ea typeface="ＭＳ Ｐゴシック" charset="-128"/>
                <a:cs typeface="ＭＳ Ｐゴシック" charset="-128"/>
              </a:rPr>
              <a:t> fiat legal </a:t>
            </a:r>
            <a:r>
              <a:rPr lang="en-US" sz="2400" dirty="0">
                <a:solidFill>
                  <a:srgbClr val="FF3300"/>
                </a:solidFill>
                <a:ea typeface="ＭＳ Ｐゴシック" charset="-128"/>
                <a:cs typeface="ＭＳ Ｐゴシック" charset="-128"/>
              </a:rPr>
              <a:t>tender?</a:t>
            </a:r>
          </a:p>
        </p:txBody>
      </p:sp>
      <p:grpSp>
        <p:nvGrpSpPr>
          <p:cNvPr id="14" name="Group 62"/>
          <p:cNvGrpSpPr>
            <a:grpSpLocks/>
          </p:cNvGrpSpPr>
          <p:nvPr/>
        </p:nvGrpSpPr>
        <p:grpSpPr bwMode="auto">
          <a:xfrm>
            <a:off x="152400" y="1752600"/>
            <a:ext cx="2209800" cy="1189038"/>
            <a:chOff x="152400" y="1752600"/>
            <a:chExt cx="2209800" cy="1189040"/>
          </a:xfrm>
        </p:grpSpPr>
        <p:grpSp>
          <p:nvGrpSpPr>
            <p:cNvPr id="15" name="Group 57"/>
            <p:cNvGrpSpPr>
              <a:grpSpLocks/>
            </p:cNvGrpSpPr>
            <p:nvPr/>
          </p:nvGrpSpPr>
          <p:grpSpPr bwMode="auto">
            <a:xfrm>
              <a:off x="152400" y="1943102"/>
              <a:ext cx="2209800" cy="998538"/>
              <a:chOff x="96" y="1224"/>
              <a:chExt cx="1392" cy="629"/>
            </a:xfrm>
          </p:grpSpPr>
          <p:sp>
            <p:nvSpPr>
              <p:cNvPr id="60443" name="Text Box 3"/>
              <p:cNvSpPr txBox="1">
                <a:spLocks noChangeArrowheads="1"/>
              </p:cNvSpPr>
              <p:nvPr/>
            </p:nvSpPr>
            <p:spPr bwMode="auto">
              <a:xfrm>
                <a:off x="96" y="1224"/>
                <a:ext cx="440" cy="233"/>
              </a:xfrm>
              <a:prstGeom prst="rect">
                <a:avLst/>
              </a:prstGeom>
              <a:noFill/>
              <a:ln w="9525">
                <a:noFill/>
                <a:miter lim="800000"/>
                <a:headEnd/>
                <a:tailEnd/>
              </a:ln>
            </p:spPr>
            <p:txBody>
              <a:bodyPr wrap="none">
                <a:prstTxWarp prst="textNoShape">
                  <a:avLst/>
                </a:prstTxWarp>
                <a:spAutoFit/>
              </a:bodyPr>
              <a:lstStyle/>
              <a:p>
                <a:r>
                  <a:rPr lang="en-US"/>
                  <a:t>1962</a:t>
                </a:r>
              </a:p>
            </p:txBody>
          </p:sp>
          <p:sp>
            <p:nvSpPr>
              <p:cNvPr id="60444" name="Text Box 34"/>
              <p:cNvSpPr txBox="1">
                <a:spLocks noChangeArrowheads="1"/>
              </p:cNvSpPr>
              <p:nvPr/>
            </p:nvSpPr>
            <p:spPr bwMode="auto">
              <a:xfrm>
                <a:off x="480" y="1680"/>
                <a:ext cx="1008" cy="173"/>
              </a:xfrm>
              <a:prstGeom prst="rect">
                <a:avLst/>
              </a:prstGeom>
              <a:noFill/>
              <a:ln w="9525">
                <a:noFill/>
                <a:miter lim="800000"/>
                <a:headEnd/>
                <a:tailEnd/>
              </a:ln>
            </p:spPr>
            <p:txBody>
              <a:bodyPr>
                <a:prstTxWarp prst="textNoShape">
                  <a:avLst/>
                </a:prstTxWarp>
                <a:spAutoFit/>
              </a:bodyPr>
              <a:lstStyle/>
              <a:p>
                <a:pPr algn="ctr"/>
                <a:r>
                  <a:rPr lang="en-US" sz="1200" dirty="0"/>
                  <a:t> 4 </a:t>
                </a:r>
                <a:r>
                  <a:rPr lang="en-US" sz="1200" dirty="0" smtClean="0"/>
                  <a:t>Shares </a:t>
                </a:r>
                <a:r>
                  <a:rPr lang="en-US" sz="1200" dirty="0"/>
                  <a:t>IBM Stock</a:t>
                </a:r>
              </a:p>
            </p:txBody>
          </p:sp>
        </p:grpSp>
        <p:pic>
          <p:nvPicPr>
            <p:cNvPr id="60442" name="Picture 61" descr="ibmstock.jpg"/>
            <p:cNvPicPr>
              <a:picLocks noChangeAspect="1"/>
            </p:cNvPicPr>
            <p:nvPr/>
          </p:nvPicPr>
          <p:blipFill>
            <a:blip r:embed="rId11"/>
            <a:srcRect/>
            <a:stretch>
              <a:fillRect/>
            </a:stretch>
          </p:blipFill>
          <p:spPr bwMode="auto">
            <a:xfrm>
              <a:off x="990600" y="1752600"/>
              <a:ext cx="1168663" cy="762000"/>
            </a:xfrm>
            <a:prstGeom prst="rect">
              <a:avLst/>
            </a:prstGeom>
            <a:noFill/>
            <a:ln w="9525">
              <a:noFill/>
              <a:miter lim="800000"/>
              <a:headEnd/>
              <a:tailEnd/>
            </a:ln>
          </p:spPr>
        </p:pic>
      </p:grpSp>
      <p:grpSp>
        <p:nvGrpSpPr>
          <p:cNvPr id="16" name="Group 66"/>
          <p:cNvGrpSpPr>
            <a:grpSpLocks/>
          </p:cNvGrpSpPr>
          <p:nvPr/>
        </p:nvGrpSpPr>
        <p:grpSpPr bwMode="auto">
          <a:xfrm>
            <a:off x="152400" y="3429000"/>
            <a:ext cx="2209800" cy="1300163"/>
            <a:chOff x="152400" y="3429000"/>
            <a:chExt cx="2209800" cy="1300159"/>
          </a:xfrm>
        </p:grpSpPr>
        <p:grpSp>
          <p:nvGrpSpPr>
            <p:cNvPr id="17" name="Group 61"/>
            <p:cNvGrpSpPr>
              <a:grpSpLocks/>
            </p:cNvGrpSpPr>
            <p:nvPr/>
          </p:nvGrpSpPr>
          <p:grpSpPr bwMode="auto">
            <a:xfrm>
              <a:off x="152400" y="3635375"/>
              <a:ext cx="2209800" cy="1093784"/>
              <a:chOff x="96" y="2290"/>
              <a:chExt cx="1392" cy="689"/>
            </a:xfrm>
          </p:grpSpPr>
          <p:sp>
            <p:nvSpPr>
              <p:cNvPr id="60439"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sp>
            <p:nvSpPr>
              <p:cNvPr id="60440" name="Text Box 46"/>
              <p:cNvSpPr txBox="1">
                <a:spLocks noChangeArrowheads="1"/>
              </p:cNvSpPr>
              <p:nvPr/>
            </p:nvSpPr>
            <p:spPr bwMode="auto">
              <a:xfrm>
                <a:off x="288" y="2688"/>
                <a:ext cx="1200" cy="291"/>
              </a:xfrm>
              <a:prstGeom prst="rect">
                <a:avLst/>
              </a:prstGeom>
              <a:noFill/>
              <a:ln w="9525">
                <a:noFill/>
                <a:miter lim="800000"/>
                <a:headEnd/>
                <a:tailEnd/>
              </a:ln>
            </p:spPr>
            <p:txBody>
              <a:bodyPr>
                <a:prstTxWarp prst="textNoShape">
                  <a:avLst/>
                </a:prstTxWarp>
                <a:spAutoFit/>
              </a:bodyPr>
              <a:lstStyle/>
              <a:p>
                <a:pPr algn="ctr"/>
                <a:r>
                  <a:rPr lang="en-US" sz="1200"/>
                  <a:t>75 Shares IBM Stock after splits</a:t>
                </a:r>
              </a:p>
            </p:txBody>
          </p:sp>
        </p:grpSp>
        <p:pic>
          <p:nvPicPr>
            <p:cNvPr id="60438" name="Picture 63" descr="ibmstock.jpg"/>
            <p:cNvPicPr>
              <a:picLocks noChangeAspect="1"/>
            </p:cNvPicPr>
            <p:nvPr/>
          </p:nvPicPr>
          <p:blipFill>
            <a:blip r:embed="rId11"/>
            <a:srcRect/>
            <a:stretch>
              <a:fillRect/>
            </a:stretch>
          </p:blipFill>
          <p:spPr bwMode="auto">
            <a:xfrm>
              <a:off x="990600" y="3429000"/>
              <a:ext cx="1168663" cy="761998"/>
            </a:xfrm>
            <a:prstGeom prst="rect">
              <a:avLst/>
            </a:prstGeom>
            <a:noFill/>
            <a:ln w="9525">
              <a:noFill/>
              <a:miter lim="800000"/>
              <a:headEnd/>
              <a:tailEnd/>
            </a:ln>
          </p:spPr>
        </p:pic>
      </p:grpSp>
      <p:grpSp>
        <p:nvGrpSpPr>
          <p:cNvPr id="18" name="Group 65"/>
          <p:cNvGrpSpPr>
            <a:grpSpLocks/>
          </p:cNvGrpSpPr>
          <p:nvPr/>
        </p:nvGrpSpPr>
        <p:grpSpPr bwMode="auto">
          <a:xfrm>
            <a:off x="152400" y="5119688"/>
            <a:ext cx="2209800" cy="1300162"/>
            <a:chOff x="152400" y="5181600"/>
            <a:chExt cx="2209800" cy="1300166"/>
          </a:xfrm>
        </p:grpSpPr>
        <p:grpSp>
          <p:nvGrpSpPr>
            <p:cNvPr id="19" name="Group 64"/>
            <p:cNvGrpSpPr>
              <a:grpSpLocks/>
            </p:cNvGrpSpPr>
            <p:nvPr/>
          </p:nvGrpSpPr>
          <p:grpSpPr bwMode="auto">
            <a:xfrm>
              <a:off x="152400" y="5359403"/>
              <a:ext cx="2209800" cy="1122363"/>
              <a:chOff x="96" y="3376"/>
              <a:chExt cx="1392" cy="707"/>
            </a:xfrm>
          </p:grpSpPr>
          <p:sp>
            <p:nvSpPr>
              <p:cNvPr id="60435"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sp>
            <p:nvSpPr>
              <p:cNvPr id="60436" name="Text Box 47"/>
              <p:cNvSpPr txBox="1">
                <a:spLocks noChangeArrowheads="1"/>
              </p:cNvSpPr>
              <p:nvPr/>
            </p:nvSpPr>
            <p:spPr bwMode="auto">
              <a:xfrm>
                <a:off x="336" y="3792"/>
                <a:ext cx="1152" cy="291"/>
              </a:xfrm>
              <a:prstGeom prst="rect">
                <a:avLst/>
              </a:prstGeom>
              <a:noFill/>
              <a:ln w="9525">
                <a:noFill/>
                <a:miter lim="800000"/>
                <a:headEnd/>
                <a:tailEnd/>
              </a:ln>
            </p:spPr>
            <p:txBody>
              <a:bodyPr>
                <a:prstTxWarp prst="textNoShape">
                  <a:avLst/>
                </a:prstTxWarp>
                <a:spAutoFit/>
              </a:bodyPr>
              <a:lstStyle/>
              <a:p>
                <a:pPr algn="ctr"/>
                <a:r>
                  <a:rPr lang="en-US" sz="1200"/>
                  <a:t>300 Shares IBM Stock after splits</a:t>
                </a:r>
              </a:p>
            </p:txBody>
          </p:sp>
        </p:grpSp>
        <p:pic>
          <p:nvPicPr>
            <p:cNvPr id="60434" name="Picture 64" descr="ibmstock.jpg"/>
            <p:cNvPicPr>
              <a:picLocks noChangeAspect="1"/>
            </p:cNvPicPr>
            <p:nvPr/>
          </p:nvPicPr>
          <p:blipFill>
            <a:blip r:embed="rId11"/>
            <a:srcRect/>
            <a:stretch>
              <a:fillRect/>
            </a:stretch>
          </p:blipFill>
          <p:spPr bwMode="auto">
            <a:xfrm>
              <a:off x="990600" y="5181600"/>
              <a:ext cx="1168663" cy="762000"/>
            </a:xfrm>
            <a:prstGeom prst="rect">
              <a:avLst/>
            </a:prstGeom>
            <a:noFill/>
            <a:ln w="9525">
              <a:noFill/>
              <a:miter lim="800000"/>
              <a:headEnd/>
              <a:tailEnd/>
            </a:ln>
          </p:spPr>
        </p:pic>
      </p:grpSp>
      <p:sp>
        <p:nvSpPr>
          <p:cNvPr id="60432" name="Rectangle 65"/>
          <p:cNvSpPr>
            <a:spLocks noChangeArrowheads="1"/>
          </p:cNvSpPr>
          <p:nvPr/>
        </p:nvSpPr>
        <p:spPr bwMode="auto">
          <a:xfrm>
            <a:off x="304800" y="6553200"/>
            <a:ext cx="8610600" cy="246063"/>
          </a:xfrm>
          <a:prstGeom prst="rect">
            <a:avLst/>
          </a:prstGeom>
          <a:noFill/>
          <a:ln w="9525">
            <a:noFill/>
            <a:miter lim="800000"/>
            <a:headEnd/>
            <a:tailEnd/>
          </a:ln>
        </p:spPr>
        <p:txBody>
          <a:bodyPr>
            <a:prstTxWarp prst="textNoShape">
              <a:avLst/>
            </a:prstTxWarp>
            <a:spAutoFit/>
          </a:bodyPr>
          <a:lstStyle/>
          <a:p>
            <a:r>
              <a:rPr lang="en-US" sz="1000"/>
              <a:t>IBM Stock Splits: </a:t>
            </a:r>
            <a:r>
              <a:rPr lang="en-US" sz="1000">
                <a:solidFill>
                  <a:srgbClr val="0A6F19"/>
                </a:solidFill>
              </a:rPr>
              <a:t>1964-05-18 [5:4], 1966-05-18 [3:2], 1968-04-23 [2:1], May 29, 1973 [5:4], Jun 1, 1979 [4:1]</a:t>
            </a:r>
            <a:r>
              <a:rPr lang="en-US" sz="1000"/>
              <a:t>, </a:t>
            </a:r>
            <a:r>
              <a:rPr lang="en-US" sz="1000">
                <a:solidFill>
                  <a:srgbClr val="FF6600"/>
                </a:solidFill>
              </a:rPr>
              <a:t>May 28, 1997 [2:1], May 27, 1999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0737"/>
                                        </p:tgtEl>
                                        <p:attrNameLst>
                                          <p:attrName>style.visibility</p:attrName>
                                        </p:attrNameLst>
                                      </p:cBhvr>
                                      <p:to>
                                        <p:strVal val="visible"/>
                                      </p:to>
                                    </p:set>
                                    <p:animEffect transition="in" filter="blinds(horizontal)">
                                      <p:cBhvr>
                                        <p:cTn id="26" dur="500"/>
                                        <p:tgtEl>
                                          <p:spTgt spid="3073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149225" y="1562100"/>
            <a:ext cx="698500" cy="646113"/>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1962</a:t>
            </a:r>
          </a:p>
        </p:txBody>
      </p:sp>
      <p:sp>
        <p:nvSpPr>
          <p:cNvPr id="62467"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sp>
        <p:nvSpPr>
          <p:cNvPr id="62468"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2" name="Group 94"/>
          <p:cNvGrpSpPr>
            <a:grpSpLocks/>
          </p:cNvGrpSpPr>
          <p:nvPr/>
        </p:nvGrpSpPr>
        <p:grpSpPr bwMode="auto">
          <a:xfrm>
            <a:off x="2535238" y="4449763"/>
            <a:ext cx="2174875" cy="703262"/>
            <a:chOff x="1649" y="2803"/>
            <a:chExt cx="1370" cy="443"/>
          </a:xfrm>
        </p:grpSpPr>
        <p:sp>
          <p:nvSpPr>
            <p:cNvPr id="62518" name="Text Box 42"/>
            <p:cNvSpPr txBox="1">
              <a:spLocks noChangeArrowheads="1"/>
            </p:cNvSpPr>
            <p:nvPr/>
          </p:nvSpPr>
          <p:spPr bwMode="auto">
            <a:xfrm>
              <a:off x="1649" y="2803"/>
              <a:ext cx="1350" cy="174"/>
            </a:xfrm>
            <a:prstGeom prst="rect">
              <a:avLst/>
            </a:prstGeom>
            <a:noFill/>
            <a:ln w="9525">
              <a:noFill/>
              <a:miter lim="800000"/>
              <a:headEnd/>
              <a:tailEnd/>
            </a:ln>
          </p:spPr>
          <p:txBody>
            <a:bodyPr wrap="none">
              <a:prstTxWarp prst="textNoShape">
                <a:avLst/>
              </a:prstTxWarp>
              <a:spAutoFit/>
            </a:bodyPr>
            <a:lstStyle/>
            <a:p>
              <a:r>
                <a:rPr lang="en-US" sz="1200" b="1"/>
                <a:t>17% Gain in Eggs Cartons</a:t>
              </a:r>
            </a:p>
          </p:txBody>
        </p:sp>
        <p:sp>
          <p:nvSpPr>
            <p:cNvPr id="62519" name="Text Box 45"/>
            <p:cNvSpPr txBox="1">
              <a:spLocks noChangeArrowheads="1"/>
            </p:cNvSpPr>
            <p:nvPr/>
          </p:nvSpPr>
          <p:spPr bwMode="auto">
            <a:xfrm>
              <a:off x="1684" y="3072"/>
              <a:ext cx="1335" cy="174"/>
            </a:xfrm>
            <a:prstGeom prst="rect">
              <a:avLst/>
            </a:prstGeom>
            <a:noFill/>
            <a:ln w="9525">
              <a:noFill/>
              <a:miter lim="800000"/>
              <a:headEnd/>
              <a:tailEnd/>
            </a:ln>
          </p:spPr>
          <p:txBody>
            <a:bodyPr wrap="none">
              <a:prstTxWarp prst="textNoShape">
                <a:avLst/>
              </a:prstTxWarp>
              <a:spAutoFit/>
            </a:bodyPr>
            <a:lstStyle/>
            <a:p>
              <a:pPr algn="ctr"/>
              <a:r>
                <a:rPr lang="en-US" sz="1200" b="1"/>
                <a:t>Tax Due ~172 Egg Cartons</a:t>
              </a:r>
            </a:p>
          </p:txBody>
        </p:sp>
      </p:grpSp>
      <p:grpSp>
        <p:nvGrpSpPr>
          <p:cNvPr id="3" name="Group 96"/>
          <p:cNvGrpSpPr>
            <a:grpSpLocks/>
          </p:cNvGrpSpPr>
          <p:nvPr/>
        </p:nvGrpSpPr>
        <p:grpSpPr bwMode="auto">
          <a:xfrm>
            <a:off x="4924425" y="4449763"/>
            <a:ext cx="1979613" cy="703262"/>
            <a:chOff x="3102" y="2803"/>
            <a:chExt cx="1247" cy="443"/>
          </a:xfrm>
        </p:grpSpPr>
        <p:sp>
          <p:nvSpPr>
            <p:cNvPr id="62516" name="Text Box 43"/>
            <p:cNvSpPr txBox="1">
              <a:spLocks noChangeArrowheads="1"/>
            </p:cNvSpPr>
            <p:nvPr/>
          </p:nvSpPr>
          <p:spPr bwMode="auto">
            <a:xfrm>
              <a:off x="3102" y="2803"/>
              <a:ext cx="1247" cy="174"/>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17% Lawful Money Gain</a:t>
              </a:r>
            </a:p>
          </p:txBody>
        </p:sp>
        <p:sp>
          <p:nvSpPr>
            <p:cNvPr id="62517" name="Text Box 47"/>
            <p:cNvSpPr txBox="1">
              <a:spLocks noChangeArrowheads="1"/>
            </p:cNvSpPr>
            <p:nvPr/>
          </p:nvSpPr>
          <p:spPr bwMode="auto">
            <a:xfrm>
              <a:off x="3267" y="3072"/>
              <a:ext cx="818" cy="174"/>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Tax Due </a:t>
              </a:r>
              <a:r>
                <a:rPr lang="en-US" sz="1200">
                  <a:solidFill>
                    <a:srgbClr val="0000FF"/>
                  </a:solidFill>
                  <a:latin typeface="Engravers MT" charset="0"/>
                </a:rPr>
                <a:t>$</a:t>
              </a:r>
              <a:r>
                <a:rPr lang="en-US" sz="1200">
                  <a:solidFill>
                    <a:srgbClr val="0000FF"/>
                  </a:solidFill>
                </a:rPr>
                <a:t>59.48</a:t>
              </a:r>
            </a:p>
          </p:txBody>
        </p:sp>
      </p:grpSp>
      <p:grpSp>
        <p:nvGrpSpPr>
          <p:cNvPr id="4" name="Group 98"/>
          <p:cNvGrpSpPr>
            <a:grpSpLocks/>
          </p:cNvGrpSpPr>
          <p:nvPr/>
        </p:nvGrpSpPr>
        <p:grpSpPr bwMode="auto">
          <a:xfrm>
            <a:off x="7132638" y="4343400"/>
            <a:ext cx="1779587" cy="919163"/>
            <a:chOff x="4493" y="2736"/>
            <a:chExt cx="1121" cy="579"/>
          </a:xfrm>
        </p:grpSpPr>
        <p:sp>
          <p:nvSpPr>
            <p:cNvPr id="62514" name="Text Box 44"/>
            <p:cNvSpPr txBox="1">
              <a:spLocks noChangeArrowheads="1"/>
            </p:cNvSpPr>
            <p:nvPr/>
          </p:nvSpPr>
          <p:spPr bwMode="auto">
            <a:xfrm>
              <a:off x="4493" y="2736"/>
              <a:ext cx="1092" cy="291"/>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“94% Gain”</a:t>
              </a:r>
              <a:r>
                <a:rPr lang="en-US" sz="1200"/>
                <a:t> of $28,559</a:t>
              </a:r>
            </a:p>
          </p:txBody>
        </p:sp>
        <p:sp>
          <p:nvSpPr>
            <p:cNvPr id="62515" name="Text Box 48"/>
            <p:cNvSpPr txBox="1">
              <a:spLocks noChangeArrowheads="1"/>
            </p:cNvSpPr>
            <p:nvPr/>
          </p:nvSpPr>
          <p:spPr bwMode="auto">
            <a:xfrm>
              <a:off x="4500" y="3024"/>
              <a:ext cx="1114" cy="291"/>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(15%) </a:t>
              </a:r>
            </a:p>
            <a:p>
              <a:pPr algn="ctr"/>
              <a:r>
                <a:rPr lang="en-US" sz="1200">
                  <a:solidFill>
                    <a:srgbClr val="FF3300"/>
                  </a:solidFill>
                </a:rPr>
                <a:t>~FRN$4283.85</a:t>
              </a:r>
            </a:p>
          </p:txBody>
        </p:sp>
      </p:grpSp>
      <p:sp>
        <p:nvSpPr>
          <p:cNvPr id="62472"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17763" y="5257800"/>
            <a:ext cx="5964237" cy="768350"/>
            <a:chOff x="1523" y="3312"/>
            <a:chExt cx="3757" cy="484"/>
          </a:xfrm>
        </p:grpSpPr>
        <p:sp>
          <p:nvSpPr>
            <p:cNvPr id="62511" name="Text Box 52"/>
            <p:cNvSpPr txBox="1">
              <a:spLocks noChangeArrowheads="1"/>
            </p:cNvSpPr>
            <p:nvPr/>
          </p:nvSpPr>
          <p:spPr bwMode="auto">
            <a:xfrm>
              <a:off x="2981" y="3389"/>
              <a:ext cx="148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FRN Inflation results in a</a:t>
              </a:r>
            </a:p>
            <a:p>
              <a:pPr algn="ctr"/>
              <a:r>
                <a:rPr lang="en-US" sz="1200" b="1">
                  <a:solidFill>
                    <a:srgbClr val="FF3300"/>
                  </a:solidFill>
                </a:rPr>
                <a:t>83% tax rate or </a:t>
              </a:r>
              <a:r>
                <a:rPr lang="en-US" sz="1200">
                  <a:solidFill>
                    <a:srgbClr val="FF0000"/>
                  </a:solidFill>
                  <a:latin typeface="Engravers MT" charset="0"/>
                </a:rPr>
                <a:t>$</a:t>
              </a:r>
              <a:r>
                <a:rPr lang="en-US" sz="1200" b="1">
                  <a:solidFill>
                    <a:srgbClr val="FF3300"/>
                  </a:solidFill>
                </a:rPr>
                <a:t>328.45 of the </a:t>
              </a:r>
            </a:p>
            <a:p>
              <a:pPr algn="ctr"/>
              <a:r>
                <a:rPr lang="en-US" sz="1200">
                  <a:solidFill>
                    <a:srgbClr val="FF0000"/>
                  </a:solidFill>
                  <a:latin typeface="Engravers MT" charset="0"/>
                </a:rPr>
                <a:t>$</a:t>
              </a:r>
              <a:r>
                <a:rPr lang="en-US" sz="1200" b="1">
                  <a:solidFill>
                    <a:srgbClr val="FF3300"/>
                  </a:solidFill>
                </a:rPr>
                <a:t>396.56 of the purported gain</a:t>
              </a:r>
            </a:p>
          </p:txBody>
        </p:sp>
        <p:sp>
          <p:nvSpPr>
            <p:cNvPr id="62512" name="Text Box 53"/>
            <p:cNvSpPr txBox="1">
              <a:spLocks noChangeArrowheads="1"/>
            </p:cNvSpPr>
            <p:nvPr/>
          </p:nvSpPr>
          <p:spPr bwMode="auto">
            <a:xfrm>
              <a:off x="1523" y="3389"/>
              <a:ext cx="143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923 Cartons of Eggs</a:t>
              </a:r>
            </a:p>
          </p:txBody>
        </p:sp>
        <p:sp>
          <p:nvSpPr>
            <p:cNvPr id="62513" name="AutoShape 56"/>
            <p:cNvSpPr>
              <a:spLocks noChangeArrowheads="1"/>
            </p:cNvSpPr>
            <p:nvPr/>
          </p:nvSpPr>
          <p:spPr bwMode="auto">
            <a:xfrm rot="5400000" flipV="1">
              <a:off x="4656"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62474" name="Text Box 57"/>
          <p:cNvSpPr txBox="1">
            <a:spLocks noChangeArrowheads="1"/>
          </p:cNvSpPr>
          <p:nvPr/>
        </p:nvSpPr>
        <p:spPr bwMode="auto">
          <a:xfrm>
            <a:off x="1219200" y="7159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6" name="Group 95"/>
          <p:cNvGrpSpPr>
            <a:grpSpLocks/>
          </p:cNvGrpSpPr>
          <p:nvPr/>
        </p:nvGrpSpPr>
        <p:grpSpPr bwMode="auto">
          <a:xfrm>
            <a:off x="4457700" y="715963"/>
            <a:ext cx="2390775" cy="3629025"/>
            <a:chOff x="2808" y="451"/>
            <a:chExt cx="1506" cy="2286"/>
          </a:xfrm>
        </p:grpSpPr>
        <p:pic>
          <p:nvPicPr>
            <p:cNvPr id="62503"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62504"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62505" name="Text Box 20"/>
            <p:cNvSpPr txBox="1">
              <a:spLocks noChangeArrowheads="1"/>
            </p:cNvSpPr>
            <p:nvPr/>
          </p:nvSpPr>
          <p:spPr bwMode="auto">
            <a:xfrm>
              <a:off x="3340" y="1507"/>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p>
          </p:txBody>
        </p:sp>
        <p:sp>
          <p:nvSpPr>
            <p:cNvPr id="62506"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7"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2508" name="Text Box 38"/>
            <p:cNvSpPr txBox="1">
              <a:spLocks noChangeArrowheads="1"/>
            </p:cNvSpPr>
            <p:nvPr/>
          </p:nvSpPr>
          <p:spPr bwMode="auto">
            <a:xfrm>
              <a:off x="3340" y="2563"/>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sp>
          <p:nvSpPr>
            <p:cNvPr id="62509"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10"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sp>
        <p:nvSpPr>
          <p:cNvPr id="5184" name="Text Box 64"/>
          <p:cNvSpPr txBox="1">
            <a:spLocks noChangeArrowheads="1"/>
          </p:cNvSpPr>
          <p:nvPr/>
        </p:nvSpPr>
        <p:spPr bwMode="auto">
          <a:xfrm>
            <a:off x="3175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a:t>The purported Federal Reserve Note “Gain” is actually a “quiet theft” in that</a:t>
            </a:r>
          </a:p>
          <a:p>
            <a:pPr algn="ctr"/>
            <a:r>
              <a:rPr lang="en-US" b="1"/>
              <a:t>it results in an 83% tax rate with the perception of 15% tax rate. </a:t>
            </a:r>
          </a:p>
        </p:txBody>
      </p:sp>
      <p:grpSp>
        <p:nvGrpSpPr>
          <p:cNvPr id="7" name="Group 93"/>
          <p:cNvGrpSpPr>
            <a:grpSpLocks/>
          </p:cNvGrpSpPr>
          <p:nvPr/>
        </p:nvGrpSpPr>
        <p:grpSpPr bwMode="auto">
          <a:xfrm>
            <a:off x="2362200" y="715963"/>
            <a:ext cx="2016125" cy="3627437"/>
            <a:chOff x="1488" y="451"/>
            <a:chExt cx="1270" cy="2285"/>
          </a:xfrm>
        </p:grpSpPr>
        <p:sp>
          <p:nvSpPr>
            <p:cNvPr id="62495"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6"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7"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sp>
          <p:nvSpPr>
            <p:cNvPr id="62498"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~6,571</a:t>
              </a:r>
            </a:p>
          </p:txBody>
        </p:sp>
        <p:pic>
          <p:nvPicPr>
            <p:cNvPr id="62499" name="Picture 39" descr="208303341_12da2510d9"/>
            <p:cNvPicPr>
              <a:picLocks noChangeAspect="1" noChangeArrowheads="1"/>
            </p:cNvPicPr>
            <p:nvPr/>
          </p:nvPicPr>
          <p:blipFill>
            <a:blip r:embed="rId7"/>
            <a:srcRect/>
            <a:stretch>
              <a:fillRect/>
            </a:stretch>
          </p:blipFill>
          <p:spPr bwMode="auto">
            <a:xfrm>
              <a:off x="1807" y="811"/>
              <a:ext cx="864" cy="648"/>
            </a:xfrm>
            <a:prstGeom prst="rect">
              <a:avLst/>
            </a:prstGeom>
            <a:noFill/>
            <a:ln w="9525">
              <a:noFill/>
              <a:miter lim="800000"/>
              <a:headEnd/>
              <a:tailEnd/>
            </a:ln>
          </p:spPr>
        </p:pic>
        <p:pic>
          <p:nvPicPr>
            <p:cNvPr id="62500" name="Picture 41" descr="208303341_12da2510d9"/>
            <p:cNvPicPr>
              <a:picLocks noChangeAspect="1" noChangeArrowheads="1"/>
            </p:cNvPicPr>
            <p:nvPr/>
          </p:nvPicPr>
          <p:blipFill>
            <a:blip r:embed="rId7"/>
            <a:srcRect/>
            <a:stretch>
              <a:fillRect/>
            </a:stretch>
          </p:blipFill>
          <p:spPr bwMode="auto">
            <a:xfrm>
              <a:off x="1807" y="1831"/>
              <a:ext cx="864" cy="648"/>
            </a:xfrm>
            <a:prstGeom prst="rect">
              <a:avLst/>
            </a:prstGeom>
            <a:noFill/>
            <a:ln w="9525">
              <a:noFill/>
              <a:miter lim="800000"/>
              <a:headEnd/>
              <a:tailEnd/>
            </a:ln>
          </p:spPr>
        </p:pic>
        <p:sp>
          <p:nvSpPr>
            <p:cNvPr id="62501"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2"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62478"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8" name="Group 97"/>
          <p:cNvGrpSpPr>
            <a:grpSpLocks/>
          </p:cNvGrpSpPr>
          <p:nvPr/>
        </p:nvGrpSpPr>
        <p:grpSpPr bwMode="auto">
          <a:xfrm>
            <a:off x="6629400" y="715963"/>
            <a:ext cx="2362200" cy="3629025"/>
            <a:chOff x="4176" y="451"/>
            <a:chExt cx="1488" cy="2286"/>
          </a:xfrm>
        </p:grpSpPr>
        <p:pic>
          <p:nvPicPr>
            <p:cNvPr id="62483"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1939"/>
              <a:ext cx="1080" cy="450"/>
            </a:xfrm>
            <a:prstGeom prst="rect">
              <a:avLst/>
            </a:prstGeom>
            <a:noFill/>
            <a:ln w="9525">
              <a:noFill/>
              <a:miter lim="800000"/>
              <a:headEnd/>
              <a:tailEnd/>
            </a:ln>
          </p:spPr>
        </p:pic>
        <p:pic>
          <p:nvPicPr>
            <p:cNvPr id="62484" name="Picture 19" descr="1"/>
            <p:cNvPicPr>
              <a:picLocks noChangeAspect="1" noChangeArrowheads="1"/>
            </p:cNvPicPr>
            <p:nvPr/>
          </p:nvPicPr>
          <p:blipFill>
            <a:blip r:embed="rId10"/>
            <a:srcRect/>
            <a:stretch>
              <a:fillRect/>
            </a:stretch>
          </p:blipFill>
          <p:spPr bwMode="auto">
            <a:xfrm>
              <a:off x="4510" y="861"/>
              <a:ext cx="1104" cy="475"/>
            </a:xfrm>
            <a:prstGeom prst="rect">
              <a:avLst/>
            </a:prstGeom>
            <a:noFill/>
            <a:ln w="9525">
              <a:noFill/>
              <a:miter lim="800000"/>
              <a:headEnd/>
              <a:tailEnd/>
            </a:ln>
          </p:spPr>
        </p:pic>
        <p:sp>
          <p:nvSpPr>
            <p:cNvPr id="62485" name="Text Box 21"/>
            <p:cNvSpPr txBox="1">
              <a:spLocks noChangeArrowheads="1"/>
            </p:cNvSpPr>
            <p:nvPr/>
          </p:nvSpPr>
          <p:spPr bwMode="auto">
            <a:xfrm>
              <a:off x="4801" y="1507"/>
              <a:ext cx="575"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$1,942.00</a:t>
              </a:r>
            </a:p>
          </p:txBody>
        </p:sp>
        <p:sp>
          <p:nvSpPr>
            <p:cNvPr id="62486" name="Text Box 22"/>
            <p:cNvSpPr txBox="1">
              <a:spLocks noChangeArrowheads="1"/>
            </p:cNvSpPr>
            <p:nvPr/>
          </p:nvSpPr>
          <p:spPr bwMode="auto">
            <a:xfrm>
              <a:off x="4752" y="2563"/>
              <a:ext cx="672"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62487"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88"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62489"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62490"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62491"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9" name="Group 90"/>
            <p:cNvGrpSpPr>
              <a:grpSpLocks/>
            </p:cNvGrpSpPr>
            <p:nvPr/>
          </p:nvGrpSpPr>
          <p:grpSpPr bwMode="auto">
            <a:xfrm>
              <a:off x="4176" y="2035"/>
              <a:ext cx="200" cy="231"/>
              <a:chOff x="480" y="3168"/>
              <a:chExt cx="200" cy="231"/>
            </a:xfrm>
          </p:grpSpPr>
          <p:sp>
            <p:nvSpPr>
              <p:cNvPr id="62493"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2494"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charset="-128"/>
                <a:cs typeface="ＭＳ Ｐゴシック" charset="-128"/>
              </a:rPr>
              <a:t>Quiet Theft!</a:t>
            </a:r>
          </a:p>
        </p:txBody>
      </p:sp>
      <p:pic>
        <p:nvPicPr>
          <p:cNvPr id="62481" name="Picture 55" descr="ibmstock.jpg"/>
          <p:cNvPicPr>
            <a:picLocks noChangeAspect="1"/>
          </p:cNvPicPr>
          <p:nvPr/>
        </p:nvPicPr>
        <p:blipFill>
          <a:blip r:embed="rId11"/>
          <a:srcRect/>
          <a:stretch>
            <a:fillRect/>
          </a:stretch>
        </p:blipFill>
        <p:spPr bwMode="auto">
          <a:xfrm>
            <a:off x="990600" y="1371600"/>
            <a:ext cx="1168400" cy="762000"/>
          </a:xfrm>
          <a:prstGeom prst="rect">
            <a:avLst/>
          </a:prstGeom>
          <a:noFill/>
          <a:ln w="9525">
            <a:noFill/>
            <a:miter lim="800000"/>
            <a:headEnd/>
            <a:tailEnd/>
          </a:ln>
        </p:spPr>
      </p:pic>
      <p:pic>
        <p:nvPicPr>
          <p:cNvPr id="62482" name="Picture 56" descr="ibmstock.jpg"/>
          <p:cNvPicPr>
            <a:picLocks noChangeAspect="1"/>
          </p:cNvPicPr>
          <p:nvPr/>
        </p:nvPicPr>
        <p:blipFill>
          <a:blip r:embed="rId11"/>
          <a:srcRect/>
          <a:stretch>
            <a:fillRect/>
          </a:stretch>
        </p:blipFill>
        <p:spPr bwMode="auto">
          <a:xfrm>
            <a:off x="990600" y="3048000"/>
            <a:ext cx="116840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Fiat Currency </a:t>
            </a:r>
            <a:endParaRPr lang="en-US" dirty="0"/>
          </a:p>
        </p:txBody>
      </p:sp>
      <p:sp>
        <p:nvSpPr>
          <p:cNvPr id="3" name="Content Placeholder 2"/>
          <p:cNvSpPr>
            <a:spLocks noGrp="1"/>
          </p:cNvSpPr>
          <p:nvPr>
            <p:ph idx="1"/>
          </p:nvPr>
        </p:nvSpPr>
        <p:spPr/>
        <p:txBody>
          <a:bodyPr vert="horz"/>
          <a:lstStyle/>
          <a:p>
            <a:r>
              <a:rPr lang="en-US" sz="2800" dirty="0" smtClean="0"/>
              <a:t>No currency in history has lasted longer than 42 years after its intrinsic backing has been abandoned. </a:t>
            </a:r>
            <a:r>
              <a:rPr lang="en-US" sz="2000" i="1" dirty="0" smtClean="0"/>
              <a:t>John </a:t>
            </a:r>
            <a:r>
              <a:rPr lang="en-US" sz="2000" i="1" dirty="0" err="1" smtClean="0"/>
              <a:t>Tamny</a:t>
            </a:r>
            <a:r>
              <a:rPr lang="en-US" sz="2000" i="1" dirty="0" smtClean="0"/>
              <a:t>, 9/9/2010</a:t>
            </a:r>
            <a:r>
              <a:rPr lang="en-US" sz="2000" baseline="30000" dirty="0" smtClean="0"/>
              <a:t>1</a:t>
            </a:r>
            <a:endParaRPr lang="en-US" sz="2800" baseline="30000" dirty="0" smtClean="0"/>
          </a:p>
          <a:p>
            <a:pPr lvl="1"/>
            <a:r>
              <a:rPr lang="en-US" sz="2400" dirty="0" smtClean="0"/>
              <a:t>It was 40+ years ago (8/15/1971) that President Nixon severed the Federal Reserve Note’s link to gold. </a:t>
            </a:r>
          </a:p>
          <a:p>
            <a:r>
              <a:rPr lang="en-US" sz="2800" dirty="0" smtClean="0"/>
              <a:t>The Continental was America’s first fiat currency and it only lasted 6 years.</a:t>
            </a:r>
          </a:p>
          <a:p>
            <a:r>
              <a:rPr lang="en-US" sz="2800" dirty="0" smtClean="0"/>
              <a:t>The graduated income tax system has allowed modern fiat currencies, such as the Federal Reserve Note, to last ~40+ years</a:t>
            </a:r>
          </a:p>
          <a:p>
            <a:endParaRPr lang="en-US" sz="2800" dirty="0"/>
          </a:p>
        </p:txBody>
      </p:sp>
      <p:sp>
        <p:nvSpPr>
          <p:cNvPr id="4" name="Rectangle 3"/>
          <p:cNvSpPr/>
          <p:nvPr/>
        </p:nvSpPr>
        <p:spPr>
          <a:xfrm>
            <a:off x="613833" y="6403201"/>
            <a:ext cx="7916334" cy="276999"/>
          </a:xfrm>
          <a:prstGeom prst="rect">
            <a:avLst/>
          </a:prstGeom>
        </p:spPr>
        <p:txBody>
          <a:bodyPr wrap="square">
            <a:spAutoFit/>
          </a:bodyPr>
          <a:lstStyle/>
          <a:p>
            <a:r>
              <a:rPr lang="en-US" sz="1200" dirty="0" smtClean="0">
                <a:solidFill>
                  <a:srgbClr val="0000FF"/>
                </a:solidFill>
              </a:rPr>
              <a:t>1: http://www.forbes.com/2010/09/07/dollar-currency-gold-standard-2020-opinions-columnists-john-tamny.html</a:t>
            </a:r>
            <a:endParaRPr lang="en-US" sz="12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4"/>
          <p:cNvSpPr>
            <a:spLocks noGrp="1"/>
          </p:cNvSpPr>
          <p:nvPr>
            <p:ph type="title"/>
          </p:nvPr>
        </p:nvSpPr>
        <p:spPr/>
        <p:txBody>
          <a:bodyPr/>
          <a:lstStyle/>
          <a:p>
            <a:r>
              <a:rPr lang="en-US" dirty="0" smtClean="0"/>
              <a:t>The end of the latest era of </a:t>
            </a:r>
            <a:br>
              <a:rPr lang="en-US" dirty="0" smtClean="0"/>
            </a:br>
            <a:r>
              <a:rPr lang="en-US" dirty="0" smtClean="0"/>
              <a:t>Fiat Currency is here!</a:t>
            </a:r>
            <a:endParaRPr lang="en-US" dirty="0" smtClean="0">
              <a:ea typeface="ＭＳ Ｐゴシック" charset="-128"/>
              <a:cs typeface="ＭＳ Ｐゴシック" charset="-128"/>
            </a:endParaRPr>
          </a:p>
        </p:txBody>
      </p:sp>
      <p:sp>
        <p:nvSpPr>
          <p:cNvPr id="70659" name="Vertical Text Placeholder 5"/>
          <p:cNvSpPr>
            <a:spLocks noGrp="1"/>
          </p:cNvSpPr>
          <p:nvPr>
            <p:ph sz="half" idx="1"/>
          </p:nvPr>
        </p:nvSpPr>
        <p:spPr>
          <a:xfrm>
            <a:off x="457200" y="1671112"/>
            <a:ext cx="4191000" cy="4501088"/>
          </a:xfrm>
        </p:spPr>
        <p:txBody>
          <a:bodyPr/>
          <a:lstStyle/>
          <a:p>
            <a:pPr marL="0" indent="0">
              <a:buFontTx/>
              <a:buNone/>
            </a:pPr>
            <a:r>
              <a:rPr lang="en-US" dirty="0" smtClean="0">
                <a:ea typeface="ＭＳ Ｐゴシック" charset="-128"/>
                <a:cs typeface="ＭＳ Ｐゴシック" charset="-128"/>
              </a:rPr>
              <a:t>Without exceptions, the history of irredeemable legal tender paper &amp; electronic money is that its purchasing power always approaches its cost of production: </a:t>
            </a:r>
            <a:r>
              <a:rPr lang="en-US" dirty="0" smtClean="0">
                <a:solidFill>
                  <a:srgbClr val="FF0000"/>
                </a:solidFill>
                <a:ea typeface="ＭＳ Ｐゴシック" charset="-128"/>
                <a:cs typeface="ＭＳ Ｐゴシック" charset="-128"/>
              </a:rPr>
              <a:t>ZERO</a:t>
            </a:r>
          </a:p>
          <a:p>
            <a:pPr marL="0" indent="0"/>
            <a:endParaRPr lang="en-US" dirty="0" smtClean="0">
              <a:ea typeface="ＭＳ Ｐゴシック" charset="-128"/>
              <a:cs typeface="ＭＳ Ｐゴシック" charset="-128"/>
            </a:endParaRPr>
          </a:p>
        </p:txBody>
      </p:sp>
      <p:pic>
        <p:nvPicPr>
          <p:cNvPr id="70660" name="Picture 2" descr="C:\C U R R E N T  W O R K\MNN Exhibits 1-18-07\Hunarian Money in sewer.jpg"/>
          <p:cNvPicPr>
            <a:picLocks noChangeAspect="1" noChangeArrowheads="1"/>
          </p:cNvPicPr>
          <p:nvPr/>
        </p:nvPicPr>
        <p:blipFill>
          <a:blip r:embed="rId3"/>
          <a:srcRect/>
          <a:stretch>
            <a:fillRect/>
          </a:stretch>
        </p:blipFill>
        <p:spPr bwMode="auto">
          <a:xfrm>
            <a:off x="5105400" y="1671112"/>
            <a:ext cx="2759075" cy="3810000"/>
          </a:xfrm>
          <a:prstGeom prst="rect">
            <a:avLst/>
          </a:prstGeom>
          <a:noFill/>
          <a:ln w="9525">
            <a:noFill/>
            <a:miter lim="800000"/>
            <a:headEnd/>
            <a:tailEnd/>
          </a:ln>
        </p:spPr>
      </p:pic>
      <p:sp>
        <p:nvSpPr>
          <p:cNvPr id="70661" name="Rectangle 9"/>
          <p:cNvSpPr>
            <a:spLocks noChangeArrowheads="1"/>
          </p:cNvSpPr>
          <p:nvPr/>
        </p:nvSpPr>
        <p:spPr bwMode="auto">
          <a:xfrm>
            <a:off x="4953000" y="5557312"/>
            <a:ext cx="3200400" cy="646113"/>
          </a:xfrm>
          <a:prstGeom prst="rect">
            <a:avLst/>
          </a:prstGeom>
          <a:noFill/>
          <a:ln w="9525">
            <a:noFill/>
            <a:miter lim="800000"/>
            <a:headEnd/>
            <a:tailEnd/>
          </a:ln>
        </p:spPr>
        <p:txBody>
          <a:bodyPr>
            <a:prstTxWarp prst="textNoShape">
              <a:avLst/>
            </a:prstTxWarp>
            <a:spAutoFit/>
          </a:bodyPr>
          <a:lstStyle/>
          <a:p>
            <a:pPr algn="ctr"/>
            <a:r>
              <a:rPr lang="en-US" dirty="0">
                <a:solidFill>
                  <a:srgbClr val="FF0000"/>
                </a:solidFill>
              </a:rPr>
              <a:t>A lifetime’s worth of savings – literally down the sewer!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CMRE_Spring_2012_big.pptx</Template>
  <TotalTime>1160</TotalTime>
  <Words>3982</Words>
  <Application>Microsoft Macintosh PowerPoint</Application>
  <PresentationFormat>On-screen Show (4:3)</PresentationFormat>
  <Paragraphs>324</Paragraphs>
  <Slides>20</Slides>
  <Notes>7</Notes>
  <HiddenSlides>0</HiddenSlides>
  <MMClips>2</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Default Design</vt:lpstr>
      <vt:lpstr>C. M. R. E. May 2012</vt:lpstr>
      <vt:lpstr>Take-away-points</vt:lpstr>
      <vt:lpstr>Military–industrial complex Monetary Life Cycle</vt:lpstr>
      <vt:lpstr>What is the effect of using an untethered fiat-currency?</vt:lpstr>
      <vt:lpstr>Quiet Theft!</vt:lpstr>
      <vt:lpstr>What is the effect of using fiat legal tender?</vt:lpstr>
      <vt:lpstr>Quiet Theft!</vt:lpstr>
      <vt:lpstr>Facts about Fiat Currency </vt:lpstr>
      <vt:lpstr>The end of the latest era of  Fiat Currency is here!</vt:lpstr>
      <vt:lpstr>The end of Western Civilization  (as we know it) is near!</vt:lpstr>
      <vt:lpstr>The sleeping giant has awaked</vt:lpstr>
      <vt:lpstr>The need for an Alternative Currency is Now!</vt:lpstr>
      <vt:lpstr>Which alternative currency?</vt:lpstr>
      <vt:lpstr>Constitutional and Statutory Monetary Laws of the United States</vt:lpstr>
      <vt:lpstr>U.S. Dollar Denomination Laws</vt:lpstr>
      <vt:lpstr>Slide 16</vt:lpstr>
      <vt:lpstr>Right to use Gold or Silver Coin</vt:lpstr>
      <vt:lpstr>The Supreme Court ruled on the validity of a bullion based currency</vt:lpstr>
      <vt:lpstr>The Supreme Court ruled on taxation of a bullion based currency</vt:lpstr>
      <vt:lpstr>Conclusion: An alternative currency system can be implemented today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Selgas</dc:creator>
  <cp:lastModifiedBy>Thomas D. Selgas</cp:lastModifiedBy>
  <cp:revision>18</cp:revision>
  <dcterms:created xsi:type="dcterms:W3CDTF">2012-05-11T23:05:08Z</dcterms:created>
  <dcterms:modified xsi:type="dcterms:W3CDTF">2012-05-11T23:11:30Z</dcterms:modified>
</cp:coreProperties>
</file>