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63" r:id="rId4"/>
    <p:sldId id="261" r:id="rId5"/>
    <p:sldId id="260" r:id="rId6"/>
    <p:sldId id="271" r:id="rId7"/>
    <p:sldId id="262" r:id="rId8"/>
    <p:sldId id="264" r:id="rId9"/>
    <p:sldId id="265" r:id="rId10"/>
    <p:sldId id="266" r:id="rId11"/>
    <p:sldId id="267" r:id="rId12"/>
    <p:sldId id="268" r:id="rId13"/>
    <p:sldId id="269" r:id="rId14"/>
    <p:sldId id="272" r:id="rId15"/>
    <p:sldId id="270" r:id="rId16"/>
    <p:sldId id="259"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A528"/>
    <a:srgbClr val="FFC8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71" autoAdjust="0"/>
    <p:restoredTop sz="94660"/>
  </p:normalViewPr>
  <p:slideViewPr>
    <p:cSldViewPr snapToGrid="0" snapToObjects="1" showGuides="1">
      <p:cViewPr varScale="1">
        <p:scale>
          <a:sx n="137" d="100"/>
          <a:sy n="137" d="100"/>
        </p:scale>
        <p:origin x="-76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703D785-6017-9E47-8867-DB7EE2173921}" type="datetimeFigureOut">
              <a:rPr lang="en-US" smtClean="0"/>
              <a:pPr/>
              <a:t>3/8/11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BCC128-B5DA-134F-B457-728263157D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703D785-6017-9E47-8867-DB7EE2173921}" type="datetimeFigureOut">
              <a:rPr lang="en-US" smtClean="0"/>
              <a:pPr/>
              <a:t>3/8/11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BCC128-B5DA-134F-B457-728263157D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1" fontAlgn="base" hangingPunct="1">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2pPr>
      <a:lvl3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3pPr>
      <a:lvl4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4pPr>
      <a:lvl5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5pPr>
      <a:lvl6pPr marL="457200" algn="ctr" rtl="0" eaLnBrk="1" fontAlgn="base" hangingPunct="1">
        <a:spcBef>
          <a:spcPct val="0"/>
        </a:spcBef>
        <a:spcAft>
          <a:spcPct val="0"/>
        </a:spcAft>
        <a:defRPr sz="4400">
          <a:solidFill>
            <a:schemeClr val="tx2"/>
          </a:solidFill>
          <a:latin typeface="Arial" pitchFamily="-110" charset="0"/>
        </a:defRPr>
      </a:lvl6pPr>
      <a:lvl7pPr marL="914400" algn="ctr" rtl="0" eaLnBrk="1" fontAlgn="base" hangingPunct="1">
        <a:spcBef>
          <a:spcPct val="0"/>
        </a:spcBef>
        <a:spcAft>
          <a:spcPct val="0"/>
        </a:spcAft>
        <a:defRPr sz="4400">
          <a:solidFill>
            <a:schemeClr val="tx2"/>
          </a:solidFill>
          <a:latin typeface="Arial" pitchFamily="-110" charset="0"/>
        </a:defRPr>
      </a:lvl7pPr>
      <a:lvl8pPr marL="1371600" algn="ctr" rtl="0" eaLnBrk="1" fontAlgn="base" hangingPunct="1">
        <a:spcBef>
          <a:spcPct val="0"/>
        </a:spcBef>
        <a:spcAft>
          <a:spcPct val="0"/>
        </a:spcAft>
        <a:defRPr sz="4400">
          <a:solidFill>
            <a:schemeClr val="tx2"/>
          </a:solidFill>
          <a:latin typeface="Arial" pitchFamily="-110" charset="0"/>
        </a:defRPr>
      </a:lvl8pPr>
      <a:lvl9pPr marL="1828800" algn="ctr" rtl="0" eaLnBrk="1" fontAlgn="base" hangingPunct="1">
        <a:spcBef>
          <a:spcPct val="0"/>
        </a:spcBef>
        <a:spcAft>
          <a:spcPct val="0"/>
        </a:spcAft>
        <a:defRPr sz="4400">
          <a:solidFill>
            <a:schemeClr val="tx2"/>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ithchrist.org/SecretDebtSolution.pdf" TargetMode="External"/><Relationship Id="rId4" Type="http://schemas.openxmlformats.org/officeDocument/2006/relationships/hyperlink" Target="http://www.edwinvieira.com/edwin230.htm" TargetMode="External"/><Relationship Id="rId1" Type="http://schemas.openxmlformats.org/officeDocument/2006/relationships/slideLayout" Target="../slideLayouts/slideLayout2.xml"/><Relationship Id="rId2" Type="http://schemas.openxmlformats.org/officeDocument/2006/relationships/hyperlink" Target="http://www.edwinvieira.com/edwin202.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wmf"/><Relationship Id="rId7" Type="http://schemas.openxmlformats.org/officeDocument/2006/relationships/image" Target="../media/image3.wmf"/><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Mechanics of Using</a:t>
            </a:r>
            <a:br>
              <a:rPr lang="en-US" dirty="0" smtClean="0"/>
            </a:br>
            <a:r>
              <a:rPr lang="en-US" dirty="0" smtClean="0"/>
              <a:t>Gold &amp; Silver</a:t>
            </a:r>
            <a:endParaRPr lang="en-US" dirty="0"/>
          </a:p>
        </p:txBody>
      </p:sp>
      <p:pic>
        <p:nvPicPr>
          <p:cNvPr id="4" name="Picture 3" descr="PS-GAE.JPG"/>
          <p:cNvPicPr>
            <a:picLocks noChangeAspect="1"/>
          </p:cNvPicPr>
          <p:nvPr/>
        </p:nvPicPr>
        <p:blipFill>
          <a:blip r:embed="rId2">
            <a:clrChange>
              <a:clrFrom>
                <a:srgbClr val="FFFFFF"/>
              </a:clrFrom>
              <a:clrTo>
                <a:srgbClr val="FFFFFF">
                  <a:alpha val="0"/>
                </a:srgbClr>
              </a:clrTo>
            </a:clrChange>
          </a:blip>
          <a:stretch>
            <a:fillRect/>
          </a:stretch>
        </p:blipFill>
        <p:spPr>
          <a:xfrm>
            <a:off x="2602735" y="3946335"/>
            <a:ext cx="1600200" cy="1600200"/>
          </a:xfrm>
          <a:prstGeom prst="rect">
            <a:avLst/>
          </a:prstGeom>
        </p:spPr>
      </p:pic>
      <p:pic>
        <p:nvPicPr>
          <p:cNvPr id="6" name="Picture 5" descr="PS-SAE.JPG"/>
          <p:cNvPicPr>
            <a:picLocks noChangeAspect="1"/>
          </p:cNvPicPr>
          <p:nvPr/>
        </p:nvPicPr>
        <p:blipFill>
          <a:blip r:embed="rId3">
            <a:clrChange>
              <a:clrFrom>
                <a:srgbClr val="FFFFFF"/>
              </a:clrFrom>
              <a:clrTo>
                <a:srgbClr val="FFFFFF">
                  <a:alpha val="0"/>
                </a:srgbClr>
              </a:clrTo>
            </a:clrChange>
          </a:blip>
          <a:stretch>
            <a:fillRect/>
          </a:stretch>
        </p:blipFill>
        <p:spPr>
          <a:xfrm>
            <a:off x="4799354" y="3946335"/>
            <a:ext cx="1600200" cy="16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 and Construction</a:t>
            </a:r>
            <a:endParaRPr lang="en-US" dirty="0"/>
          </a:p>
        </p:txBody>
      </p:sp>
      <p:sp>
        <p:nvSpPr>
          <p:cNvPr id="3" name="Content Placeholder 2"/>
          <p:cNvSpPr>
            <a:spLocks noGrp="1"/>
          </p:cNvSpPr>
          <p:nvPr>
            <p:ph idx="1"/>
          </p:nvPr>
        </p:nvSpPr>
        <p:spPr/>
        <p:txBody>
          <a:bodyPr/>
          <a:lstStyle/>
          <a:p>
            <a:pPr>
              <a:buNone/>
            </a:pPr>
            <a:r>
              <a:rPr lang="en-US" sz="1600" dirty="0" smtClean="0"/>
              <a:t> </a:t>
            </a:r>
            <a:r>
              <a:rPr lang="en-US" sz="1600" b="1" dirty="0" smtClean="0"/>
              <a:t>(a) </a:t>
            </a:r>
            <a:r>
              <a:rPr lang="en-US" sz="1600" b="1" i="1" cap="small" dirty="0" smtClean="0"/>
              <a:t>Authorization and Construction</a:t>
            </a:r>
            <a:r>
              <a:rPr lang="en-US" sz="1600" b="1" dirty="0" smtClean="0"/>
              <a:t>. </a:t>
            </a:r>
            <a:r>
              <a:rPr lang="en-US" sz="1600" dirty="0" smtClean="0"/>
              <a:t>This </a:t>
            </a:r>
            <a:r>
              <a:rPr lang="en-US" sz="1600" cap="small" dirty="0" smtClean="0"/>
              <a:t>Agreement</a:t>
            </a:r>
            <a:r>
              <a:rPr lang="en-US" sz="1600" dirty="0" smtClean="0"/>
              <a:t> is authorized by, relies upon, and must be construed and implemented according to: </a:t>
            </a:r>
          </a:p>
          <a:p>
            <a:pPr>
              <a:buNone/>
            </a:pPr>
            <a:r>
              <a:rPr lang="en-US" sz="1600" dirty="0" smtClean="0"/>
              <a:t>	(</a:t>
            </a:r>
            <a:r>
              <a:rPr lang="en-US" sz="1600" dirty="0" err="1" smtClean="0"/>
              <a:t>i</a:t>
            </a:r>
            <a:r>
              <a:rPr lang="en-US" sz="1600" dirty="0" smtClean="0"/>
              <a:t>) Section 4(c) of the Act of 28 October 1977, Public Law 95-147, 91 Statutes at Large 1227, 1229, </a:t>
            </a:r>
            <a:r>
              <a:rPr lang="en-US" sz="1600" i="1" dirty="0" smtClean="0"/>
              <a:t>now codified in </a:t>
            </a:r>
            <a:r>
              <a:rPr lang="en-US" sz="1600" dirty="0" smtClean="0"/>
              <a:t>31 United States Code, Section 5118(d)(2); </a:t>
            </a:r>
          </a:p>
          <a:p>
            <a:pPr>
              <a:buNone/>
            </a:pPr>
            <a:r>
              <a:rPr lang="en-US" sz="1600" dirty="0" smtClean="0"/>
              <a:t>	(ii) Section 2(a)(7) of the Act of 17 December 1985, Public Law 99-185, 99Statutes at Large 1177, 1177,</a:t>
            </a:r>
            <a:r>
              <a:rPr lang="en-US" sz="1600" i="1" dirty="0" smtClean="0"/>
              <a:t>now codified in </a:t>
            </a:r>
            <a:r>
              <a:rPr lang="en-US" sz="1600" dirty="0" smtClean="0"/>
              <a:t>Title 31, United State Code, Section 5112(a)(7); </a:t>
            </a:r>
          </a:p>
          <a:p>
            <a:pPr>
              <a:buNone/>
            </a:pPr>
            <a:r>
              <a:rPr lang="en-US" sz="1600" dirty="0" smtClean="0"/>
              <a:t>	(iii) Title II, Section 202(h) of the Act of 9 July 1985, Public Law 99-61, 99 Statutes at Large 113, 116, </a:t>
            </a:r>
            <a:r>
              <a:rPr lang="en-US" sz="1600" i="1" dirty="0" smtClean="0"/>
              <a:t>now codified in </a:t>
            </a:r>
            <a:r>
              <a:rPr lang="en-US" sz="1600" dirty="0" smtClean="0"/>
              <a:t>Title 31, United States Code, Section 5112(h); </a:t>
            </a:r>
          </a:p>
          <a:p>
            <a:pPr>
              <a:buNone/>
            </a:pPr>
            <a:r>
              <a:rPr lang="en-US" sz="1600" dirty="0" smtClean="0"/>
              <a:t>	(iv) the decisions of the Supreme Court of the United States in</a:t>
            </a:r>
            <a:r>
              <a:rPr lang="en-US" sz="1600" i="1" dirty="0" smtClean="0"/>
              <a:t> New York </a:t>
            </a:r>
            <a:r>
              <a:rPr lang="en-US" sz="1600" dirty="0" smtClean="0"/>
              <a:t>ex rel. </a:t>
            </a:r>
            <a:r>
              <a:rPr lang="en-US" sz="1600" i="1" dirty="0" smtClean="0"/>
              <a:t>Bunk of New York </a:t>
            </a:r>
            <a:r>
              <a:rPr lang="en-US" sz="1600" dirty="0" err="1" smtClean="0"/>
              <a:t>v</a:t>
            </a:r>
            <a:r>
              <a:rPr lang="en-US" sz="1600" dirty="0" smtClean="0"/>
              <a:t>. </a:t>
            </a:r>
            <a:r>
              <a:rPr lang="en-US" sz="1600" i="1" dirty="0" smtClean="0"/>
              <a:t>Board of Supervisors, </a:t>
            </a:r>
            <a:r>
              <a:rPr lang="en-US" sz="1600" dirty="0" smtClean="0"/>
              <a:t>74 U.S. (7 Wallace) 26 (1869); </a:t>
            </a:r>
            <a:r>
              <a:rPr lang="en-US" sz="1600" i="1" dirty="0" smtClean="0"/>
              <a:t>Bronson </a:t>
            </a:r>
            <a:r>
              <a:rPr lang="en-US" sz="1600" dirty="0" err="1" smtClean="0"/>
              <a:t>v</a:t>
            </a:r>
            <a:r>
              <a:rPr lang="en-US" sz="1600" dirty="0" smtClean="0"/>
              <a:t>. </a:t>
            </a:r>
            <a:r>
              <a:rPr lang="en-US" sz="1600" i="1" dirty="0" err="1" smtClean="0"/>
              <a:t>Rodes</a:t>
            </a:r>
            <a:r>
              <a:rPr lang="en-US" sz="1600" i="1" dirty="0" smtClean="0"/>
              <a:t>, </a:t>
            </a:r>
            <a:r>
              <a:rPr lang="en-US" sz="1600" dirty="0" smtClean="0"/>
              <a:t>74 U.S. (7 Wallace) 229 (1869); </a:t>
            </a:r>
            <a:r>
              <a:rPr lang="en-US" sz="1600" i="1" dirty="0" smtClean="0"/>
              <a:t>Butler </a:t>
            </a:r>
            <a:r>
              <a:rPr lang="en-US" sz="1600" dirty="0" err="1" smtClean="0"/>
              <a:t>v</a:t>
            </a:r>
            <a:r>
              <a:rPr lang="en-US" sz="1600" dirty="0" smtClean="0"/>
              <a:t>. </a:t>
            </a:r>
            <a:r>
              <a:rPr lang="en-US" sz="1600" i="1" dirty="0" smtClean="0"/>
              <a:t>Horowitz, </a:t>
            </a:r>
            <a:r>
              <a:rPr lang="en-US" sz="1600" dirty="0" smtClean="0"/>
              <a:t>74 U.S. (7 Wallace) 258 (1869); and </a:t>
            </a:r>
            <a:r>
              <a:rPr lang="en-US" sz="1600" i="1" dirty="0" smtClean="0"/>
              <a:t>Thompson </a:t>
            </a:r>
            <a:r>
              <a:rPr lang="en-US" sz="1600" dirty="0" err="1" smtClean="0"/>
              <a:t>v</a:t>
            </a:r>
            <a:r>
              <a:rPr lang="en-US" sz="1600" dirty="0" smtClean="0"/>
              <a:t>. </a:t>
            </a:r>
            <a:r>
              <a:rPr lang="en-US" sz="1600" i="1" dirty="0" smtClean="0"/>
              <a:t>Butler, </a:t>
            </a:r>
            <a:r>
              <a:rPr lang="en-US" sz="1600" dirty="0" smtClean="0"/>
              <a:t>95 U.S. 694 (1878); and </a:t>
            </a:r>
          </a:p>
          <a:p>
            <a:pPr>
              <a:buNone/>
            </a:pPr>
            <a:r>
              <a:rPr lang="en-US" sz="1600" dirty="0" smtClean="0"/>
              <a:t>	(</a:t>
            </a:r>
            <a:r>
              <a:rPr lang="en-US" sz="1600" dirty="0" err="1" smtClean="0"/>
              <a:t>v</a:t>
            </a:r>
            <a:r>
              <a:rPr lang="en-US" sz="1600" dirty="0" smtClean="0"/>
              <a:t>) such other authorities as the </a:t>
            </a:r>
            <a:r>
              <a:rPr lang="en-US" sz="1600" cap="small" dirty="0" smtClean="0"/>
              <a:t>Doctor</a:t>
            </a:r>
            <a:r>
              <a:rPr lang="en-US" sz="1600" dirty="0" smtClean="0"/>
              <a:t>, the </a:t>
            </a:r>
            <a:r>
              <a:rPr lang="en-US" sz="1600" cap="small" dirty="0" smtClean="0"/>
              <a:t>Patient</a:t>
            </a:r>
            <a:r>
              <a:rPr lang="en-US" sz="1600" dirty="0" smtClean="0"/>
              <a:t>, or both may invoke in the event of any challenge, by any third party and for any reason, to the propriety, sufficiency, or effect of any part of this </a:t>
            </a:r>
            <a:r>
              <a:rPr lang="en-US" sz="1600" cap="small" dirty="0" smtClean="0"/>
              <a:t>Agreement</a:t>
            </a:r>
            <a:r>
              <a:rPr lang="en-US" sz="1600" dirty="0" smtClean="0"/>
              <a:t>.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of Payment</a:t>
            </a:r>
            <a:endParaRPr lang="en-US" dirty="0"/>
          </a:p>
        </p:txBody>
      </p:sp>
      <p:sp>
        <p:nvSpPr>
          <p:cNvPr id="3" name="Content Placeholder 2"/>
          <p:cNvSpPr>
            <a:spLocks noGrp="1"/>
          </p:cNvSpPr>
          <p:nvPr>
            <p:ph idx="1"/>
          </p:nvPr>
        </p:nvSpPr>
        <p:spPr/>
        <p:txBody>
          <a:bodyPr/>
          <a:lstStyle/>
          <a:p>
            <a:pPr>
              <a:buNone/>
            </a:pPr>
            <a:r>
              <a:rPr lang="en-US" sz="1600" b="1" dirty="0" err="1" smtClean="0"/>
              <a:t>b</a:t>
            </a:r>
            <a:r>
              <a:rPr lang="en-US" sz="1600" b="1" dirty="0" smtClean="0"/>
              <a:t>) </a:t>
            </a:r>
            <a:r>
              <a:rPr lang="en-US" sz="1600" b="1" i="1" cap="small" dirty="0" smtClean="0"/>
              <a:t>Valuation of Payment</a:t>
            </a:r>
            <a:r>
              <a:rPr lang="en-US" sz="1600" b="1" dirty="0" smtClean="0"/>
              <a:t>. </a:t>
            </a:r>
            <a:r>
              <a:rPr lang="en-US" sz="1600" dirty="0" smtClean="0"/>
              <a:t>Payment for the sale and purchase of medical and surgical services shall be valued at </a:t>
            </a:r>
            <a:r>
              <a:rPr lang="en-US" sz="1600" b="1" u="sng" dirty="0" smtClean="0"/>
              <a:t>Fifty </a:t>
            </a:r>
            <a:r>
              <a:rPr lang="en-US" sz="1600" b="1" dirty="0" smtClean="0"/>
              <a:t>(</a:t>
            </a:r>
            <a:r>
              <a:rPr lang="en-US" sz="1600" b="1" u="sng" dirty="0" smtClean="0"/>
              <a:t>$50.00</a:t>
            </a:r>
            <a:r>
              <a:rPr lang="en-US" sz="1600" b="1" dirty="0" smtClean="0"/>
              <a:t>) "dollars" of coined gold</a:t>
            </a:r>
            <a:r>
              <a:rPr lang="en-US" sz="1600" dirty="0" smtClean="0"/>
              <a:t>, each such "dollar" to consist of two one-hundredths (0.02) of a Troy ounce of fine gold in the form of the coins hereinafter specified in Section (</a:t>
            </a:r>
            <a:r>
              <a:rPr lang="en-US" sz="1600" dirty="0" err="1" smtClean="0"/>
              <a:t>c</a:t>
            </a:r>
            <a:r>
              <a:rPr lang="en-US" sz="1600" dirty="0" smtClean="0"/>
              <a:t>) of this </a:t>
            </a:r>
            <a:r>
              <a:rPr lang="en-US" sz="1600" cap="small" dirty="0" smtClean="0"/>
              <a:t>Agreement</a:t>
            </a:r>
            <a:r>
              <a:rPr lang="en-US" sz="1600" dirty="0" smtClean="0"/>
              <a:t>, as authorized pursuant to: </a:t>
            </a:r>
          </a:p>
          <a:p>
            <a:pPr>
              <a:buNone/>
            </a:pPr>
            <a:r>
              <a:rPr lang="en-US" sz="1600" dirty="0" smtClean="0"/>
              <a:t>	(</a:t>
            </a:r>
            <a:r>
              <a:rPr lang="en-US" sz="1600" dirty="0" err="1" smtClean="0"/>
              <a:t>i</a:t>
            </a:r>
            <a:r>
              <a:rPr lang="en-US" sz="1600" dirty="0" smtClean="0"/>
              <a:t>) the valuation of "fifty dollar [</a:t>
            </a:r>
            <a:r>
              <a:rPr lang="en-US" sz="1600" dirty="0" err="1" smtClean="0"/>
              <a:t>s</a:t>
            </a:r>
            <a:r>
              <a:rPr lang="en-US" sz="1600" dirty="0" smtClean="0"/>
              <a:t>]" in gold coin as "</a:t>
            </a:r>
            <a:r>
              <a:rPr lang="en-US" sz="1600" dirty="0" err="1" smtClean="0"/>
              <a:t>contain[ing</a:t>
            </a:r>
            <a:r>
              <a:rPr lang="en-US" sz="1600" dirty="0" smtClean="0"/>
              <a:t>] one (1) troy ounce of fine gold", established and implemented by the Congress of the United States in Section 2(a)(7) of the Act of 17 December 1985, Public Law 99-185, 99 Statutes at Large 1177, 1177, </a:t>
            </a:r>
            <a:r>
              <a:rPr lang="en-US" sz="1600" i="1" dirty="0" smtClean="0"/>
              <a:t>now codified in </a:t>
            </a:r>
            <a:r>
              <a:rPr lang="en-US" sz="1600" dirty="0" smtClean="0"/>
              <a:t>Title 31, United State Code, Section 5112 (a)(7), </a:t>
            </a:r>
            <a:r>
              <a:rPr lang="en-US" sz="1600" i="1" dirty="0" smtClean="0"/>
              <a:t>enacted under </a:t>
            </a:r>
            <a:r>
              <a:rPr lang="en-US" sz="1600" dirty="0" smtClean="0"/>
              <a:t>Congress's exclusive power " [</a:t>
            </a:r>
            <a:r>
              <a:rPr lang="en-US" sz="1600" dirty="0" err="1" smtClean="0"/>
              <a:t>t]o</a:t>
            </a:r>
            <a:r>
              <a:rPr lang="en-US" sz="1600" dirty="0" smtClean="0"/>
              <a:t> coin Money, [and] regulate the Value thereof' in Article I, Section 8, Clause 5 of the Constitution of the United States; and </a:t>
            </a:r>
          </a:p>
          <a:p>
            <a:pPr>
              <a:buNone/>
            </a:pPr>
            <a:r>
              <a:rPr lang="en-US" sz="1600" dirty="0" smtClean="0"/>
              <a:t>	(ii) the rule set down by the Supreme Court of the United States in </a:t>
            </a:r>
            <a:r>
              <a:rPr lang="en-US" sz="1600" i="1" dirty="0" smtClean="0"/>
              <a:t>Thompson </a:t>
            </a:r>
            <a:r>
              <a:rPr lang="en-US" sz="1600" dirty="0" err="1" smtClean="0"/>
              <a:t>v</a:t>
            </a:r>
            <a:r>
              <a:rPr lang="en-US" sz="1600" dirty="0" smtClean="0"/>
              <a:t>. </a:t>
            </a:r>
            <a:r>
              <a:rPr lang="en-US" sz="1600" i="1" dirty="0" smtClean="0"/>
              <a:t>Butler, </a:t>
            </a:r>
            <a:r>
              <a:rPr lang="en-US" sz="1600" dirty="0" smtClean="0"/>
              <a:t>95 U.S. 694,696 (1878). that: </a:t>
            </a:r>
          </a:p>
          <a:p>
            <a:pPr algn="just">
              <a:buNone/>
            </a:pPr>
            <a:r>
              <a:rPr lang="en-US" sz="1600" dirty="0" smtClean="0"/>
              <a:t> </a:t>
            </a:r>
            <a:r>
              <a:rPr lang="en-US" sz="1400" dirty="0" smtClean="0"/>
              <a:t>	[</a:t>
            </a:r>
            <a:r>
              <a:rPr lang="en-US" sz="1400" dirty="0" err="1" smtClean="0"/>
              <a:t>o]ne</a:t>
            </a:r>
            <a:r>
              <a:rPr lang="en-US" sz="1400" dirty="0" smtClean="0"/>
              <a:t> owing a debt may pay it in gold coin or legal-tender notes of the United States, as he chooses, unless there is something to the contrary in the obligation out of which the debt arises. 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Delivery and Satisfaction of Payment</a:t>
            </a:r>
            <a:endParaRPr lang="en-US" sz="3600" dirty="0"/>
          </a:p>
        </p:txBody>
      </p:sp>
      <p:sp>
        <p:nvSpPr>
          <p:cNvPr id="3" name="Content Placeholder 2"/>
          <p:cNvSpPr>
            <a:spLocks noGrp="1"/>
          </p:cNvSpPr>
          <p:nvPr>
            <p:ph idx="1"/>
          </p:nvPr>
        </p:nvSpPr>
        <p:spPr>
          <a:xfrm>
            <a:off x="457200" y="1526119"/>
            <a:ext cx="8229600" cy="4525963"/>
          </a:xfrm>
        </p:spPr>
        <p:txBody>
          <a:bodyPr/>
          <a:lstStyle/>
          <a:p>
            <a:pPr>
              <a:buNone/>
            </a:pPr>
            <a:r>
              <a:rPr lang="en-US" sz="1800" b="1" i="1" cap="small" dirty="0" smtClean="0"/>
              <a:t>Delivery and Satisfaction of Payment</a:t>
            </a:r>
            <a:r>
              <a:rPr lang="en-US" sz="1800" b="1" dirty="0" smtClean="0"/>
              <a:t>. </a:t>
            </a:r>
            <a:r>
              <a:rPr lang="en-US" sz="1800" dirty="0" smtClean="0"/>
              <a:t>Payment for the sale and purchase of medical and surgical services shall consist only, and be executed exclusively through physical delivery by the </a:t>
            </a:r>
            <a:r>
              <a:rPr lang="en-US" sz="1800" cap="small" dirty="0" smtClean="0"/>
              <a:t>Patient</a:t>
            </a:r>
            <a:r>
              <a:rPr lang="en-US" sz="1800" dirty="0" smtClean="0"/>
              <a:t> (or his authorized agent) to the </a:t>
            </a:r>
            <a:r>
              <a:rPr lang="en-US" sz="1800" cap="small" dirty="0" smtClean="0"/>
              <a:t>Doctor </a:t>
            </a:r>
            <a:r>
              <a:rPr lang="en-US" sz="1800" dirty="0" smtClean="0"/>
              <a:t>(or his authorized agent), of </a:t>
            </a:r>
            <a:r>
              <a:rPr lang="en-US" sz="1800" u="sng" dirty="0" smtClean="0"/>
              <a:t>one</a:t>
            </a:r>
            <a:r>
              <a:rPr lang="en-US" sz="1800" b="1" dirty="0" smtClean="0"/>
              <a:t> (1)</a:t>
            </a:r>
            <a:r>
              <a:rPr lang="en-US" sz="1800" dirty="0" smtClean="0"/>
              <a:t> American Eagle "fifty dollar gold </a:t>
            </a:r>
            <a:r>
              <a:rPr lang="en-US" sz="1800" dirty="0" err="1" smtClean="0"/>
              <a:t>coin[s</a:t>
            </a:r>
            <a:r>
              <a:rPr lang="en-US" sz="1800" dirty="0" smtClean="0"/>
              <a:t>]” – </a:t>
            </a:r>
          </a:p>
          <a:p>
            <a:pPr>
              <a:buNone/>
            </a:pPr>
            <a:r>
              <a:rPr lang="en-US" sz="1800" dirty="0" smtClean="0"/>
              <a:t>	(</a:t>
            </a:r>
            <a:r>
              <a:rPr lang="en-US" sz="1800" dirty="0" err="1" smtClean="0"/>
              <a:t>i</a:t>
            </a:r>
            <a:r>
              <a:rPr lang="en-US" sz="1800" dirty="0" smtClean="0"/>
              <a:t>) each of which "contains one (1) troy ounce of fine gold, pursuant to Section 2(a)(7) of the Act of 17 December 1985, Public Law 99-185, 99 Statutes at Large 1177, 1177, now codified in Title 31, United States Code, Section 5112(a)(7); </a:t>
            </a:r>
          </a:p>
          <a:p>
            <a:pPr>
              <a:buNone/>
            </a:pPr>
            <a:r>
              <a:rPr lang="en-US" sz="1800" dirty="0" smtClean="0"/>
              <a:t>	(ii) each of which has been designated "legal tender" by Congress under Title II, Section 202(h) of the Act of 9 July 1985, Public Law 99-61, 99 Statutes at Large 113, 116, now codified in Title 31, United States Code, Sections 5112 (</a:t>
            </a:r>
            <a:r>
              <a:rPr lang="en-US" sz="1800" dirty="0" err="1" smtClean="0"/>
              <a:t>h</a:t>
            </a:r>
            <a:r>
              <a:rPr lang="en-US" sz="1800" dirty="0" smtClean="0"/>
              <a:t>) and 5103; and </a:t>
            </a:r>
          </a:p>
          <a:p>
            <a:pPr>
              <a:buNone/>
            </a:pPr>
            <a:r>
              <a:rPr lang="en-US" sz="1800" dirty="0" smtClean="0"/>
              <a:t>	(iii) which collectively shall constitute the sole and exclusive medium of exchange, money, currency, and legal tender for the purposes of this </a:t>
            </a:r>
            <a:r>
              <a:rPr lang="en-US" sz="1800" cap="small" dirty="0" smtClean="0"/>
              <a:t>Agreement</a:t>
            </a:r>
            <a:r>
              <a:rPr lang="en-US" sz="1800" dirty="0" smtClean="0"/>
              <a:t>. </a:t>
            </a:r>
          </a:p>
          <a:p>
            <a:pPr>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 of Full Payment</a:t>
            </a:r>
            <a:endParaRPr lang="en-US" dirty="0"/>
          </a:p>
        </p:txBody>
      </p:sp>
      <p:sp>
        <p:nvSpPr>
          <p:cNvPr id="3" name="Content Placeholder 2"/>
          <p:cNvSpPr>
            <a:spLocks noGrp="1"/>
          </p:cNvSpPr>
          <p:nvPr>
            <p:ph idx="1"/>
          </p:nvPr>
        </p:nvSpPr>
        <p:spPr/>
        <p:txBody>
          <a:bodyPr/>
          <a:lstStyle/>
          <a:p>
            <a:pPr>
              <a:buNone/>
            </a:pPr>
            <a:r>
              <a:rPr lang="en-US" sz="1800" b="1" cap="small" dirty="0" smtClean="0"/>
              <a:t>Receipt of Full Payment.</a:t>
            </a:r>
            <a:r>
              <a:rPr lang="en-US" sz="1800" dirty="0" smtClean="0"/>
              <a:t> The </a:t>
            </a:r>
            <a:r>
              <a:rPr lang="en-US" sz="1800" cap="small" dirty="0" smtClean="0"/>
              <a:t>Doctor </a:t>
            </a:r>
            <a:r>
              <a:rPr lang="en-US" sz="1800" dirty="0" smtClean="0"/>
              <a:t>hereby acknowledges that the </a:t>
            </a:r>
            <a:r>
              <a:rPr lang="en-US" sz="1800" cap="small" dirty="0" smtClean="0"/>
              <a:t>Patient</a:t>
            </a:r>
            <a:r>
              <a:rPr lang="en-US" sz="1800" dirty="0" smtClean="0"/>
              <a:t> has tendered and the </a:t>
            </a:r>
            <a:r>
              <a:rPr lang="en-US" sz="1800" cap="small" dirty="0" smtClean="0"/>
              <a:t>Doctor </a:t>
            </a:r>
            <a:r>
              <a:rPr lang="en-US" sz="1800" dirty="0" smtClean="0"/>
              <a:t>has accepted and received the full payment specified in Section (</a:t>
            </a:r>
            <a:r>
              <a:rPr lang="en-US" sz="1800" dirty="0" err="1" smtClean="0"/>
              <a:t>c</a:t>
            </a:r>
            <a:r>
              <a:rPr lang="en-US" sz="1800" dirty="0" smtClean="0"/>
              <a:t>) of this </a:t>
            </a:r>
            <a:r>
              <a:rPr lang="en-US" sz="1800" cap="small" dirty="0" smtClean="0"/>
              <a:t>Agreement</a:t>
            </a:r>
            <a:r>
              <a:rPr lang="en-US" sz="1800" dirty="0" smtClean="0"/>
              <a:t>.  </a:t>
            </a:r>
          </a:p>
          <a:p>
            <a:pPr>
              <a:buNone/>
            </a:pPr>
            <a:r>
              <a:rPr lang="en-US" sz="1800" dirty="0" smtClean="0"/>
              <a:t>	Initialed as acknowledgement of receipt of full payment ________________</a:t>
            </a:r>
          </a:p>
          <a:p>
            <a:pPr>
              <a:buNone/>
            </a:pP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&amp; Silver as Investments</a:t>
            </a:r>
            <a:endParaRPr lang="en-US" dirty="0"/>
          </a:p>
        </p:txBody>
      </p:sp>
      <p:sp>
        <p:nvSpPr>
          <p:cNvPr id="3" name="Content Placeholder 2"/>
          <p:cNvSpPr>
            <a:spLocks noGrp="1"/>
          </p:cNvSpPr>
          <p:nvPr>
            <p:ph idx="1"/>
          </p:nvPr>
        </p:nvSpPr>
        <p:spPr/>
        <p:txBody>
          <a:bodyPr/>
          <a:lstStyle/>
          <a:p>
            <a:pPr>
              <a:buNone/>
            </a:pPr>
            <a:r>
              <a:rPr lang="en-US" sz="2400" dirty="0" smtClean="0"/>
              <a:t>Three Types of Gold &amp; Silver Investments</a:t>
            </a:r>
          </a:p>
          <a:p>
            <a:pPr marL="971550" lvl="1" indent="-514350">
              <a:buFont typeface="+mj-lt"/>
              <a:buAutoNum type="arabicPeriod"/>
            </a:pPr>
            <a:endParaRPr lang="en-US" sz="2000" dirty="0" smtClean="0"/>
          </a:p>
          <a:p>
            <a:pPr marL="971550" lvl="1" indent="-514350">
              <a:buFont typeface="+mj-lt"/>
              <a:buAutoNum type="arabicPeriod"/>
            </a:pPr>
            <a:endParaRPr lang="en-US" sz="2000" dirty="0" smtClean="0"/>
          </a:p>
          <a:p>
            <a:pPr marL="971550" lvl="1" indent="-514350">
              <a:buFont typeface="+mj-lt"/>
              <a:buAutoNum type="arabicPeriod"/>
            </a:pPr>
            <a:endParaRPr lang="en-US" sz="2000" dirty="0" smtClean="0"/>
          </a:p>
          <a:p>
            <a:pPr marL="971550" lvl="1" indent="-514350">
              <a:buFont typeface="+mj-lt"/>
              <a:buAutoNum type="arabicPeriod"/>
            </a:pPr>
            <a:r>
              <a:rPr lang="en-US" sz="2000" dirty="0" smtClean="0"/>
              <a:t>Physical Ownership</a:t>
            </a:r>
          </a:p>
          <a:p>
            <a:pPr lvl="2" indent="-233363"/>
            <a:r>
              <a:rPr lang="en-US" sz="1800" dirty="0" smtClean="0"/>
              <a:t>Bars, Coins and Jewelry</a:t>
            </a:r>
          </a:p>
          <a:p>
            <a:pPr lvl="3"/>
            <a:r>
              <a:rPr lang="en-US" sz="1600" dirty="0" smtClean="0"/>
              <a:t>These physical items can be held in IRA accounts</a:t>
            </a:r>
          </a:p>
          <a:p>
            <a:pPr marL="971550" lvl="1" indent="-514350">
              <a:buFont typeface="+mj-lt"/>
              <a:buAutoNum type="arabicPeriod"/>
            </a:pPr>
            <a:r>
              <a:rPr lang="en-US" sz="2000" dirty="0" smtClean="0"/>
              <a:t>Exchange Traded Fund (ETF) or ETN</a:t>
            </a:r>
          </a:p>
          <a:p>
            <a:pPr marL="971550" lvl="1" indent="-514350">
              <a:buFont typeface="+mj-lt"/>
              <a:buAutoNum type="arabicPeriod"/>
            </a:pPr>
            <a:r>
              <a:rPr lang="en-US" sz="2000" dirty="0" smtClean="0"/>
              <a:t>Common stock ownership in Mining or other types of precious metal related companies </a:t>
            </a:r>
          </a:p>
          <a:p>
            <a:pPr lvl="2"/>
            <a:r>
              <a:rPr lang="en-US" sz="1800" dirty="0" smtClean="0"/>
              <a:t>Note: many mining companies do not own the gold they are mining and receive a percentage of revenue from the gold or silver they mine</a:t>
            </a:r>
            <a:endParaRPr lang="en-US" sz="1800" dirty="0"/>
          </a:p>
        </p:txBody>
      </p:sp>
      <p:pic>
        <p:nvPicPr>
          <p:cNvPr id="4" name="Picture 3" descr="screen-capture-15.png"/>
          <p:cNvPicPr>
            <a:picLocks noChangeAspect="1"/>
          </p:cNvPicPr>
          <p:nvPr/>
        </p:nvPicPr>
        <p:blipFill>
          <a:blip r:embed="rId2"/>
          <a:stretch>
            <a:fillRect/>
          </a:stretch>
        </p:blipFill>
        <p:spPr>
          <a:xfrm>
            <a:off x="3669865" y="2074334"/>
            <a:ext cx="1143435" cy="969434"/>
          </a:xfrm>
          <a:prstGeom prst="rect">
            <a:avLst/>
          </a:prstGeom>
        </p:spPr>
      </p:pic>
      <p:pic>
        <p:nvPicPr>
          <p:cNvPr id="5" name="Picture 4" descr="screen-capture-14.png"/>
          <p:cNvPicPr>
            <a:picLocks noChangeAspect="1"/>
          </p:cNvPicPr>
          <p:nvPr/>
        </p:nvPicPr>
        <p:blipFill>
          <a:blip r:embed="rId3"/>
          <a:stretch>
            <a:fillRect/>
          </a:stretch>
        </p:blipFill>
        <p:spPr>
          <a:xfrm>
            <a:off x="2070101" y="2074334"/>
            <a:ext cx="1327149" cy="1003454"/>
          </a:xfrm>
          <a:prstGeom prst="rect">
            <a:avLst/>
          </a:prstGeom>
        </p:spPr>
      </p:pic>
      <p:pic>
        <p:nvPicPr>
          <p:cNvPr id="6" name="Picture 5" descr="screen-capture-16.png"/>
          <p:cNvPicPr>
            <a:picLocks noChangeAspect="1"/>
          </p:cNvPicPr>
          <p:nvPr/>
        </p:nvPicPr>
        <p:blipFill>
          <a:blip r:embed="rId4"/>
          <a:stretch>
            <a:fillRect/>
          </a:stretch>
        </p:blipFill>
        <p:spPr>
          <a:xfrm>
            <a:off x="5130800" y="2074334"/>
            <a:ext cx="1062787" cy="969434"/>
          </a:xfrm>
          <a:prstGeom prst="rect">
            <a:avLst/>
          </a:prstGeom>
        </p:spPr>
      </p:pic>
      <p:pic>
        <p:nvPicPr>
          <p:cNvPr id="7" name="Picture 6" descr="screen-capture-18.png"/>
          <p:cNvPicPr>
            <a:picLocks noChangeAspect="1"/>
          </p:cNvPicPr>
          <p:nvPr/>
        </p:nvPicPr>
        <p:blipFill>
          <a:blip r:embed="rId5"/>
          <a:stretch>
            <a:fillRect/>
          </a:stretch>
        </p:blipFill>
        <p:spPr>
          <a:xfrm>
            <a:off x="457200" y="2099711"/>
            <a:ext cx="1437217" cy="978077"/>
          </a:xfrm>
          <a:prstGeom prst="rect">
            <a:avLst/>
          </a:prstGeom>
        </p:spPr>
      </p:pic>
      <p:pic>
        <p:nvPicPr>
          <p:cNvPr id="8" name="Picture 7" descr="screen-capture-17.png"/>
          <p:cNvPicPr>
            <a:picLocks noChangeAspect="1"/>
          </p:cNvPicPr>
          <p:nvPr/>
        </p:nvPicPr>
        <p:blipFill>
          <a:blip r:embed="rId6"/>
          <a:stretch>
            <a:fillRect/>
          </a:stretch>
        </p:blipFill>
        <p:spPr>
          <a:xfrm>
            <a:off x="6438900" y="2025686"/>
            <a:ext cx="1551517" cy="10521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Holding Gold and Silver Coins in Individual Retirement Accounts</a:t>
            </a:r>
            <a:endParaRPr lang="en-US" sz="4000" dirty="0"/>
          </a:p>
        </p:txBody>
      </p:sp>
      <p:sp>
        <p:nvSpPr>
          <p:cNvPr id="3" name="Content Placeholder 2"/>
          <p:cNvSpPr>
            <a:spLocks noGrp="1"/>
          </p:cNvSpPr>
          <p:nvPr>
            <p:ph sz="half" idx="1"/>
          </p:nvPr>
        </p:nvSpPr>
        <p:spPr/>
        <p:txBody>
          <a:bodyPr/>
          <a:lstStyle/>
          <a:p>
            <a:r>
              <a:rPr lang="en-US" sz="2000" dirty="0" smtClean="0"/>
              <a:t>You are allowed to acquire and hold gold and silver in your IRA accounts – this includes coins, bullion and stock</a:t>
            </a:r>
          </a:p>
          <a:p>
            <a:r>
              <a:rPr lang="en-US" sz="2000" dirty="0" smtClean="0"/>
              <a:t>Holding American Eagles and Liberty Coins has tax advantages</a:t>
            </a:r>
          </a:p>
          <a:p>
            <a:pPr lvl="1"/>
            <a:r>
              <a:rPr lang="en-US" sz="1800" dirty="0" smtClean="0"/>
              <a:t>Pursuant to IRC §408(m)(3)(A) the coins shall not be treated as "</a:t>
            </a:r>
            <a:r>
              <a:rPr lang="en-US" sz="1800" dirty="0" err="1" smtClean="0"/>
              <a:t>collectible[s</a:t>
            </a:r>
            <a:r>
              <a:rPr lang="en-US" sz="1800" dirty="0" smtClean="0"/>
              <a:t>]” at the time of distribution.</a:t>
            </a:r>
          </a:p>
          <a:p>
            <a:pPr lvl="1"/>
            <a:r>
              <a:rPr lang="en-US" sz="1800" dirty="0" smtClean="0"/>
              <a:t>The coins are to be distributed at their face-value.</a:t>
            </a:r>
            <a:endParaRPr lang="en-US" sz="1800" dirty="0"/>
          </a:p>
        </p:txBody>
      </p:sp>
      <p:pic>
        <p:nvPicPr>
          <p:cNvPr id="8" name="Picture 7" descr="screen-capture-20.png"/>
          <p:cNvPicPr>
            <a:picLocks noChangeAspect="1"/>
          </p:cNvPicPr>
          <p:nvPr/>
        </p:nvPicPr>
        <p:blipFill>
          <a:blip r:embed="rId2"/>
          <a:stretch>
            <a:fillRect/>
          </a:stretch>
        </p:blipFill>
        <p:spPr>
          <a:xfrm>
            <a:off x="4648200" y="3164425"/>
            <a:ext cx="3689846" cy="3369960"/>
          </a:xfrm>
          <a:prstGeom prst="rect">
            <a:avLst/>
          </a:prstGeom>
        </p:spPr>
      </p:pic>
      <p:pic>
        <p:nvPicPr>
          <p:cNvPr id="10" name="Picture 9" descr="screen-capture-19.png"/>
          <p:cNvPicPr>
            <a:picLocks noChangeAspect="1"/>
          </p:cNvPicPr>
          <p:nvPr/>
        </p:nvPicPr>
        <p:blipFill>
          <a:blip r:embed="rId3"/>
          <a:stretch>
            <a:fillRect/>
          </a:stretch>
        </p:blipFill>
        <p:spPr>
          <a:xfrm>
            <a:off x="4648200" y="1600200"/>
            <a:ext cx="3766046" cy="1555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Types of Gold </a:t>
            </a:r>
            <a:r>
              <a:rPr lang="en-US" dirty="0" err="1" smtClean="0"/>
              <a:t>ETFs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Gold </a:t>
            </a:r>
            <a:r>
              <a:rPr lang="en-US" dirty="0" err="1" smtClean="0"/>
              <a:t>ETFs</a:t>
            </a:r>
            <a:r>
              <a:rPr lang="en-US" dirty="0" smtClean="0"/>
              <a:t> That Contain Gold Products</a:t>
            </a:r>
          </a:p>
          <a:p>
            <a:pPr marL="514350" indent="-514350">
              <a:buFont typeface="+mj-lt"/>
              <a:buAutoNum type="arabicPeriod"/>
            </a:pPr>
            <a:r>
              <a:rPr lang="en-US" dirty="0" smtClean="0"/>
              <a:t>Gold </a:t>
            </a:r>
            <a:r>
              <a:rPr lang="en-US" dirty="0" err="1" smtClean="0"/>
              <a:t>ETFs</a:t>
            </a:r>
            <a:r>
              <a:rPr lang="en-US" dirty="0" smtClean="0"/>
              <a:t> That Contain Gold Futures</a:t>
            </a:r>
          </a:p>
          <a:p>
            <a:pPr marL="514350" indent="-514350">
              <a:buFont typeface="+mj-lt"/>
              <a:buAutoNum type="arabicPeriod"/>
            </a:pPr>
            <a:r>
              <a:rPr lang="en-US" dirty="0" smtClean="0"/>
              <a:t>Gold Industry </a:t>
            </a:r>
            <a:r>
              <a:rPr lang="en-US" dirty="0" err="1" smtClean="0"/>
              <a:t>ETFs</a:t>
            </a:r>
            <a:endParaRPr lang="en-US" dirty="0" smtClean="0"/>
          </a:p>
          <a:p>
            <a:pPr marL="514350" indent="-514350">
              <a:buFont typeface="+mj-lt"/>
              <a:buAutoNum type="arabicPeriod"/>
            </a:pPr>
            <a:r>
              <a:rPr lang="en-US" dirty="0" smtClean="0"/>
              <a:t>Gold </a:t>
            </a:r>
            <a:r>
              <a:rPr lang="en-US" dirty="0" err="1" smtClean="0"/>
              <a:t>ETNs</a:t>
            </a:r>
            <a:endParaRPr lang="en-US" dirty="0" smtClean="0"/>
          </a:p>
          <a:p>
            <a:pPr marL="514350" indent="-514350">
              <a:buFont typeface="+mj-lt"/>
              <a:buAutoNum type="arabicPeriod"/>
            </a:pPr>
            <a:r>
              <a:rPr lang="en-US" dirty="0" smtClean="0"/>
              <a:t>More Than Gold </a:t>
            </a:r>
            <a:r>
              <a:rPr lang="en-US" dirty="0" err="1" smtClean="0"/>
              <a:t>ETFs</a:t>
            </a:r>
            <a:endParaRPr lang="en-US" dirty="0" smtClean="0"/>
          </a:p>
          <a:p>
            <a:pPr marL="514350" indent="-514350">
              <a:buFont typeface="+mj-lt"/>
              <a:buAutoNum type="arabicPeriod"/>
            </a:pPr>
            <a:r>
              <a:rPr lang="en-US" dirty="0" smtClean="0"/>
              <a:t>Short Gold </a:t>
            </a:r>
            <a:r>
              <a:rPr lang="en-US" dirty="0" err="1" smtClean="0"/>
              <a:t>ETFs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a:t>
            </a:r>
            <a:endParaRPr lang="en-US" dirty="0"/>
          </a:p>
        </p:txBody>
      </p:sp>
      <p:sp>
        <p:nvSpPr>
          <p:cNvPr id="3" name="Content Placeholder 2"/>
          <p:cNvSpPr>
            <a:spLocks noGrp="1"/>
          </p:cNvSpPr>
          <p:nvPr>
            <p:ph idx="1"/>
          </p:nvPr>
        </p:nvSpPr>
        <p:spPr/>
        <p:txBody>
          <a:bodyPr/>
          <a:lstStyle/>
          <a:p>
            <a:pPr marL="0" indent="0" algn="ctr">
              <a:buNone/>
            </a:pPr>
            <a:r>
              <a:rPr lang="en-US" sz="2400" dirty="0" smtClean="0"/>
              <a:t>"GOLD CLAUSES” AND “SILVER CLAUSES” IN FINANCIAL TRANSACTIONS</a:t>
            </a:r>
          </a:p>
          <a:p>
            <a:pPr marL="0" indent="0" algn="ctr">
              <a:buNone/>
            </a:pPr>
            <a:r>
              <a:rPr lang="en-US" sz="2000" dirty="0" smtClean="0"/>
              <a:t>A PRACTICAL STUDY CONCERNING THEIR ORIGIN AND USE</a:t>
            </a:r>
            <a:br>
              <a:rPr lang="en-US" sz="2000" dirty="0" smtClean="0"/>
            </a:br>
            <a:r>
              <a:rPr lang="en-US" sz="2000" dirty="0" smtClean="0">
                <a:hlinkClick r:id="rId2"/>
              </a:rPr>
              <a:t>http://www.edwinvieira.com/edwin202.htm</a:t>
            </a:r>
            <a:endParaRPr lang="en-US" sz="2000" dirty="0" smtClean="0"/>
          </a:p>
          <a:p>
            <a:pPr marL="0" indent="0" algn="ctr">
              <a:buNone/>
            </a:pPr>
            <a:endParaRPr lang="en-US" sz="2000" dirty="0" smtClean="0"/>
          </a:p>
          <a:p>
            <a:pPr marL="0" indent="0" algn="ctr">
              <a:buNone/>
            </a:pPr>
            <a:r>
              <a:rPr lang="en-US" sz="2200" dirty="0" smtClean="0"/>
              <a:t>Bernanke’s Secret Debt Solution to the Global Financial Crisis</a:t>
            </a:r>
          </a:p>
          <a:p>
            <a:pPr marL="0" indent="0" algn="ctr">
              <a:buNone/>
            </a:pPr>
            <a:r>
              <a:rPr lang="en-US" sz="2000" dirty="0" smtClean="0">
                <a:hlinkClick r:id="rId3"/>
              </a:rPr>
              <a:t>http://withchrist.org/SecretDebtSolution.pdf</a:t>
            </a:r>
            <a:r>
              <a:rPr lang="en-US" sz="2000" dirty="0" smtClean="0"/>
              <a:t> </a:t>
            </a:r>
          </a:p>
          <a:p>
            <a:pPr marL="0" indent="0" algn="ctr">
              <a:buNone/>
            </a:pPr>
            <a:endParaRPr lang="en-US" sz="2000" dirty="0" smtClean="0"/>
          </a:p>
          <a:p>
            <a:pPr marL="0" indent="0" algn="ctr">
              <a:buNone/>
            </a:pPr>
            <a:r>
              <a:rPr lang="en-US" sz="2400" dirty="0" smtClean="0"/>
              <a:t>Pieces of Eight</a:t>
            </a:r>
          </a:p>
          <a:p>
            <a:pPr marL="0" indent="0" algn="ctr">
              <a:buNone/>
            </a:pPr>
            <a:r>
              <a:rPr lang="en-US" sz="2000" smtClean="0">
                <a:hlinkClick r:id="rId4"/>
              </a:rPr>
              <a:t>http://www.edwinvieira.com/edwin230.htm</a:t>
            </a:r>
            <a:endParaRPr lang="en-US" sz="2000" smtClean="0"/>
          </a:p>
          <a:p>
            <a:pPr marL="0" indent="0" algn="ctr">
              <a:buNone/>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417638"/>
            <a:ext cx="8229600" cy="4525963"/>
          </a:xfrm>
        </p:spPr>
        <p:txBody>
          <a:bodyPr/>
          <a:lstStyle/>
          <a:p>
            <a:r>
              <a:rPr lang="en-US" sz="1600" dirty="0" smtClean="0"/>
              <a:t>Lawful Money </a:t>
            </a:r>
          </a:p>
          <a:p>
            <a:pPr lvl="1"/>
            <a:r>
              <a:rPr lang="en-US" sz="1400" dirty="0" smtClean="0"/>
              <a:t>Constitutionally authorized gold and silver coin</a:t>
            </a:r>
          </a:p>
          <a:p>
            <a:pPr lvl="1"/>
            <a:r>
              <a:rPr lang="en-US" sz="1400" dirty="0" smtClean="0"/>
              <a:t>Currently minted coins are authorized at Title 31 U.S.C §5112</a:t>
            </a:r>
          </a:p>
          <a:p>
            <a:r>
              <a:rPr lang="en-US" sz="1600" dirty="0" smtClean="0"/>
              <a:t>Legal Tender</a:t>
            </a:r>
          </a:p>
          <a:p>
            <a:pPr lvl="1"/>
            <a:r>
              <a:rPr lang="en-US" sz="1400" dirty="0" smtClean="0"/>
              <a:t>a medium of payment allowed by law to be valid for meeting a financial obligation.</a:t>
            </a:r>
          </a:p>
          <a:p>
            <a:pPr lvl="1"/>
            <a:r>
              <a:rPr lang="en-US" sz="1400" dirty="0" smtClean="0"/>
              <a:t>See Title 31 U.S.C §5103</a:t>
            </a:r>
          </a:p>
          <a:p>
            <a:r>
              <a:rPr lang="en-US" sz="1600" dirty="0" smtClean="0"/>
              <a:t>One (</a:t>
            </a:r>
            <a:r>
              <a:rPr lang="en-US" sz="1600" dirty="0" smtClean="0">
                <a:latin typeface="Engravers MT"/>
                <a:cs typeface="Engravers MT"/>
              </a:rPr>
              <a:t>$</a:t>
            </a:r>
            <a:r>
              <a:rPr lang="en-US" sz="1600" dirty="0" smtClean="0"/>
              <a:t>1) Dollar</a:t>
            </a:r>
          </a:p>
          <a:p>
            <a:pPr lvl="1"/>
            <a:r>
              <a:rPr lang="en-US" sz="1200" dirty="0" smtClean="0"/>
              <a:t>A minted silver coin containing at least 371¼ gains of fine (pure) silver. (Note 1 troy ounce = 480 grains)</a:t>
            </a:r>
          </a:p>
          <a:p>
            <a:r>
              <a:rPr lang="en-US" sz="1600" dirty="0" smtClean="0"/>
              <a:t>Gold or Silver Clause Contract</a:t>
            </a:r>
          </a:p>
          <a:p>
            <a:pPr lvl="1"/>
            <a:r>
              <a:rPr lang="en-US" sz="1200" dirty="0" smtClean="0"/>
              <a:t>A contract for payment in gold or silver coin. </a:t>
            </a:r>
          </a:p>
          <a:p>
            <a:pPr lvl="1"/>
            <a:r>
              <a:rPr lang="en-US" sz="1200" dirty="0" smtClean="0"/>
              <a:t>Authorized by law at Title 31 U.S.C §5118</a:t>
            </a:r>
          </a:p>
          <a:p>
            <a:r>
              <a:rPr lang="en-US" sz="1600" dirty="0" smtClean="0"/>
              <a:t>ETF - Exchange Traded Fund</a:t>
            </a:r>
          </a:p>
          <a:p>
            <a:pPr lvl="1"/>
            <a:r>
              <a:rPr lang="en-US" sz="1400" dirty="0" smtClean="0"/>
              <a:t>a mutual fund that is traded on an exchange having as its principle a particular commodity (such as gold or silver) or shares of stock.</a:t>
            </a:r>
          </a:p>
          <a:p>
            <a:r>
              <a:rPr lang="en-US" sz="1600" dirty="0" smtClean="0"/>
              <a:t>ETN - Exchange Traded Note</a:t>
            </a:r>
          </a:p>
          <a:p>
            <a:pPr lvl="1"/>
            <a:r>
              <a:rPr lang="en-US" sz="1400" dirty="0" smtClean="0"/>
              <a:t>is a senior, unsecured, unsubordinated debt security issued by an underwriting bank</a:t>
            </a:r>
          </a:p>
          <a:p>
            <a:pPr lvl="1"/>
            <a:r>
              <a:rPr lang="en-US" sz="1400" dirty="0" smtClean="0"/>
              <a:t>are designed to provide investors access to the returns of various market benchmarks</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 last week</a:t>
            </a:r>
            <a:endParaRPr lang="en-US" dirty="0"/>
          </a:p>
        </p:txBody>
      </p:sp>
      <p:sp>
        <p:nvSpPr>
          <p:cNvPr id="3" name="Content Placeholder 2"/>
          <p:cNvSpPr>
            <a:spLocks noGrp="1"/>
          </p:cNvSpPr>
          <p:nvPr>
            <p:ph idx="1"/>
          </p:nvPr>
        </p:nvSpPr>
        <p:spPr/>
        <p:txBody>
          <a:bodyPr/>
          <a:lstStyle/>
          <a:p>
            <a:r>
              <a:rPr lang="en-US" sz="2400" dirty="0" smtClean="0"/>
              <a:t>One (</a:t>
            </a:r>
            <a:r>
              <a:rPr lang="en-US" sz="2400" dirty="0" smtClean="0">
                <a:latin typeface="Engravers MT"/>
                <a:cs typeface="Engravers MT"/>
              </a:rPr>
              <a:t>$</a:t>
            </a:r>
            <a:r>
              <a:rPr lang="en-US" sz="2400" dirty="0" smtClean="0"/>
              <a:t>1) Dollar is a minted silver coin containing at least 371</a:t>
            </a:r>
            <a:r>
              <a:rPr lang="en-US" sz="2400" smtClean="0"/>
              <a:t>¼ </a:t>
            </a:r>
            <a:r>
              <a:rPr lang="en-US" sz="2400" smtClean="0"/>
              <a:t>grains </a:t>
            </a:r>
            <a:r>
              <a:rPr lang="en-US" sz="2400" dirty="0" smtClean="0"/>
              <a:t>of fine (pure) silver</a:t>
            </a:r>
          </a:p>
          <a:p>
            <a:r>
              <a:rPr lang="en-US" sz="2400" dirty="0" smtClean="0"/>
              <a:t>The Gold and Silver coins defined in Title 31 USC §5112 are legal tender and lawful money of the United States</a:t>
            </a:r>
          </a:p>
          <a:p>
            <a:r>
              <a:rPr lang="en-US" sz="2400" dirty="0" smtClean="0"/>
              <a:t>Federal Reserve Bank notes are NOT dollars NOR are they lawful money</a:t>
            </a:r>
          </a:p>
          <a:p>
            <a:r>
              <a:rPr lang="en-US" sz="2400" dirty="0" smtClean="0"/>
              <a:t>The Secretary of Treasury FAILED in his duty to maintain the equal purchasing of to maintain the equal purchasing power of each kind of United States currency pursuant to Title 31 USC §5119(a)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t>How the acquisition of American Eagle &amp; Liberty coins should work</a:t>
            </a:r>
            <a:endParaRPr lang="en-US" sz="4000" dirty="0"/>
          </a:p>
        </p:txBody>
      </p:sp>
      <p:grpSp>
        <p:nvGrpSpPr>
          <p:cNvPr id="45" name="Group 44"/>
          <p:cNvGrpSpPr/>
          <p:nvPr/>
        </p:nvGrpSpPr>
        <p:grpSpPr>
          <a:xfrm>
            <a:off x="142782" y="4436455"/>
            <a:ext cx="1694657" cy="1800061"/>
            <a:chOff x="142782" y="4436455"/>
            <a:chExt cx="1694657" cy="1800061"/>
          </a:xfrm>
        </p:grpSpPr>
        <p:pic>
          <p:nvPicPr>
            <p:cNvPr id="5" name="Content Placeholder 3" descr="MC900390788.WMF"/>
            <p:cNvPicPr>
              <a:picLocks noChangeAspect="1"/>
            </p:cNvPicPr>
            <p:nvPr/>
          </p:nvPicPr>
          <p:blipFill>
            <a:blip r:embed="rId2"/>
            <a:stretch>
              <a:fillRect/>
            </a:stretch>
          </p:blipFill>
          <p:spPr bwMode="auto">
            <a:xfrm>
              <a:off x="299604" y="4436455"/>
              <a:ext cx="1408692" cy="1320649"/>
            </a:xfrm>
            <a:prstGeom prst="rect">
              <a:avLst/>
            </a:prstGeom>
            <a:noFill/>
            <a:ln w="9525">
              <a:noFill/>
              <a:miter lim="800000"/>
              <a:headEnd/>
              <a:tailEnd/>
            </a:ln>
          </p:spPr>
        </p:pic>
        <p:sp>
          <p:nvSpPr>
            <p:cNvPr id="6" name="TextBox 5"/>
            <p:cNvSpPr txBox="1"/>
            <p:nvPr/>
          </p:nvSpPr>
          <p:spPr>
            <a:xfrm>
              <a:off x="142782" y="5867184"/>
              <a:ext cx="1694657" cy="369332"/>
            </a:xfrm>
            <a:prstGeom prst="rect">
              <a:avLst/>
            </a:prstGeom>
            <a:noFill/>
          </p:spPr>
          <p:txBody>
            <a:bodyPr wrap="none" rtlCol="0">
              <a:spAutoFit/>
            </a:bodyPr>
            <a:lstStyle/>
            <a:p>
              <a:pPr algn="ctr"/>
              <a:r>
                <a:rPr lang="en-US" dirty="0" smtClean="0"/>
                <a:t>We the People</a:t>
              </a:r>
              <a:endParaRPr lang="en-US" dirty="0"/>
            </a:p>
          </p:txBody>
        </p:sp>
      </p:grpSp>
      <p:cxnSp>
        <p:nvCxnSpPr>
          <p:cNvPr id="15" name="Straight Arrow Connector 14"/>
          <p:cNvCxnSpPr>
            <a:stCxn id="5" idx="3"/>
            <a:endCxn id="34" idx="1"/>
          </p:cNvCxnSpPr>
          <p:nvPr/>
        </p:nvCxnSpPr>
        <p:spPr>
          <a:xfrm flipV="1">
            <a:off x="1708296" y="2759110"/>
            <a:ext cx="5222227" cy="23376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5" idx="3"/>
            <a:endCxn id="11" idx="1"/>
          </p:cNvCxnSpPr>
          <p:nvPr/>
        </p:nvCxnSpPr>
        <p:spPr>
          <a:xfrm flipV="1">
            <a:off x="1708296" y="4477655"/>
            <a:ext cx="3585816" cy="61912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3"/>
            <a:endCxn id="28" idx="2"/>
          </p:cNvCxnSpPr>
          <p:nvPr/>
        </p:nvCxnSpPr>
        <p:spPr>
          <a:xfrm flipV="1">
            <a:off x="1708296" y="3244920"/>
            <a:ext cx="3179500" cy="185186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3"/>
            <a:endCxn id="13" idx="1"/>
          </p:cNvCxnSpPr>
          <p:nvPr/>
        </p:nvCxnSpPr>
        <p:spPr>
          <a:xfrm>
            <a:off x="1708296" y="5096780"/>
            <a:ext cx="5376188" cy="53163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457200" y="1665528"/>
            <a:ext cx="2823507" cy="2261641"/>
            <a:chOff x="457200" y="1665528"/>
            <a:chExt cx="2823507" cy="2261641"/>
          </a:xfrm>
        </p:grpSpPr>
        <p:pic>
          <p:nvPicPr>
            <p:cNvPr id="10" name="Picture 9" descr="frsmap2.gif"/>
            <p:cNvPicPr>
              <a:picLocks noChangeAspect="1"/>
            </p:cNvPicPr>
            <p:nvPr/>
          </p:nvPicPr>
          <p:blipFill>
            <a:blip r:embed="rId3"/>
            <a:stretch>
              <a:fillRect/>
            </a:stretch>
          </p:blipFill>
          <p:spPr>
            <a:xfrm>
              <a:off x="457200" y="1665528"/>
              <a:ext cx="2401615" cy="1841238"/>
            </a:xfrm>
            <a:prstGeom prst="rect">
              <a:avLst/>
            </a:prstGeom>
          </p:spPr>
        </p:pic>
        <p:sp>
          <p:nvSpPr>
            <p:cNvPr id="23" name="TextBox 22"/>
            <p:cNvSpPr txBox="1"/>
            <p:nvPr/>
          </p:nvSpPr>
          <p:spPr>
            <a:xfrm>
              <a:off x="799439" y="3280838"/>
              <a:ext cx="2481268" cy="646331"/>
            </a:xfrm>
            <a:prstGeom prst="rect">
              <a:avLst/>
            </a:prstGeom>
            <a:noFill/>
          </p:spPr>
          <p:txBody>
            <a:bodyPr wrap="none" rtlCol="0">
              <a:spAutoFit/>
            </a:bodyPr>
            <a:lstStyle/>
            <a:p>
              <a:r>
                <a:rPr lang="en-US" dirty="0" smtClean="0"/>
                <a:t>Federal Reserve Bank</a:t>
              </a:r>
            </a:p>
            <a:p>
              <a:r>
                <a:rPr lang="en-US" dirty="0" smtClean="0"/>
                <a:t>Districts Map</a:t>
              </a:r>
              <a:endParaRPr lang="en-US" dirty="0"/>
            </a:p>
          </p:txBody>
        </p:sp>
      </p:grpSp>
      <p:grpSp>
        <p:nvGrpSpPr>
          <p:cNvPr id="47" name="Group 46"/>
          <p:cNvGrpSpPr/>
          <p:nvPr/>
        </p:nvGrpSpPr>
        <p:grpSpPr>
          <a:xfrm>
            <a:off x="5294112" y="3844383"/>
            <a:ext cx="1351902" cy="1646459"/>
            <a:chOff x="5294112" y="3844383"/>
            <a:chExt cx="1351902" cy="1646459"/>
          </a:xfrm>
        </p:grpSpPr>
        <p:pic>
          <p:nvPicPr>
            <p:cNvPr id="11" name="Picture 10" descr="screen-capture-10.png"/>
            <p:cNvPicPr>
              <a:picLocks noChangeAspect="1"/>
            </p:cNvPicPr>
            <p:nvPr/>
          </p:nvPicPr>
          <p:blipFill>
            <a:blip r:embed="rId4"/>
            <a:stretch>
              <a:fillRect/>
            </a:stretch>
          </p:blipFill>
          <p:spPr>
            <a:xfrm>
              <a:off x="5294112" y="3844383"/>
              <a:ext cx="1336908" cy="1266544"/>
            </a:xfrm>
            <a:prstGeom prst="rect">
              <a:avLst/>
            </a:prstGeom>
          </p:spPr>
        </p:pic>
        <p:sp>
          <p:nvSpPr>
            <p:cNvPr id="24" name="TextBox 23"/>
            <p:cNvSpPr txBox="1"/>
            <p:nvPr/>
          </p:nvSpPr>
          <p:spPr>
            <a:xfrm>
              <a:off x="5294112" y="5121510"/>
              <a:ext cx="1351902" cy="369332"/>
            </a:xfrm>
            <a:prstGeom prst="rect">
              <a:avLst/>
            </a:prstGeom>
            <a:noFill/>
          </p:spPr>
          <p:txBody>
            <a:bodyPr wrap="square" rtlCol="0">
              <a:spAutoFit/>
            </a:bodyPr>
            <a:lstStyle/>
            <a:p>
              <a:r>
                <a:rPr lang="en-US" dirty="0" smtClean="0"/>
                <a:t>FRB Dallas</a:t>
              </a:r>
            </a:p>
          </p:txBody>
        </p:sp>
      </p:grpSp>
      <p:grpSp>
        <p:nvGrpSpPr>
          <p:cNvPr id="49" name="Group 48"/>
          <p:cNvGrpSpPr/>
          <p:nvPr/>
        </p:nvGrpSpPr>
        <p:grpSpPr>
          <a:xfrm>
            <a:off x="3906598" y="1665528"/>
            <a:ext cx="1962395" cy="1579392"/>
            <a:chOff x="3906598" y="1665528"/>
            <a:chExt cx="1962395" cy="1579392"/>
          </a:xfrm>
        </p:grpSpPr>
        <p:pic>
          <p:nvPicPr>
            <p:cNvPr id="12" name="Picture 11" descr="screen-capture-11.png"/>
            <p:cNvPicPr>
              <a:picLocks noChangeAspect="1"/>
            </p:cNvPicPr>
            <p:nvPr/>
          </p:nvPicPr>
          <p:blipFill>
            <a:blip r:embed="rId5"/>
            <a:stretch>
              <a:fillRect/>
            </a:stretch>
          </p:blipFill>
          <p:spPr>
            <a:xfrm>
              <a:off x="4145259" y="1665528"/>
              <a:ext cx="1485074" cy="1210060"/>
            </a:xfrm>
            <a:prstGeom prst="rect">
              <a:avLst/>
            </a:prstGeom>
          </p:spPr>
        </p:pic>
        <p:sp>
          <p:nvSpPr>
            <p:cNvPr id="28" name="TextBox 27"/>
            <p:cNvSpPr txBox="1"/>
            <p:nvPr/>
          </p:nvSpPr>
          <p:spPr>
            <a:xfrm>
              <a:off x="3906598" y="2875588"/>
              <a:ext cx="1962395" cy="369332"/>
            </a:xfrm>
            <a:prstGeom prst="rect">
              <a:avLst/>
            </a:prstGeom>
            <a:noFill/>
          </p:spPr>
          <p:txBody>
            <a:bodyPr wrap="square" rtlCol="0">
              <a:spAutoFit/>
            </a:bodyPr>
            <a:lstStyle/>
            <a:p>
              <a:r>
                <a:rPr lang="en-US" dirty="0" smtClean="0"/>
                <a:t>FRB Kansas City</a:t>
              </a:r>
            </a:p>
          </p:txBody>
        </p:sp>
      </p:grpSp>
      <p:grpSp>
        <p:nvGrpSpPr>
          <p:cNvPr id="48" name="Group 47"/>
          <p:cNvGrpSpPr/>
          <p:nvPr/>
        </p:nvGrpSpPr>
        <p:grpSpPr>
          <a:xfrm>
            <a:off x="6718593" y="4944983"/>
            <a:ext cx="1968207" cy="1736199"/>
            <a:chOff x="6718593" y="4944983"/>
            <a:chExt cx="1968207" cy="1736199"/>
          </a:xfrm>
        </p:grpSpPr>
        <p:pic>
          <p:nvPicPr>
            <p:cNvPr id="13" name="Picture 12" descr="screen-capture-12.png"/>
            <p:cNvPicPr>
              <a:picLocks noChangeAspect="1"/>
            </p:cNvPicPr>
            <p:nvPr/>
          </p:nvPicPr>
          <p:blipFill>
            <a:blip r:embed="rId6"/>
            <a:stretch>
              <a:fillRect/>
            </a:stretch>
          </p:blipFill>
          <p:spPr>
            <a:xfrm>
              <a:off x="7084484" y="4944983"/>
              <a:ext cx="1286933" cy="1366867"/>
            </a:xfrm>
            <a:prstGeom prst="rect">
              <a:avLst/>
            </a:prstGeom>
          </p:spPr>
        </p:pic>
        <p:sp>
          <p:nvSpPr>
            <p:cNvPr id="30" name="Rectangle 29"/>
            <p:cNvSpPr/>
            <p:nvPr/>
          </p:nvSpPr>
          <p:spPr>
            <a:xfrm>
              <a:off x="6718593" y="6311850"/>
              <a:ext cx="1968207" cy="369332"/>
            </a:xfrm>
            <a:prstGeom prst="rect">
              <a:avLst/>
            </a:prstGeom>
          </p:spPr>
          <p:txBody>
            <a:bodyPr wrap="none">
              <a:spAutoFit/>
            </a:bodyPr>
            <a:lstStyle/>
            <a:p>
              <a:r>
                <a:rPr lang="en-US" dirty="0" smtClean="0"/>
                <a:t>FRB Philadelphia</a:t>
              </a:r>
            </a:p>
          </p:txBody>
        </p:sp>
      </p:grpSp>
      <p:grpSp>
        <p:nvGrpSpPr>
          <p:cNvPr id="44" name="Group 43"/>
          <p:cNvGrpSpPr/>
          <p:nvPr/>
        </p:nvGrpSpPr>
        <p:grpSpPr>
          <a:xfrm>
            <a:off x="6888191" y="2089220"/>
            <a:ext cx="1920868" cy="1986111"/>
            <a:chOff x="6888191" y="2089220"/>
            <a:chExt cx="1920868" cy="1986111"/>
          </a:xfrm>
        </p:grpSpPr>
        <p:pic>
          <p:nvPicPr>
            <p:cNvPr id="34" name="Picture 33" descr="screen-capture-13.png"/>
            <p:cNvPicPr>
              <a:picLocks noChangeAspect="1"/>
            </p:cNvPicPr>
            <p:nvPr/>
          </p:nvPicPr>
          <p:blipFill>
            <a:blip r:embed="rId7"/>
            <a:stretch>
              <a:fillRect/>
            </a:stretch>
          </p:blipFill>
          <p:spPr>
            <a:xfrm>
              <a:off x="6930523" y="2089220"/>
              <a:ext cx="1798609" cy="1339780"/>
            </a:xfrm>
            <a:prstGeom prst="rect">
              <a:avLst/>
            </a:prstGeom>
          </p:spPr>
        </p:pic>
        <p:sp>
          <p:nvSpPr>
            <p:cNvPr id="38" name="TextBox 37"/>
            <p:cNvSpPr txBox="1"/>
            <p:nvPr/>
          </p:nvSpPr>
          <p:spPr>
            <a:xfrm>
              <a:off x="6888191" y="3429000"/>
              <a:ext cx="1920868" cy="646331"/>
            </a:xfrm>
            <a:prstGeom prst="rect">
              <a:avLst/>
            </a:prstGeom>
            <a:noFill/>
          </p:spPr>
          <p:txBody>
            <a:bodyPr wrap="none" rtlCol="0">
              <a:spAutoFit/>
            </a:bodyPr>
            <a:lstStyle/>
            <a:p>
              <a:pPr algn="ctr"/>
              <a:r>
                <a:rPr lang="en-US" dirty="0" smtClean="0"/>
                <a:t>US Treasury</a:t>
              </a:r>
              <a:br>
                <a:rPr lang="en-US" dirty="0" smtClean="0"/>
              </a:br>
              <a:r>
                <a:rPr lang="en-US" dirty="0" smtClean="0"/>
                <a:t>Washington D.C.</a:t>
              </a:r>
              <a:endParaRPr lang="en-US" dirty="0"/>
            </a:p>
          </p:txBody>
        </p:sp>
      </p:grpSp>
      <p:sp>
        <p:nvSpPr>
          <p:cNvPr id="43" name="TextBox 42"/>
          <p:cNvSpPr txBox="1"/>
          <p:nvPr/>
        </p:nvSpPr>
        <p:spPr>
          <a:xfrm>
            <a:off x="2254985" y="1619867"/>
            <a:ext cx="5265622" cy="4247317"/>
          </a:xfrm>
          <a:prstGeom prst="rect">
            <a:avLst/>
          </a:prstGeom>
          <a:solidFill>
            <a:schemeClr val="bg1"/>
          </a:solidFill>
        </p:spPr>
        <p:txBody>
          <a:bodyPr wrap="square" rtlCol="0">
            <a:spAutoFit/>
          </a:bodyPr>
          <a:lstStyle/>
          <a:p>
            <a:r>
              <a:rPr lang="en-US" sz="2000" b="1" dirty="0" smtClean="0"/>
              <a:t>Title </a:t>
            </a:r>
            <a:r>
              <a:rPr lang="en-US" sz="2000" b="1" i="1" dirty="0"/>
              <a:t>12 USC Sec. 411</a:t>
            </a:r>
            <a:endParaRPr lang="en-US" sz="2000" dirty="0" smtClean="0"/>
          </a:p>
          <a:p>
            <a:r>
              <a:rPr lang="en-US" dirty="0" smtClean="0">
                <a:solidFill>
                  <a:srgbClr val="FF0000"/>
                </a:solidFill>
              </a:rPr>
              <a:t>Federal </a:t>
            </a:r>
            <a:r>
              <a:rPr lang="en-US" dirty="0">
                <a:solidFill>
                  <a:srgbClr val="FF0000"/>
                </a:solidFill>
              </a:rPr>
              <a:t>reserve notes</a:t>
            </a:r>
            <a:r>
              <a:rPr lang="en-US" dirty="0" smtClean="0"/>
              <a:t>, </a:t>
            </a:r>
            <a:r>
              <a:rPr lang="en-US" dirty="0"/>
              <a:t>to be issued at the discretion of the Board of Governors of the Federal Reserve System for the purpose of making advances to Federal reserve banks through the Federal reserve agents as hereinafter set forth and for no other purpose, are authorized. The said notes shall be obligations of the United States and shall be receivable by all national and member banks and Federal reserve banks and for all taxes, customs, and other public dues. They </a:t>
            </a:r>
            <a:r>
              <a:rPr lang="en-US" dirty="0">
                <a:solidFill>
                  <a:srgbClr val="FF0000"/>
                </a:solidFill>
              </a:rPr>
              <a:t>shall be redeemed in lawful money on demand at the Treasury Department of the United States, in the city of Washington, District of Columbia, or at any Federal Reserve </a:t>
            </a:r>
            <a:r>
              <a:rPr lang="en-US" dirty="0" smtClean="0">
                <a:solidFill>
                  <a:srgbClr val="FF0000"/>
                </a:solidFill>
              </a:rPr>
              <a:t>bank</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the acquisition of American Eagle &amp; Liberty coins does work</a:t>
            </a:r>
            <a:endParaRPr lang="en-US" sz="4000" dirty="0"/>
          </a:p>
        </p:txBody>
      </p:sp>
      <p:grpSp>
        <p:nvGrpSpPr>
          <p:cNvPr id="52" name="Group 51"/>
          <p:cNvGrpSpPr/>
          <p:nvPr/>
        </p:nvGrpSpPr>
        <p:grpSpPr>
          <a:xfrm>
            <a:off x="7233261" y="1417638"/>
            <a:ext cx="1740397" cy="1677278"/>
            <a:chOff x="7233261" y="1417638"/>
            <a:chExt cx="1740397" cy="1677278"/>
          </a:xfrm>
        </p:grpSpPr>
        <p:pic>
          <p:nvPicPr>
            <p:cNvPr id="6" name="Picture 5" descr="screen-capture-9.png"/>
            <p:cNvPicPr>
              <a:picLocks noChangeAspect="1"/>
            </p:cNvPicPr>
            <p:nvPr/>
          </p:nvPicPr>
          <p:blipFill>
            <a:blip r:embed="rId2"/>
            <a:stretch>
              <a:fillRect/>
            </a:stretch>
          </p:blipFill>
          <p:spPr>
            <a:xfrm>
              <a:off x="7233261" y="1417638"/>
              <a:ext cx="1740397" cy="1245221"/>
            </a:xfrm>
            <a:prstGeom prst="rect">
              <a:avLst/>
            </a:prstGeom>
          </p:spPr>
        </p:pic>
        <p:sp>
          <p:nvSpPr>
            <p:cNvPr id="7" name="TextBox 6"/>
            <p:cNvSpPr txBox="1"/>
            <p:nvPr/>
          </p:nvSpPr>
          <p:spPr>
            <a:xfrm>
              <a:off x="7681259" y="2725584"/>
              <a:ext cx="1005541" cy="369332"/>
            </a:xfrm>
            <a:prstGeom prst="rect">
              <a:avLst/>
            </a:prstGeom>
            <a:noFill/>
          </p:spPr>
          <p:txBody>
            <a:bodyPr wrap="none" rtlCol="0">
              <a:spAutoFit/>
            </a:bodyPr>
            <a:lstStyle/>
            <a:p>
              <a:r>
                <a:rPr lang="en-US" dirty="0" smtClean="0"/>
                <a:t>US Mint</a:t>
              </a:r>
              <a:endParaRPr lang="en-US" dirty="0"/>
            </a:p>
          </p:txBody>
        </p:sp>
      </p:grpSp>
      <p:grpSp>
        <p:nvGrpSpPr>
          <p:cNvPr id="46" name="Group 45"/>
          <p:cNvGrpSpPr/>
          <p:nvPr/>
        </p:nvGrpSpPr>
        <p:grpSpPr>
          <a:xfrm>
            <a:off x="1937434" y="3023407"/>
            <a:ext cx="2758535" cy="2259396"/>
            <a:chOff x="1937434" y="3023407"/>
            <a:chExt cx="2758535" cy="2259396"/>
          </a:xfrm>
        </p:grpSpPr>
        <p:pic>
          <p:nvPicPr>
            <p:cNvPr id="5" name="Picture 4" descr="MC900319496.WMF"/>
            <p:cNvPicPr>
              <a:picLocks noChangeAspect="1"/>
            </p:cNvPicPr>
            <p:nvPr/>
          </p:nvPicPr>
          <p:blipFill>
            <a:blip r:embed="rId3"/>
            <a:stretch>
              <a:fillRect/>
            </a:stretch>
          </p:blipFill>
          <p:spPr>
            <a:xfrm flipH="1">
              <a:off x="1937434" y="3023407"/>
              <a:ext cx="2758535" cy="1890064"/>
            </a:xfrm>
            <a:prstGeom prst="rect">
              <a:avLst/>
            </a:prstGeom>
          </p:spPr>
        </p:pic>
        <p:sp>
          <p:nvSpPr>
            <p:cNvPr id="8" name="TextBox 7"/>
            <p:cNvSpPr txBox="1"/>
            <p:nvPr/>
          </p:nvSpPr>
          <p:spPr>
            <a:xfrm>
              <a:off x="2501339" y="4913471"/>
              <a:ext cx="2070661" cy="369332"/>
            </a:xfrm>
            <a:prstGeom prst="rect">
              <a:avLst/>
            </a:prstGeom>
            <a:noFill/>
          </p:spPr>
          <p:txBody>
            <a:bodyPr wrap="none" rtlCol="0">
              <a:spAutoFit/>
            </a:bodyPr>
            <a:lstStyle/>
            <a:p>
              <a:r>
                <a:rPr lang="en-US" dirty="0" smtClean="0"/>
                <a:t>Retail Gold Dealer</a:t>
              </a:r>
              <a:endParaRPr lang="en-US" dirty="0"/>
            </a:p>
          </p:txBody>
        </p:sp>
      </p:grpSp>
      <p:cxnSp>
        <p:nvCxnSpPr>
          <p:cNvPr id="18" name="Straight Arrow Connector 17"/>
          <p:cNvCxnSpPr/>
          <p:nvPr/>
        </p:nvCxnSpPr>
        <p:spPr>
          <a:xfrm rot="10800000" flipV="1">
            <a:off x="6479945" y="2662858"/>
            <a:ext cx="753316" cy="432058"/>
          </a:xfrm>
          <a:prstGeom prst="straightConnector1">
            <a:avLst/>
          </a:prstGeom>
          <a:ln>
            <a:solidFill>
              <a:schemeClr val="accent2">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a:endCxn id="16" idx="0"/>
          </p:cNvCxnSpPr>
          <p:nvPr/>
        </p:nvCxnSpPr>
        <p:spPr>
          <a:xfrm>
            <a:off x="7233260" y="2662858"/>
            <a:ext cx="989990" cy="859196"/>
          </a:xfrm>
          <a:prstGeom prst="straightConnector1">
            <a:avLst/>
          </a:prstGeom>
          <a:ln>
            <a:solidFill>
              <a:schemeClr val="accent2">
                <a:lumMod val="75000"/>
              </a:schemeClr>
            </a:solidFill>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rot="10800000">
            <a:off x="6185032" y="1759936"/>
            <a:ext cx="1048228" cy="902923"/>
          </a:xfrm>
          <a:prstGeom prst="straightConnector1">
            <a:avLst/>
          </a:prstGeom>
          <a:ln>
            <a:solidFill>
              <a:schemeClr val="accent2">
                <a:lumMod val="75000"/>
              </a:schemeClr>
            </a:solidFill>
            <a:tailEnd type="arrow"/>
          </a:ln>
        </p:spPr>
        <p:style>
          <a:lnRef idx="2">
            <a:schemeClr val="accent4"/>
          </a:lnRef>
          <a:fillRef idx="0">
            <a:schemeClr val="accent4"/>
          </a:fillRef>
          <a:effectRef idx="1">
            <a:schemeClr val="accent4"/>
          </a:effectRef>
          <a:fontRef idx="minor">
            <a:schemeClr val="tx1"/>
          </a:fontRef>
        </p:style>
      </p:cxnSp>
      <p:grpSp>
        <p:nvGrpSpPr>
          <p:cNvPr id="51" name="Group 50"/>
          <p:cNvGrpSpPr/>
          <p:nvPr/>
        </p:nvGrpSpPr>
        <p:grpSpPr>
          <a:xfrm>
            <a:off x="5370644" y="1352741"/>
            <a:ext cx="3316156" cy="5050694"/>
            <a:chOff x="5370644" y="1352741"/>
            <a:chExt cx="3316156" cy="5050694"/>
          </a:xfrm>
        </p:grpSpPr>
        <p:pic>
          <p:nvPicPr>
            <p:cNvPr id="14" name="Picture 13" descr="MC900434814.PNG"/>
            <p:cNvPicPr>
              <a:picLocks noChangeAspect="1"/>
            </p:cNvPicPr>
            <p:nvPr/>
          </p:nvPicPr>
          <p:blipFill>
            <a:blip r:embed="rId4"/>
            <a:stretch>
              <a:fillRect/>
            </a:stretch>
          </p:blipFill>
          <p:spPr>
            <a:xfrm>
              <a:off x="5739461" y="2983427"/>
              <a:ext cx="891146" cy="891146"/>
            </a:xfrm>
            <a:prstGeom prst="rect">
              <a:avLst/>
            </a:prstGeom>
          </p:spPr>
        </p:pic>
        <p:pic>
          <p:nvPicPr>
            <p:cNvPr id="15" name="Picture 14" descr="MC900434807.PNG"/>
            <p:cNvPicPr>
              <a:picLocks noChangeAspect="1"/>
            </p:cNvPicPr>
            <p:nvPr/>
          </p:nvPicPr>
          <p:blipFill>
            <a:blip r:embed="rId5"/>
            <a:stretch>
              <a:fillRect/>
            </a:stretch>
          </p:blipFill>
          <p:spPr>
            <a:xfrm>
              <a:off x="5370644" y="1352741"/>
              <a:ext cx="814387" cy="814387"/>
            </a:xfrm>
            <a:prstGeom prst="rect">
              <a:avLst/>
            </a:prstGeom>
          </p:spPr>
        </p:pic>
        <p:pic>
          <p:nvPicPr>
            <p:cNvPr id="16" name="Picture 15" descr="MC900349229.WMF"/>
            <p:cNvPicPr>
              <a:picLocks noChangeAspect="1"/>
            </p:cNvPicPr>
            <p:nvPr/>
          </p:nvPicPr>
          <p:blipFill>
            <a:blip r:embed="rId6"/>
            <a:stretch>
              <a:fillRect/>
            </a:stretch>
          </p:blipFill>
          <p:spPr>
            <a:xfrm>
              <a:off x="7759700" y="3522054"/>
              <a:ext cx="927100" cy="914400"/>
            </a:xfrm>
            <a:prstGeom prst="rect">
              <a:avLst/>
            </a:prstGeom>
          </p:spPr>
        </p:pic>
        <p:sp>
          <p:nvSpPr>
            <p:cNvPr id="27" name="TextBox 26"/>
            <p:cNvSpPr txBox="1"/>
            <p:nvPr/>
          </p:nvSpPr>
          <p:spPr>
            <a:xfrm>
              <a:off x="5463265" y="5757104"/>
              <a:ext cx="3071624" cy="646331"/>
            </a:xfrm>
            <a:prstGeom prst="rect">
              <a:avLst/>
            </a:prstGeom>
            <a:noFill/>
          </p:spPr>
          <p:txBody>
            <a:bodyPr wrap="none" rtlCol="0">
              <a:spAutoFit/>
            </a:bodyPr>
            <a:lstStyle/>
            <a:p>
              <a:pPr algn="ctr"/>
              <a:r>
                <a:rPr lang="en-US" dirty="0" smtClean="0"/>
                <a:t>Authorized National Dealers</a:t>
              </a:r>
              <a:br>
                <a:rPr lang="en-US" dirty="0" smtClean="0"/>
              </a:br>
              <a:r>
                <a:rPr lang="en-US" dirty="0" smtClean="0"/>
                <a:t>(Market Makers)</a:t>
              </a:r>
              <a:endParaRPr lang="en-US" dirty="0"/>
            </a:p>
          </p:txBody>
        </p:sp>
      </p:grpSp>
      <p:cxnSp>
        <p:nvCxnSpPr>
          <p:cNvPr id="29" name="Straight Arrow Connector 28"/>
          <p:cNvCxnSpPr>
            <a:endCxn id="14" idx="1"/>
          </p:cNvCxnSpPr>
          <p:nvPr/>
        </p:nvCxnSpPr>
        <p:spPr>
          <a:xfrm flipV="1">
            <a:off x="4403396" y="3429000"/>
            <a:ext cx="1336065" cy="111489"/>
          </a:xfrm>
          <a:prstGeom prst="straightConnector1">
            <a:avLst/>
          </a:prstGeom>
          <a:ln>
            <a:solidFill>
              <a:srgbClr val="FFA528"/>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flipV="1">
            <a:off x="1708296" y="4454889"/>
            <a:ext cx="674173" cy="319521"/>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hape 35"/>
          <p:cNvCxnSpPr>
            <a:endCxn id="40" idx="2"/>
          </p:cNvCxnSpPr>
          <p:nvPr/>
        </p:nvCxnSpPr>
        <p:spPr>
          <a:xfrm flipV="1">
            <a:off x="1885599" y="4921013"/>
            <a:ext cx="4375547" cy="499729"/>
          </a:xfrm>
          <a:prstGeom prst="bentConnector2">
            <a:avLst/>
          </a:prstGeom>
          <a:ln>
            <a:solidFill>
              <a:srgbClr val="660066"/>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893293" y="2121653"/>
            <a:ext cx="1737314" cy="892552"/>
          </a:xfrm>
          <a:prstGeom prst="rect">
            <a:avLst/>
          </a:prstGeom>
        </p:spPr>
        <p:txBody>
          <a:bodyPr wrap="square">
            <a:spAutoFit/>
          </a:bodyPr>
          <a:lstStyle/>
          <a:p>
            <a:r>
              <a:rPr lang="en-US" sz="1200" b="1" dirty="0"/>
              <a:t>American </a:t>
            </a:r>
            <a:r>
              <a:rPr lang="en-US" sz="1200" b="1" dirty="0" smtClean="0"/>
              <a:t>Century</a:t>
            </a:r>
          </a:p>
          <a:p>
            <a:r>
              <a:rPr lang="en-US" sz="1000" dirty="0" smtClean="0"/>
              <a:t>4500 </a:t>
            </a:r>
            <a:r>
              <a:rPr lang="en-US" sz="1000" dirty="0"/>
              <a:t>Main Street, 4th Floor</a:t>
            </a:r>
            <a:r>
              <a:rPr lang="en-US" sz="1000" dirty="0" smtClean="0"/>
              <a:t> </a:t>
            </a:r>
          </a:p>
          <a:p>
            <a:r>
              <a:rPr lang="en-US" sz="1000" dirty="0" smtClean="0"/>
              <a:t>Kansas </a:t>
            </a:r>
            <a:r>
              <a:rPr lang="en-US" sz="1000" dirty="0"/>
              <a:t>City, MO 64111</a:t>
            </a:r>
            <a:r>
              <a:rPr lang="en-US" sz="1000" dirty="0" smtClean="0"/>
              <a:t> </a:t>
            </a:r>
          </a:p>
          <a:p>
            <a:r>
              <a:rPr lang="en-US" sz="1000" dirty="0" smtClean="0"/>
              <a:t>1</a:t>
            </a:r>
            <a:r>
              <a:rPr lang="en-US" sz="1000" dirty="0"/>
              <a:t>-888-345-2071</a:t>
            </a:r>
            <a:r>
              <a:rPr lang="en-US" sz="1000" dirty="0" smtClean="0"/>
              <a:t> </a:t>
            </a:r>
          </a:p>
          <a:p>
            <a:r>
              <a:rPr lang="en-US" sz="1000" dirty="0" err="1" smtClean="0"/>
              <a:t>www.americancentury.com</a:t>
            </a:r>
            <a:endParaRPr lang="en-US" sz="1000" dirty="0"/>
          </a:p>
        </p:txBody>
      </p:sp>
      <p:sp>
        <p:nvSpPr>
          <p:cNvPr id="40" name="Rectangle 39"/>
          <p:cNvSpPr/>
          <p:nvPr/>
        </p:nvSpPr>
        <p:spPr>
          <a:xfrm>
            <a:off x="5523217" y="3874573"/>
            <a:ext cx="1475857" cy="1046440"/>
          </a:xfrm>
          <a:prstGeom prst="rect">
            <a:avLst/>
          </a:prstGeom>
        </p:spPr>
        <p:txBody>
          <a:bodyPr wrap="square">
            <a:spAutoFit/>
          </a:bodyPr>
          <a:lstStyle/>
          <a:p>
            <a:r>
              <a:rPr lang="en-US" sz="1200" b="1" dirty="0"/>
              <a:t>Dillon Gage, Inc</a:t>
            </a:r>
            <a:r>
              <a:rPr lang="en-US" sz="1200" b="1" dirty="0" smtClean="0"/>
              <a:t>.</a:t>
            </a:r>
          </a:p>
          <a:p>
            <a:r>
              <a:rPr lang="en-US" sz="1000" dirty="0" smtClean="0"/>
              <a:t>15301 </a:t>
            </a:r>
            <a:r>
              <a:rPr lang="en-US" sz="1000" dirty="0"/>
              <a:t>Dallas </a:t>
            </a:r>
            <a:r>
              <a:rPr lang="en-US" sz="1000" dirty="0" smtClean="0"/>
              <a:t>Parkway</a:t>
            </a:r>
            <a:endParaRPr lang="en-US" sz="1000" dirty="0"/>
          </a:p>
          <a:p>
            <a:r>
              <a:rPr lang="en-US" sz="1000" dirty="0" smtClean="0"/>
              <a:t>Suite </a:t>
            </a:r>
            <a:r>
              <a:rPr lang="en-US" sz="1000" dirty="0"/>
              <a:t>200</a:t>
            </a:r>
            <a:r>
              <a:rPr lang="en-US" sz="1000" dirty="0" smtClean="0"/>
              <a:t> </a:t>
            </a:r>
          </a:p>
          <a:p>
            <a:r>
              <a:rPr lang="en-US" sz="1000" dirty="0" smtClean="0"/>
              <a:t>Addison</a:t>
            </a:r>
            <a:r>
              <a:rPr lang="en-US" sz="1000" dirty="0"/>
              <a:t>, TX 75001</a:t>
            </a:r>
            <a:r>
              <a:rPr lang="en-US" sz="1000" dirty="0" smtClean="0"/>
              <a:t> </a:t>
            </a:r>
          </a:p>
          <a:p>
            <a:r>
              <a:rPr lang="en-US" sz="1000" dirty="0" smtClean="0"/>
              <a:t>1</a:t>
            </a:r>
            <a:r>
              <a:rPr lang="en-US" sz="1000" dirty="0"/>
              <a:t>-800-375-4653</a:t>
            </a:r>
            <a:r>
              <a:rPr lang="en-US" sz="1000" dirty="0" smtClean="0"/>
              <a:t> </a:t>
            </a:r>
          </a:p>
          <a:p>
            <a:r>
              <a:rPr lang="en-US" sz="1000" dirty="0" err="1" smtClean="0"/>
              <a:t>www.dillongage.com</a:t>
            </a:r>
            <a:endParaRPr lang="en-US" sz="1000" dirty="0"/>
          </a:p>
        </p:txBody>
      </p:sp>
      <p:sp>
        <p:nvSpPr>
          <p:cNvPr id="44" name="Rectangle 43"/>
          <p:cNvSpPr/>
          <p:nvPr/>
        </p:nvSpPr>
        <p:spPr>
          <a:xfrm>
            <a:off x="7479742" y="4482584"/>
            <a:ext cx="1487015" cy="892552"/>
          </a:xfrm>
          <a:prstGeom prst="rect">
            <a:avLst/>
          </a:prstGeom>
        </p:spPr>
        <p:txBody>
          <a:bodyPr wrap="square">
            <a:spAutoFit/>
          </a:bodyPr>
          <a:lstStyle/>
          <a:p>
            <a:r>
              <a:rPr lang="en-US" sz="1200" b="1" dirty="0" err="1" smtClean="0"/>
              <a:t>FideliTrade</a:t>
            </a:r>
            <a:endParaRPr lang="en-US" sz="1200" b="1" dirty="0" smtClean="0"/>
          </a:p>
          <a:p>
            <a:r>
              <a:rPr lang="en-US" sz="1000" dirty="0" smtClean="0"/>
              <a:t>3601 </a:t>
            </a:r>
            <a:r>
              <a:rPr lang="en-US" sz="1000" dirty="0"/>
              <a:t>N. Market Street</a:t>
            </a:r>
            <a:r>
              <a:rPr lang="en-US" sz="1000" dirty="0" smtClean="0"/>
              <a:t> </a:t>
            </a:r>
          </a:p>
          <a:p>
            <a:r>
              <a:rPr lang="en-US" sz="1000" dirty="0" smtClean="0"/>
              <a:t>Wilmington</a:t>
            </a:r>
            <a:r>
              <a:rPr lang="en-US" sz="1000" dirty="0"/>
              <a:t>, DE 19802</a:t>
            </a:r>
            <a:r>
              <a:rPr lang="en-US" sz="1000" dirty="0" smtClean="0"/>
              <a:t> </a:t>
            </a:r>
          </a:p>
          <a:p>
            <a:r>
              <a:rPr lang="en-US" sz="1000" dirty="0" smtClean="0"/>
              <a:t>1</a:t>
            </a:r>
            <a:r>
              <a:rPr lang="en-US" sz="1000" dirty="0"/>
              <a:t>-800-223-</a:t>
            </a:r>
            <a:r>
              <a:rPr lang="en-US" sz="1000" dirty="0" smtClean="0"/>
              <a:t>1080</a:t>
            </a:r>
          </a:p>
          <a:p>
            <a:r>
              <a:rPr lang="en-US" sz="1000" dirty="0" smtClean="0"/>
              <a:t> </a:t>
            </a:r>
            <a:r>
              <a:rPr lang="en-US" sz="1000" dirty="0" err="1"/>
              <a:t>www.fidelitrade.com</a:t>
            </a:r>
            <a:endParaRPr lang="en-US" sz="1000" dirty="0"/>
          </a:p>
        </p:txBody>
      </p:sp>
      <p:grpSp>
        <p:nvGrpSpPr>
          <p:cNvPr id="47" name="Group 46"/>
          <p:cNvGrpSpPr/>
          <p:nvPr/>
        </p:nvGrpSpPr>
        <p:grpSpPr>
          <a:xfrm>
            <a:off x="190942" y="4326102"/>
            <a:ext cx="1694657" cy="1800061"/>
            <a:chOff x="142782" y="4436455"/>
            <a:chExt cx="1694657" cy="1800061"/>
          </a:xfrm>
        </p:grpSpPr>
        <p:pic>
          <p:nvPicPr>
            <p:cNvPr id="48" name="Content Placeholder 3" descr="MC900390788.WMF"/>
            <p:cNvPicPr>
              <a:picLocks noChangeAspect="1"/>
            </p:cNvPicPr>
            <p:nvPr/>
          </p:nvPicPr>
          <p:blipFill>
            <a:blip r:embed="rId7"/>
            <a:stretch>
              <a:fillRect/>
            </a:stretch>
          </p:blipFill>
          <p:spPr bwMode="auto">
            <a:xfrm>
              <a:off x="299604" y="4436455"/>
              <a:ext cx="1408692" cy="1320649"/>
            </a:xfrm>
            <a:prstGeom prst="rect">
              <a:avLst/>
            </a:prstGeom>
            <a:noFill/>
            <a:ln w="9525">
              <a:noFill/>
              <a:miter lim="800000"/>
              <a:headEnd/>
              <a:tailEnd/>
            </a:ln>
          </p:spPr>
        </p:pic>
        <p:sp>
          <p:nvSpPr>
            <p:cNvPr id="49" name="TextBox 48"/>
            <p:cNvSpPr txBox="1"/>
            <p:nvPr/>
          </p:nvSpPr>
          <p:spPr>
            <a:xfrm>
              <a:off x="142782" y="5867184"/>
              <a:ext cx="1694657" cy="369332"/>
            </a:xfrm>
            <a:prstGeom prst="rect">
              <a:avLst/>
            </a:prstGeom>
            <a:noFill/>
          </p:spPr>
          <p:txBody>
            <a:bodyPr wrap="none" rtlCol="0">
              <a:spAutoFit/>
            </a:bodyPr>
            <a:lstStyle/>
            <a:p>
              <a:pPr algn="ctr"/>
              <a:r>
                <a:rPr lang="en-US" dirty="0" smtClean="0"/>
                <a:t>We the People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31"/>
                                        </p:tgtEl>
                                      </p:cBhvr>
                                    </p:animEffect>
                                    <p:set>
                                      <p:cBhvr>
                                        <p:cTn id="31" dur="1" fill="hold">
                                          <p:stCondLst>
                                            <p:cond delay="1999"/>
                                          </p:stCondLst>
                                        </p:cTn>
                                        <p:tgtEl>
                                          <p:spTgt spid="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46"/>
                                        </p:tgtEl>
                                      </p:cBhvr>
                                    </p:animEffect>
                                    <p:set>
                                      <p:cBhvr>
                                        <p:cTn id="34" dur="1" fill="hold">
                                          <p:stCondLst>
                                            <p:cond delay="1999"/>
                                          </p:stCondLst>
                                        </p:cTn>
                                        <p:tgtEl>
                                          <p:spTgt spid="4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29"/>
                                        </p:tgtEl>
                                      </p:cBhvr>
                                    </p:animEffect>
                                    <p:set>
                                      <p:cBhvr>
                                        <p:cTn id="37" dur="1" fill="hold">
                                          <p:stCondLst>
                                            <p:cond delay="1999"/>
                                          </p:stCondLst>
                                        </p:cTn>
                                        <p:tgtEl>
                                          <p:spTgt spid="2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Uses of Gold and Silver</a:t>
            </a:r>
            <a:endParaRPr lang="en-US" dirty="0"/>
          </a:p>
        </p:txBody>
      </p:sp>
      <p:sp>
        <p:nvSpPr>
          <p:cNvPr id="4" name="Content Placeholder 3"/>
          <p:cNvSpPr>
            <a:spLocks noGrp="1"/>
          </p:cNvSpPr>
          <p:nvPr>
            <p:ph sz="half" idx="1"/>
          </p:nvPr>
        </p:nvSpPr>
        <p:spPr/>
        <p:txBody>
          <a:bodyPr/>
          <a:lstStyle/>
          <a:p>
            <a:r>
              <a:rPr lang="en-US" sz="2000" dirty="0" smtClean="0"/>
              <a:t>Money</a:t>
            </a:r>
          </a:p>
          <a:p>
            <a:pPr lvl="1"/>
            <a:r>
              <a:rPr lang="en-US" sz="1800" dirty="0" smtClean="0"/>
              <a:t>In the United States gold &amp; silver coins are the only lawful constitutional money </a:t>
            </a:r>
          </a:p>
          <a:p>
            <a:r>
              <a:rPr lang="en-US" sz="2000" dirty="0" smtClean="0"/>
              <a:t>Investments</a:t>
            </a:r>
          </a:p>
          <a:p>
            <a:pPr lvl="1"/>
            <a:r>
              <a:rPr lang="en-US" sz="1800" dirty="0" smtClean="0"/>
              <a:t>Gold &amp; silver can be used as a hedge against inflation created by fiat currencies</a:t>
            </a:r>
          </a:p>
          <a:p>
            <a:r>
              <a:rPr lang="en-US" sz="2000" dirty="0" smtClean="0"/>
              <a:t>Industrial</a:t>
            </a:r>
          </a:p>
          <a:p>
            <a:pPr lvl="1"/>
            <a:r>
              <a:rPr lang="en-US" sz="1800" dirty="0" smtClean="0"/>
              <a:t>Gold &amp; silver are used throughout the electronics, medical and photographic industries</a:t>
            </a:r>
            <a:endParaRPr lang="en-US" sz="1800" dirty="0"/>
          </a:p>
        </p:txBody>
      </p:sp>
      <p:pic>
        <p:nvPicPr>
          <p:cNvPr id="9" name="Picture 7" descr="constitution_1_of_4_630"/>
          <p:cNvPicPr>
            <a:picLocks noGrp="1" noChangeAspect="1" noChangeArrowheads="1"/>
          </p:cNvPicPr>
          <p:nvPr>
            <p:ph sz="half" idx="2"/>
          </p:nvPr>
        </p:nvPicPr>
        <p:blipFill>
          <a:blip r:embed="rId2"/>
          <a:srcRect l="-3964" r="-3964"/>
          <a:stretch>
            <a:fillRect/>
          </a:stretch>
        </p:blipFill>
        <p:spPr bwMode="auto">
          <a:xfrm>
            <a:off x="5217744" y="1385710"/>
            <a:ext cx="3306073" cy="3705037"/>
          </a:xfrm>
          <a:prstGeom prst="rect">
            <a:avLst/>
          </a:prstGeom>
          <a:noFill/>
          <a:ln w="9525">
            <a:noFill/>
            <a:miter lim="800000"/>
            <a:headEnd/>
            <a:tailEnd/>
          </a:ln>
        </p:spPr>
      </p:pic>
      <p:sp>
        <p:nvSpPr>
          <p:cNvPr id="10" name="Rectangle 9"/>
          <p:cNvSpPr/>
          <p:nvPr/>
        </p:nvSpPr>
        <p:spPr>
          <a:xfrm>
            <a:off x="4572000" y="5063599"/>
            <a:ext cx="4480560" cy="935641"/>
          </a:xfrm>
          <a:prstGeom prst="rect">
            <a:avLst/>
          </a:prstGeom>
        </p:spPr>
        <p:txBody>
          <a:bodyPr wrap="square">
            <a:spAutoFit/>
          </a:bodyPr>
          <a:lstStyle/>
          <a:p>
            <a:pPr>
              <a:spcBef>
                <a:spcPct val="0"/>
              </a:spcBef>
              <a:spcAft>
                <a:spcPct val="20000"/>
              </a:spcAft>
            </a:pPr>
            <a:r>
              <a:rPr lang="en-US" sz="1400" b="1" dirty="0">
                <a:ea typeface="ＭＳ Ｐゴシック" charset="-128"/>
                <a:cs typeface="ＭＳ Ｐゴシック" charset="-128"/>
              </a:rPr>
              <a:t>Article I Section 8, Clause 5</a:t>
            </a:r>
          </a:p>
          <a:p>
            <a:pPr marL="120650" lvl="1" indent="-6350">
              <a:spcBef>
                <a:spcPct val="0"/>
              </a:spcBef>
              <a:spcAft>
                <a:spcPct val="20000"/>
              </a:spcAft>
            </a:pPr>
            <a:r>
              <a:rPr lang="en-US" sz="1400" dirty="0"/>
              <a:t>[</a:t>
            </a:r>
            <a:r>
              <a:rPr lang="en-US" sz="1400" b="1" dirty="0"/>
              <a:t>The Congress shall have Power</a:t>
            </a:r>
            <a:r>
              <a:rPr lang="en-US" sz="1400" dirty="0"/>
              <a:t>] </a:t>
            </a:r>
            <a:r>
              <a:rPr lang="en-US" sz="1400" b="1" dirty="0"/>
              <a:t>To coin Money</a:t>
            </a:r>
            <a:r>
              <a:rPr lang="en-US" sz="1100" dirty="0" smtClean="0"/>
              <a:t>, regulate the Value thereof, and of foreign Coin, and fix the Standard of Weights and Measures;</a:t>
            </a:r>
            <a:endParaRPr lang="en-US" sz="1100" dirty="0"/>
          </a:p>
        </p:txBody>
      </p:sp>
      <p:sp>
        <p:nvSpPr>
          <p:cNvPr id="14" name="Rectangle 13"/>
          <p:cNvSpPr/>
          <p:nvPr/>
        </p:nvSpPr>
        <p:spPr>
          <a:xfrm>
            <a:off x="4572000" y="6027514"/>
            <a:ext cx="4191000" cy="689420"/>
          </a:xfrm>
          <a:prstGeom prst="rect">
            <a:avLst/>
          </a:prstGeom>
        </p:spPr>
        <p:txBody>
          <a:bodyPr wrap="square">
            <a:spAutoFit/>
          </a:bodyPr>
          <a:lstStyle/>
          <a:p>
            <a:pPr>
              <a:spcBef>
                <a:spcPct val="0"/>
              </a:spcBef>
              <a:spcAft>
                <a:spcPct val="20000"/>
              </a:spcAft>
            </a:pPr>
            <a:r>
              <a:rPr lang="en-US" sz="1400" b="1" dirty="0">
                <a:ea typeface="ＭＳ Ｐゴシック" charset="-128"/>
                <a:cs typeface="ＭＳ Ｐゴシック" charset="-128"/>
              </a:rPr>
              <a:t>Article I Section 10, Clause 1</a:t>
            </a:r>
          </a:p>
          <a:p>
            <a:pPr marL="120650" lvl="1" indent="-6350">
              <a:spcBef>
                <a:spcPct val="0"/>
              </a:spcBef>
              <a:spcAft>
                <a:spcPct val="20000"/>
              </a:spcAft>
            </a:pPr>
            <a:r>
              <a:rPr lang="en-US" sz="1100" dirty="0" smtClean="0"/>
              <a:t>No State shall … </a:t>
            </a:r>
            <a:r>
              <a:rPr lang="en-US" sz="1100" b="1" dirty="0" smtClean="0"/>
              <a:t>make any Thing but gold and silver coin a Tender in Payments of Debts</a:t>
            </a:r>
            <a:r>
              <a:rPr lang="en-US" sz="1100" dirty="0" smtClean="0"/>
              <a:t>.</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par>
                          <p:cTn id="11" fill="hold">
                            <p:stCondLst>
                              <p:cond delay="2000"/>
                            </p:stCondLst>
                            <p:childTnLst>
                              <p:par>
                                <p:cTn id="12" presetID="3"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2500"/>
                            </p:stCondLst>
                            <p:childTnLst>
                              <p:par>
                                <p:cTn id="16" presetID="3"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par>
                          <p:cTn id="19" fill="hold">
                            <p:stCondLst>
                              <p:cond delay="3000"/>
                            </p:stCondLst>
                            <p:childTnLst>
                              <p:par>
                                <p:cTn id="20" presetID="3"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2000"/>
                                        <p:tgtEl>
                                          <p:spTgt spid="4">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use American Eagle &amp; Liberty coins as money </a:t>
            </a:r>
            <a:endParaRPr lang="en-US" dirty="0"/>
          </a:p>
        </p:txBody>
      </p:sp>
      <p:sp>
        <p:nvSpPr>
          <p:cNvPr id="10" name="Text Placeholder 9"/>
          <p:cNvSpPr>
            <a:spLocks noGrp="1"/>
          </p:cNvSpPr>
          <p:nvPr>
            <p:ph type="body" idx="1"/>
          </p:nvPr>
        </p:nvSpPr>
        <p:spPr>
          <a:xfrm>
            <a:off x="457200" y="1598611"/>
            <a:ext cx="4040188" cy="639762"/>
          </a:xfrm>
        </p:spPr>
        <p:txBody>
          <a:bodyPr/>
          <a:lstStyle/>
          <a:p>
            <a:r>
              <a:rPr lang="en-US" sz="2000" dirty="0" smtClean="0"/>
              <a:t>Use a Gold and Silver </a:t>
            </a:r>
            <a:br>
              <a:rPr lang="en-US" sz="2000" dirty="0" smtClean="0"/>
            </a:br>
            <a:r>
              <a:rPr lang="en-US" sz="2000" dirty="0" smtClean="0"/>
              <a:t>Clause Contract</a:t>
            </a:r>
          </a:p>
        </p:txBody>
      </p:sp>
      <p:sp>
        <p:nvSpPr>
          <p:cNvPr id="4" name="Content Placeholder 3"/>
          <p:cNvSpPr>
            <a:spLocks noGrp="1"/>
          </p:cNvSpPr>
          <p:nvPr>
            <p:ph sz="half" idx="2"/>
          </p:nvPr>
        </p:nvSpPr>
        <p:spPr>
          <a:xfrm>
            <a:off x="457200" y="2238373"/>
            <a:ext cx="4040188" cy="3951288"/>
          </a:xfrm>
        </p:spPr>
        <p:txBody>
          <a:bodyPr/>
          <a:lstStyle/>
          <a:p>
            <a:r>
              <a:rPr lang="en-US" sz="1800" dirty="0" smtClean="0"/>
              <a:t>The contract specifies that the coins are the exclusive legal tender medium of payment so there is no confusion about their legal value</a:t>
            </a:r>
          </a:p>
          <a:p>
            <a:r>
              <a:rPr lang="en-US" sz="1800" dirty="0" smtClean="0"/>
              <a:t>The contract removes the ambiguity in the disparate purchasing power between Federal Reserve Bank notes and Lawful Money Coin </a:t>
            </a:r>
          </a:p>
          <a:p>
            <a:r>
              <a:rPr lang="en-US" sz="1800" dirty="0" smtClean="0"/>
              <a:t>The contract reduces the risk of the IRS making frivolous claim that you received something other than the the face value of the gold or silver coin</a:t>
            </a:r>
          </a:p>
        </p:txBody>
      </p:sp>
      <p:pic>
        <p:nvPicPr>
          <p:cNvPr id="13" name="Content Placeholder 12" descr="MC900250038.WMF"/>
          <p:cNvPicPr>
            <a:picLocks noGrp="1" noChangeAspect="1"/>
          </p:cNvPicPr>
          <p:nvPr>
            <p:ph sz="quarter" idx="4"/>
          </p:nvPr>
        </p:nvPicPr>
        <p:blipFill>
          <a:blip r:embed="rId2"/>
          <a:srcRect l="-11636" r="-11636"/>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a Gold Contract</a:t>
            </a:r>
            <a:endParaRPr lang="en-US" dirty="0"/>
          </a:p>
        </p:txBody>
      </p:sp>
      <p:sp>
        <p:nvSpPr>
          <p:cNvPr id="3" name="Content Placeholder 2"/>
          <p:cNvSpPr>
            <a:spLocks noGrp="1"/>
          </p:cNvSpPr>
          <p:nvPr>
            <p:ph idx="1"/>
          </p:nvPr>
        </p:nvSpPr>
        <p:spPr/>
        <p:txBody>
          <a:bodyPr/>
          <a:lstStyle/>
          <a:p>
            <a:r>
              <a:rPr lang="en-US" sz="2400" dirty="0" smtClean="0"/>
              <a:t>Preamble</a:t>
            </a:r>
          </a:p>
          <a:p>
            <a:pPr lvl="1"/>
            <a:r>
              <a:rPr lang="en-US" sz="2000" dirty="0" smtClean="0"/>
              <a:t>Lists the parties and date of the contract</a:t>
            </a:r>
          </a:p>
          <a:p>
            <a:r>
              <a:rPr lang="en-US" sz="2400" dirty="0" smtClean="0"/>
              <a:t>Authorization and Construction</a:t>
            </a:r>
          </a:p>
          <a:p>
            <a:pPr lvl="1"/>
            <a:r>
              <a:rPr lang="en-US" sz="2000" dirty="0" smtClean="0"/>
              <a:t>Cites the laws and supreme court decisions </a:t>
            </a:r>
          </a:p>
          <a:p>
            <a:r>
              <a:rPr lang="en-US" sz="2400" dirty="0" smtClean="0"/>
              <a:t>Valuation of Payment</a:t>
            </a:r>
          </a:p>
          <a:p>
            <a:pPr lvl="1"/>
            <a:r>
              <a:rPr lang="en-US" sz="2000" dirty="0" smtClean="0"/>
              <a:t>Sets out the weight and face-values of the coins tendered as payment</a:t>
            </a:r>
          </a:p>
          <a:p>
            <a:r>
              <a:rPr lang="en-US" sz="2400" dirty="0" smtClean="0"/>
              <a:t>Delivery and Satisfaction of Payment</a:t>
            </a:r>
          </a:p>
          <a:p>
            <a:pPr lvl="1"/>
            <a:r>
              <a:rPr lang="en-US" sz="2000" dirty="0" smtClean="0"/>
              <a:t>Specifies that the delivery of coins as the exclusive form of payment</a:t>
            </a:r>
          </a:p>
          <a:p>
            <a:r>
              <a:rPr lang="en-US" sz="2400" dirty="0" smtClean="0"/>
              <a:t>Receipt of Full Payment</a:t>
            </a:r>
          </a:p>
          <a:p>
            <a:pPr lvl="1"/>
            <a:r>
              <a:rPr lang="en-US" sz="2000" dirty="0" smtClean="0"/>
              <a:t>Acknowledges full payment has been made</a:t>
            </a:r>
          </a:p>
          <a:p>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 Element</a:t>
            </a:r>
            <a:endParaRPr lang="en-US" dirty="0"/>
          </a:p>
        </p:txBody>
      </p:sp>
      <p:sp>
        <p:nvSpPr>
          <p:cNvPr id="3" name="Content Placeholder 2"/>
          <p:cNvSpPr>
            <a:spLocks noGrp="1"/>
          </p:cNvSpPr>
          <p:nvPr>
            <p:ph idx="1"/>
          </p:nvPr>
        </p:nvSpPr>
        <p:spPr/>
        <p:txBody>
          <a:bodyPr/>
          <a:lstStyle/>
          <a:p>
            <a:pPr>
              <a:buNone/>
            </a:pPr>
            <a:r>
              <a:rPr lang="en-US" dirty="0" smtClean="0"/>
              <a:t>	</a:t>
            </a:r>
            <a:r>
              <a:rPr lang="en-US" sz="2800" dirty="0" smtClean="0"/>
              <a:t>This Medical Services Payment Clause, “</a:t>
            </a:r>
            <a:r>
              <a:rPr lang="en-US" sz="2800" cap="small" dirty="0" smtClean="0"/>
              <a:t>Agreement</a:t>
            </a:r>
            <a:r>
              <a:rPr lang="en-US" sz="2800" dirty="0" smtClean="0"/>
              <a:t>”, made effective this </a:t>
            </a:r>
            <a:r>
              <a:rPr lang="en-US" sz="2800" u="sng" dirty="0" smtClean="0"/>
              <a:t>17</a:t>
            </a:r>
            <a:r>
              <a:rPr lang="en-US" sz="2800" u="sng" baseline="30000" dirty="0" smtClean="0"/>
              <a:t>th</a:t>
            </a:r>
            <a:r>
              <a:rPr lang="en-US" sz="2800" u="sng" dirty="0" smtClean="0"/>
              <a:t> day of February</a:t>
            </a:r>
            <a:r>
              <a:rPr lang="en-US" sz="2800" dirty="0" smtClean="0"/>
              <a:t>, 20</a:t>
            </a:r>
            <a:r>
              <a:rPr lang="en-US" sz="2800" u="sng" dirty="0" smtClean="0"/>
              <a:t>11</a:t>
            </a:r>
            <a:r>
              <a:rPr lang="en-US" sz="2800" dirty="0" smtClean="0"/>
              <a:t>, by and between </a:t>
            </a:r>
            <a:r>
              <a:rPr lang="en-US" sz="2800" u="sng" dirty="0" smtClean="0"/>
              <a:t>Dr. Seuss</a:t>
            </a:r>
            <a:r>
              <a:rPr lang="en-US" sz="2800" dirty="0" smtClean="0"/>
              <a:t>, “</a:t>
            </a:r>
            <a:r>
              <a:rPr lang="en-US" sz="2800" cap="small" dirty="0" smtClean="0"/>
              <a:t>Doctor” </a:t>
            </a:r>
            <a:r>
              <a:rPr lang="en-US" sz="2800" dirty="0" smtClean="0"/>
              <a:t>and </a:t>
            </a:r>
            <a:r>
              <a:rPr lang="en-US" sz="2800" u="sng" dirty="0" smtClean="0"/>
              <a:t>John Doe</a:t>
            </a:r>
            <a:r>
              <a:rPr lang="en-US" sz="2800" dirty="0" smtClean="0"/>
              <a:t>, “</a:t>
            </a:r>
            <a:r>
              <a:rPr lang="en-US" sz="2800" cap="small" dirty="0" smtClean="0"/>
              <a:t>Patient”.</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Money_presentation_for_Tea_Party.ppt</Template>
  <TotalTime>427</TotalTime>
  <Words>2054</Words>
  <Application>Microsoft Macintosh PowerPoint</Application>
  <PresentationFormat>On-screen Show (4:3)</PresentationFormat>
  <Paragraphs>135</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Default Design</vt:lpstr>
      <vt:lpstr>The Mechanics of Using Gold &amp; Silver</vt:lpstr>
      <vt:lpstr>Definitions</vt:lpstr>
      <vt:lpstr>What we learned last week</vt:lpstr>
      <vt:lpstr>How the acquisition of American Eagle &amp; Liberty coins should work</vt:lpstr>
      <vt:lpstr>How the acquisition of American Eagle &amp; Liberty coins does work</vt:lpstr>
      <vt:lpstr>Uses of Gold and Silver</vt:lpstr>
      <vt:lpstr>How to use American Eagle &amp; Liberty coins as money </vt:lpstr>
      <vt:lpstr>Elements of a Gold Contract</vt:lpstr>
      <vt:lpstr>Preamble Element</vt:lpstr>
      <vt:lpstr>Authorization and Construction</vt:lpstr>
      <vt:lpstr>Valuation of Payment</vt:lpstr>
      <vt:lpstr>Delivery and Satisfaction of Payment</vt:lpstr>
      <vt:lpstr>Receipt of Full Payment</vt:lpstr>
      <vt:lpstr>Gold &amp; Silver as Investments</vt:lpstr>
      <vt:lpstr>Holding Gold and Silver Coins in Individual Retirement Accounts</vt:lpstr>
      <vt:lpstr>Six Types of Gold ETFs</vt:lpstr>
      <vt:lpstr>Suggested Reading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Mechanics of  Gold &amp; Silver</dc:title>
  <dc:creator>Thomas D. Selgas</dc:creator>
  <cp:lastModifiedBy>Thomas D. Selgas</cp:lastModifiedBy>
  <cp:revision>33</cp:revision>
  <dcterms:created xsi:type="dcterms:W3CDTF">2011-03-08T13:27:01Z</dcterms:created>
  <dcterms:modified xsi:type="dcterms:W3CDTF">2011-03-08T13:27:34Z</dcterms:modified>
</cp:coreProperties>
</file>