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ppt/tags/tag1.xml" ContentType="application/vnd.openxmlformats-officedocument.presentationml.tags+xml"/>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tags/tag2.xml" ContentType="application/vnd.openxmlformats-officedocument.presentationml.tags+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Default Extension="wmf" ContentType="image/x-wmf"/>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37"/>
  </p:notesMasterIdLst>
  <p:sldIdLst>
    <p:sldId id="256" r:id="rId2"/>
    <p:sldId id="274" r:id="rId3"/>
    <p:sldId id="281" r:id="rId4"/>
    <p:sldId id="275" r:id="rId5"/>
    <p:sldId id="280" r:id="rId6"/>
    <p:sldId id="282" r:id="rId7"/>
    <p:sldId id="278" r:id="rId8"/>
    <p:sldId id="276" r:id="rId9"/>
    <p:sldId id="279" r:id="rId10"/>
    <p:sldId id="284" r:id="rId11"/>
    <p:sldId id="285" r:id="rId12"/>
    <p:sldId id="283" r:id="rId13"/>
    <p:sldId id="292" r:id="rId14"/>
    <p:sldId id="288" r:id="rId15"/>
    <p:sldId id="291" r:id="rId16"/>
    <p:sldId id="287" r:id="rId17"/>
    <p:sldId id="289" r:id="rId18"/>
    <p:sldId id="286" r:id="rId19"/>
    <p:sldId id="257" r:id="rId20"/>
    <p:sldId id="261" r:id="rId21"/>
    <p:sldId id="260" r:id="rId22"/>
    <p:sldId id="271" r:id="rId23"/>
    <p:sldId id="262" r:id="rId24"/>
    <p:sldId id="264" r:id="rId25"/>
    <p:sldId id="265" r:id="rId26"/>
    <p:sldId id="266" r:id="rId27"/>
    <p:sldId id="267" r:id="rId28"/>
    <p:sldId id="268" r:id="rId29"/>
    <p:sldId id="269" r:id="rId30"/>
    <p:sldId id="272" r:id="rId31"/>
    <p:sldId id="270" r:id="rId32"/>
    <p:sldId id="259" r:id="rId33"/>
    <p:sldId id="273" r:id="rId34"/>
    <p:sldId id="294" r:id="rId35"/>
    <p:sldId id="29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A528"/>
    <a:srgbClr val="FFC8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7178" autoAdjust="0"/>
    <p:restoredTop sz="94660"/>
  </p:normalViewPr>
  <p:slideViewPr>
    <p:cSldViewPr snapToGrid="0" snapToObjects="1" showGuides="1">
      <p:cViewPr varScale="1">
        <p:scale>
          <a:sx n="94" d="100"/>
          <a:sy n="94" d="100"/>
        </p:scale>
        <p:origin x="-1120"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4C4E71-BE11-CB49-9E80-6A935528A77C}" type="datetimeFigureOut">
              <a:rPr lang="en-US" smtClean="0"/>
              <a:pPr/>
              <a:t>9/15/12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DB5EEA-92CB-1D44-B989-40F0F0372AA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8778CF4-1507-264E-A6C7-890543524BAE}" type="slidenum">
              <a:rPr lang="en-US"/>
              <a:pPr/>
              <a:t>4</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normAutofit lnSpcReduction="10000"/>
          </a:bodyPr>
          <a:lstStyle/>
          <a:p>
            <a:pPr>
              <a:spcBef>
                <a:spcPct val="0"/>
              </a:spcBef>
              <a:spcAft>
                <a:spcPts val="1135"/>
              </a:spcAft>
            </a:pPr>
            <a:r>
              <a:rPr lang="en-US" dirty="0">
                <a:latin typeface="Arial" charset="0"/>
                <a:ea typeface="ＭＳ Ｐゴシック" charset="-128"/>
                <a:cs typeface="ＭＳ Ｐゴシック" charset="-128"/>
              </a:rPr>
              <a:t>The word Dollar is in fact a standard unit of measurement of money; it is analogous to an “hour” for time, an “ounce” for weight, and an “inch” for length.</a:t>
            </a:r>
          </a:p>
          <a:p>
            <a:pPr>
              <a:spcBef>
                <a:spcPct val="0"/>
              </a:spcBef>
              <a:spcAft>
                <a:spcPts val="1135"/>
              </a:spcAft>
            </a:pPr>
            <a:r>
              <a:rPr lang="en-US" dirty="0">
                <a:latin typeface="Arial" charset="0"/>
                <a:ea typeface="ＭＳ Ｐゴシック" charset="-128"/>
                <a:cs typeface="ＭＳ Ｐゴシック" charset="-128"/>
              </a:rPr>
              <a:t>The Dollar is our Country’s standard unit of measurement for money.</a:t>
            </a:r>
          </a:p>
          <a:p>
            <a:pPr>
              <a:spcBef>
                <a:spcPct val="0"/>
              </a:spcBef>
              <a:spcAft>
                <a:spcPts val="1135"/>
              </a:spcAft>
              <a:buFontTx/>
              <a:buChar char="•"/>
            </a:pPr>
            <a:r>
              <a:rPr lang="en-US" dirty="0">
                <a:latin typeface="Arial" charset="0"/>
                <a:ea typeface="ＭＳ Ｐゴシック" charset="-128"/>
                <a:cs typeface="ＭＳ Ｐゴシック" charset="-128"/>
              </a:rPr>
              <a:t>How do you feel when you go to a gas station and pump “15 gallons of gas” into your 12 gallon tank?  </a:t>
            </a:r>
          </a:p>
          <a:p>
            <a:pPr>
              <a:spcBef>
                <a:spcPct val="0"/>
              </a:spcBef>
              <a:spcAft>
                <a:spcPts val="1135"/>
              </a:spcAft>
              <a:buFontTx/>
              <a:buChar char="•"/>
            </a:pPr>
            <a:r>
              <a:rPr lang="en-US" dirty="0">
                <a:latin typeface="Arial" charset="0"/>
                <a:ea typeface="ＭＳ Ｐゴシック" charset="-128"/>
                <a:cs typeface="ＭＳ Ｐゴシック" charset="-128"/>
              </a:rPr>
              <a:t>Or you went to the lumber yard and purchased an eight foot piece of lumber, and when you got home you discovered that it was actually only 7 ½ feet long?</a:t>
            </a:r>
          </a:p>
          <a:p>
            <a:pPr>
              <a:spcBef>
                <a:spcPct val="0"/>
              </a:spcBef>
              <a:spcAft>
                <a:spcPts val="1135"/>
              </a:spcAft>
              <a:buFontTx/>
              <a:buChar char="•"/>
            </a:pPr>
            <a:r>
              <a:rPr lang="en-US" dirty="0">
                <a:latin typeface="Arial" charset="0"/>
                <a:ea typeface="ＭＳ Ｐゴシック" charset="-128"/>
                <a:cs typeface="ＭＳ Ｐゴシック" charset="-128"/>
              </a:rPr>
              <a:t>How would you feel if you went to the grocery store and purchased what you believed were 2 lbs. of bananas, but when you got home you found out that you actually only purchased 1 ¾ of a pound of bananas?</a:t>
            </a:r>
          </a:p>
          <a:p>
            <a:pPr>
              <a:spcBef>
                <a:spcPct val="0"/>
              </a:spcBef>
              <a:spcAft>
                <a:spcPts val="1135"/>
              </a:spcAft>
            </a:pPr>
            <a:r>
              <a:rPr lang="en-US" dirty="0">
                <a:latin typeface="Arial" charset="0"/>
                <a:ea typeface="ＭＳ Ｐゴシック" charset="-128"/>
                <a:cs typeface="ＭＳ Ｐゴシック" charset="-128"/>
              </a:rPr>
              <a:t>I bet you would feel ripped off.</a:t>
            </a:r>
          </a:p>
          <a:p>
            <a:pPr>
              <a:spcBef>
                <a:spcPct val="0"/>
              </a:spcBef>
              <a:spcAft>
                <a:spcPts val="1135"/>
              </a:spcAft>
              <a:buFontTx/>
              <a:buChar char="•"/>
            </a:pPr>
            <a:r>
              <a:rPr lang="en-US" dirty="0">
                <a:latin typeface="Arial" charset="0"/>
                <a:ea typeface="ＭＳ Ｐゴシック" charset="-128"/>
                <a:cs typeface="ＭＳ Ｐゴシック" charset="-128"/>
              </a:rPr>
              <a:t>Now what if I told you that the green Federal Reserve Notes that you have in your pocket, which purports to be of some “dollar” value, are currently worth less than 1/20 the constitutionally guaranteed value in lawful money.  I bet you would be really ticked off. </a:t>
            </a:r>
          </a:p>
          <a:p>
            <a:pPr>
              <a:spcBef>
                <a:spcPct val="0"/>
              </a:spcBef>
              <a:spcAft>
                <a:spcPts val="1135"/>
              </a:spcAft>
            </a:pPr>
            <a:r>
              <a:rPr lang="en-US" dirty="0">
                <a:latin typeface="Arial" charset="0"/>
                <a:ea typeface="ＭＳ Ｐゴシック" charset="-128"/>
                <a:cs typeface="ＭＳ Ｐゴシック" charset="-128"/>
              </a:rPr>
              <a:t>Well folks, be prepared to be very ticked off.</a:t>
            </a:r>
          </a:p>
          <a:p>
            <a:pPr>
              <a:spcBef>
                <a:spcPct val="0"/>
              </a:spcBef>
              <a:spcAft>
                <a:spcPts val="1135"/>
              </a:spcAft>
            </a:pPr>
            <a:endParaRPr lang="en-US" dirty="0">
              <a:latin typeface="Arial" charset="0"/>
              <a:ea typeface="ＭＳ Ｐゴシック" charset="-128"/>
              <a:cs typeface="ＭＳ Ｐゴシック" charset="-128"/>
            </a:endParaRPr>
          </a:p>
          <a:p>
            <a:pPr eaLnBrk="1" hangingPunct="1"/>
            <a:endParaRPr lang="en-US" sz="900" dirty="0">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10854A7-6B63-6B45-9BBA-6B6C650EDE80}" type="slidenum">
              <a:rPr lang="en-US"/>
              <a:pPr/>
              <a:t>5</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686099" y="4343704"/>
            <a:ext cx="5639097" cy="4113892"/>
          </a:xfrm>
          <a:noFill/>
          <a:ln/>
        </p:spPr>
        <p:txBody>
          <a:bodyPr/>
          <a:lstStyle/>
          <a:p>
            <a:pPr eaLnBrk="1" hangingPunct="1"/>
            <a:r>
              <a:rPr lang="en-US">
                <a:latin typeface="Arial" charset="0"/>
                <a:ea typeface="ＭＳ Ｐゴシック" charset="-128"/>
                <a:cs typeface="ＭＳ Ｐゴシック" charset="-128"/>
              </a:rPr>
              <a:t>It is rather ironic that during the first 124 years of our Republic’s existence (1789 – 1913), it was well understood by the general public that the word “Dollar” means a pure metallic silver coin of a known fixed unit of measurement for money, value and wealth.</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Over the next 55 years (1913 – 1968), the definition of the Dollar was slowly removed from public education, dictionaries and our court rooms to the point that in 1968 Congress unconstitutionally eliminated the fundamental and necessary requirement of silver from the “public” definition of the word “Dollar”.  Hence our constitutionally guaranteed fixed standard unit of measure of money and wealth was hijacked. </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Finally, on 15 August 1971, President Richard Nixon unconstitutionally terminated redemption of Federal Reserve Notes in gold internationally, ending the connection between the Federal Reserve System and any “constitutional” money whatsoever.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8AFEB558-399B-5643-8867-D6FAB7144CAC}" type="slidenum">
              <a:rPr lang="en-US"/>
              <a:pPr/>
              <a:t>11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normAutofit lnSpcReduction="10000"/>
          </a:bodyPr>
          <a:lstStyle/>
          <a:p>
            <a:pPr eaLnBrk="1" hangingPunct="1"/>
            <a:r>
              <a:rPr lang="en-US" dirty="0">
                <a:latin typeface="Arial" charset="0"/>
                <a:ea typeface="ＭＳ Ｐゴシック" charset="-128"/>
                <a:cs typeface="ＭＳ Ｐゴシック" charset="-128"/>
              </a:rPr>
              <a:t>Let’s take a moment to review the Constitutional lawful money requirements of the United States:</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The Supreme Court understood that our Constitution was ratified with the understanding that the legislature was bound in duty to maintain a pure metallic standard of value and to prevent our monetary unit’s debasement and expulsion.  Federal Reserve Notes have done just the opposite and have now caused us great harm.</a:t>
            </a:r>
          </a:p>
          <a:p>
            <a:pPr eaLnBrk="1" hangingPunct="1"/>
            <a:endParaRPr lang="en-US" dirty="0">
              <a:latin typeface="Arial" charset="0"/>
              <a:ea typeface="ＭＳ Ｐゴシック" charset="-128"/>
              <a:cs typeface="ＭＳ Ｐゴシック" charset="-128"/>
            </a:endParaRPr>
          </a:p>
          <a:p>
            <a:pPr eaLnBrk="1" hangingPunct="1">
              <a:spcBef>
                <a:spcPct val="50000"/>
              </a:spcBef>
            </a:pPr>
            <a:r>
              <a:rPr lang="en-US" b="1" dirty="0">
                <a:latin typeface="Arial" charset="0"/>
                <a:ea typeface="ＭＳ Ｐゴシック" charset="-128"/>
                <a:cs typeface="ＭＳ Ｐゴシック" charset="-128"/>
              </a:rPr>
              <a:t>Federal Reserve Notes are UNCONSTITUTIONAL: </a:t>
            </a:r>
          </a:p>
          <a:p>
            <a:pPr marL="648698" lvl="1" indent="-216233">
              <a:spcBef>
                <a:spcPct val="0"/>
              </a:spcBef>
              <a:buFontTx/>
              <a:buAutoNum type="arabicPeriod"/>
            </a:pPr>
            <a:r>
              <a:rPr lang="en-US" b="1" dirty="0">
                <a:latin typeface="Arial" charset="0"/>
              </a:rPr>
              <a:t>They are not a pure metallic standard of value;</a:t>
            </a:r>
          </a:p>
          <a:p>
            <a:pPr marL="648698" lvl="1" indent="-216233">
              <a:spcBef>
                <a:spcPct val="0"/>
              </a:spcBef>
              <a:buFontTx/>
              <a:buAutoNum type="arabicPeriod"/>
            </a:pPr>
            <a:r>
              <a:rPr lang="en-US" b="1" dirty="0">
                <a:latin typeface="Arial" charset="0"/>
              </a:rPr>
              <a:t>They have no intrinsic value;</a:t>
            </a:r>
          </a:p>
          <a:p>
            <a:pPr marL="648698" lvl="1" indent="-216233">
              <a:spcBef>
                <a:spcPct val="0"/>
              </a:spcBef>
              <a:buFontTx/>
              <a:buAutoNum type="arabicPeriod"/>
            </a:pPr>
            <a:r>
              <a:rPr lang="en-US" b="1" dirty="0">
                <a:latin typeface="Arial" charset="0"/>
              </a:rPr>
              <a:t>They are not created by Congress;</a:t>
            </a:r>
            <a:endParaRPr lang="en-US" b="1" dirty="0" smtClean="0">
              <a:latin typeface="Arial" charset="0"/>
            </a:endParaRPr>
          </a:p>
          <a:p>
            <a:pPr marL="648698" lvl="1" indent="-216233">
              <a:spcBef>
                <a:spcPct val="0"/>
              </a:spcBef>
              <a:buFontTx/>
              <a:buAutoNum type="arabicPeriod"/>
            </a:pPr>
            <a:r>
              <a:rPr lang="en-US" b="1" dirty="0" smtClean="0">
                <a:latin typeface="Arial" charset="0"/>
              </a:rPr>
              <a:t>They expelled constitutional money from regular use in commerce.</a:t>
            </a:r>
            <a:endParaRPr lang="en-US" dirty="0" smtClean="0">
              <a:latin typeface="Arial" charset="0"/>
            </a:endParaRPr>
          </a:p>
          <a:p>
            <a:pPr eaLnBrk="1" hangingPunct="1">
              <a:spcBef>
                <a:spcPct val="0"/>
              </a:spcBef>
            </a:pPr>
            <a:endParaRPr lang="en-US" b="1" dirty="0" smtClean="0">
              <a:latin typeface="Arial" charset="0"/>
              <a:ea typeface="ＭＳ Ｐゴシック" charset="-128"/>
              <a:cs typeface="ＭＳ Ｐゴシック" charset="-128"/>
            </a:endParaRPr>
          </a:p>
          <a:p>
            <a:pPr algn="ctr" eaLnBrk="1" hangingPunct="1"/>
            <a:r>
              <a:rPr lang="en-US" dirty="0">
                <a:latin typeface="Arial" charset="0"/>
                <a:ea typeface="ＭＳ Ｐゴシック" charset="-128"/>
                <a:cs typeface="ＭＳ Ｐゴシック" charset="-128"/>
              </a:rPr>
              <a:t>“</a:t>
            </a:r>
            <a:r>
              <a:rPr lang="en-US" b="1" i="1" dirty="0">
                <a:latin typeface="Arial" charset="0"/>
                <a:ea typeface="ＭＳ Ｐゴシック" charset="-128"/>
                <a:cs typeface="ＭＳ Ｐゴシック" charset="-128"/>
              </a:rPr>
              <a:t>If the American people ever allow private banks to control the issue of their money, first by inflation and then by deflation, the banks and corporations that will grow up around them will deprive the people of their property until their children will wake up homeless on the continent their fathers conquered</a:t>
            </a:r>
            <a:r>
              <a:rPr lang="en-US" dirty="0">
                <a:latin typeface="Arial" charset="0"/>
                <a:ea typeface="ＭＳ Ｐゴシック" charset="-128"/>
                <a:cs typeface="ＭＳ Ｐゴシック" charset="-128"/>
              </a:rPr>
              <a:t>.”, </a:t>
            </a:r>
            <a:br>
              <a:rPr lang="en-US" dirty="0">
                <a:latin typeface="Arial" charset="0"/>
                <a:ea typeface="ＭＳ Ｐゴシック" charset="-128"/>
                <a:cs typeface="ＭＳ Ｐゴシック" charset="-128"/>
              </a:rPr>
            </a:br>
            <a:r>
              <a:rPr lang="en-US" dirty="0">
                <a:latin typeface="Arial" charset="0"/>
                <a:ea typeface="ＭＳ Ｐゴシック" charset="-128"/>
                <a:cs typeface="ＭＳ Ｐゴシック" charset="-128"/>
              </a:rPr>
              <a:t>Thomas Jefferson</a:t>
            </a:r>
          </a:p>
          <a:p>
            <a:pPr eaLnBrk="1" hangingPunct="1"/>
            <a:endParaRPr lang="en-US" dirty="0">
              <a:latin typeface="Arial" charset="0"/>
              <a:ea typeface="ＭＳ Ｐゴシック" charset="-128"/>
              <a:cs typeface="ＭＳ Ｐゴシック" charset="-128"/>
            </a:endParaRPr>
          </a:p>
          <a:p>
            <a:pPr eaLnBrk="1" hangingPunct="1">
              <a:spcBef>
                <a:spcPct val="0"/>
              </a:spcBef>
            </a:pPr>
            <a:endParaRPr lang="en-US" b="1" dirty="0">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DB5EEA-92CB-1D44-B989-40F0F0372AAA}" type="slidenum">
              <a:rPr lang="en-US" smtClean="0"/>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a:ln/>
        </p:spPr>
      </p:sp>
      <p:sp>
        <p:nvSpPr>
          <p:cNvPr id="63491" name="Notes Placeholder 2"/>
          <p:cNvSpPr>
            <a:spLocks noGrp="1"/>
          </p:cNvSpPr>
          <p:nvPr>
            <p:ph type="body" idx="1"/>
          </p:nvPr>
        </p:nvSpPr>
        <p:spPr>
          <a:noFill/>
          <a:ln/>
        </p:spPr>
        <p:txBody>
          <a:bodyPr/>
          <a:lstStyle/>
          <a:p>
            <a:r>
              <a:rPr lang="en-US" smtClean="0">
                <a:latin typeface="Arial" charset="0"/>
                <a:ea typeface="ＭＳ Ｐゴシック" charset="-128"/>
                <a:cs typeface="ＭＳ Ｐゴシック" charset="-128"/>
              </a:rPr>
              <a:t>31 USC Sec. 5119 (a): Except to the extent authorized in regulations the Secretary of the Treasury prescribes with the approval of the President, the Secretary may not redeem United States currency (including Federal reserve notes and circulating notes of Federal reserve banks and national banks) in gold. However, </a:t>
            </a:r>
            <a:r>
              <a:rPr lang="en-US" b="1" smtClean="0">
                <a:latin typeface="Arial" charset="0"/>
                <a:ea typeface="ＭＳ Ｐゴシック" charset="-128"/>
                <a:cs typeface="ＭＳ Ｐゴシック" charset="-128"/>
              </a:rPr>
              <a:t>the Secretary shall </a:t>
            </a:r>
            <a:r>
              <a:rPr lang="en-US" smtClean="0">
                <a:latin typeface="Arial" charset="0"/>
                <a:ea typeface="ＭＳ Ｐゴシック" charset="-128"/>
                <a:cs typeface="ＭＳ Ｐゴシック" charset="-128"/>
              </a:rPr>
              <a:t>redeem gold certificates owned by the Federal reserve banks at times and in amounts the Secretary decides are necessary </a:t>
            </a:r>
            <a:r>
              <a:rPr lang="en-US" b="1" smtClean="0">
                <a:latin typeface="Arial" charset="0"/>
                <a:ea typeface="ＭＳ Ｐゴシック" charset="-128"/>
                <a:cs typeface="ＭＳ Ｐゴシック" charset="-128"/>
              </a:rPr>
              <a:t>to maintain the equal purchasing power of each kind of United States currency</a:t>
            </a:r>
            <a:r>
              <a:rPr lang="en-US" smtClean="0">
                <a:latin typeface="Arial" charset="0"/>
                <a:ea typeface="ＭＳ Ｐゴシック" charset="-128"/>
                <a:cs typeface="ＭＳ Ｐゴシック" charset="-128"/>
              </a:rPr>
              <a:t>. …</a:t>
            </a:r>
          </a:p>
          <a:p>
            <a:endParaRPr lang="en-US" smtClean="0">
              <a:latin typeface="Arial" charset="0"/>
              <a:ea typeface="ＭＳ Ｐゴシック" charset="-128"/>
              <a:cs typeface="ＭＳ Ｐゴシック" charset="-128"/>
            </a:endParaRPr>
          </a:p>
          <a:p>
            <a:r>
              <a:rPr lang="en-US" smtClean="0">
                <a:latin typeface="Arial" charset="0"/>
                <a:ea typeface="ＭＳ Ｐゴシック" charset="-128"/>
                <a:cs typeface="ＭＳ Ｐゴシック" charset="-128"/>
              </a:rPr>
              <a:t>The Supreme Court in </a:t>
            </a:r>
            <a:r>
              <a:rPr lang="en-US" i="1" smtClean="0">
                <a:latin typeface="Arial" charset="0"/>
                <a:ea typeface="ＭＳ Ｐゴシック" charset="-128"/>
                <a:cs typeface="ＭＳ Ｐゴシック" charset="-128"/>
              </a:rPr>
              <a:t>Thompson v. Butler</a:t>
            </a:r>
            <a:r>
              <a:rPr lang="en-US" smtClean="0">
                <a:latin typeface="Arial" charset="0"/>
                <a:ea typeface="ＭＳ Ｐゴシック" charset="-128"/>
                <a:cs typeface="ＭＳ Ｐゴシック" charset="-128"/>
              </a:rPr>
              <a:t>, 95 U.S. 694 (1878) stated:</a:t>
            </a:r>
          </a:p>
          <a:p>
            <a:pPr lvl="1"/>
            <a:r>
              <a:rPr lang="en-US" smtClean="0">
                <a:latin typeface="Times New Roman" charset="0"/>
                <a:ea typeface="Times New Roman" charset="0"/>
                <a:cs typeface="Times New Roman" charset="0"/>
              </a:rPr>
              <a:t>A coin dollar is worth no more for the purposes of tender in payment of an ordinary debt than a note dollar. The law has not made the note a standard of value any more than coin. It is true that in the market, as an article of merchandise, one is of greater value than the other; but as money, that is to say, as a medium of exchange, the law knows no difference between them.</a:t>
            </a:r>
          </a:p>
          <a:p>
            <a:pPr lvl="1"/>
            <a:r>
              <a:rPr lang="en-US" smtClean="0">
                <a:latin typeface="Arial" charset="0"/>
                <a:ea typeface="Arial" charset="0"/>
                <a:cs typeface="Arial" charset="0"/>
              </a:rPr>
              <a:t>However, this decision was rendered prior to the creation of the Federal Reserve System and the enactment of 31 USC 5119(a).</a:t>
            </a:r>
          </a:p>
          <a:p>
            <a:endParaRPr lang="en-US" smtClean="0">
              <a:latin typeface="Arial" charset="0"/>
              <a:ea typeface="ＭＳ Ｐゴシック" charset="-128"/>
              <a:cs typeface="ＭＳ Ｐゴシック" charset="-128"/>
            </a:endParaRPr>
          </a:p>
          <a:p>
            <a:endParaRPr lang="en-US" smtClean="0">
              <a:latin typeface="Arial" charset="0"/>
              <a:ea typeface="ＭＳ Ｐゴシック" charset="-128"/>
              <a:cs typeface="ＭＳ Ｐゴシック" charset="-128"/>
            </a:endParaRPr>
          </a:p>
        </p:txBody>
      </p:sp>
      <p:sp>
        <p:nvSpPr>
          <p:cNvPr id="63492" name="Slide Number Placeholder 3"/>
          <p:cNvSpPr>
            <a:spLocks noGrp="1"/>
          </p:cNvSpPr>
          <p:nvPr>
            <p:ph type="sldNum" sz="quarter" idx="5"/>
          </p:nvPr>
        </p:nvSpPr>
        <p:spPr>
          <a:noFill/>
        </p:spPr>
        <p:txBody>
          <a:bodyPr/>
          <a:lstStyle/>
          <a:p>
            <a:fld id="{388A889F-8C04-4F4C-94EF-3CBA63DC1AD1}" type="slidenum">
              <a:rPr lang="en-US" smtClean="0"/>
              <a:pPr/>
              <a:t>15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a:ln/>
        </p:spPr>
      </p:sp>
      <p:sp>
        <p:nvSpPr>
          <p:cNvPr id="65539" name="Notes Placeholder 2"/>
          <p:cNvSpPr>
            <a:spLocks noGrp="1"/>
          </p:cNvSpPr>
          <p:nvPr>
            <p:ph type="body" idx="1"/>
          </p:nvPr>
        </p:nvSpPr>
        <p:spPr>
          <a:noFill/>
          <a:ln/>
        </p:spPr>
        <p:txBody>
          <a:bodyPr/>
          <a:lstStyle/>
          <a:p>
            <a:r>
              <a:rPr lang="en-US" smtClean="0">
                <a:latin typeface="Arial" charset="0"/>
                <a:ea typeface="ＭＳ Ｐゴシック" charset="-128"/>
                <a:cs typeface="ＭＳ Ｐゴシック" charset="-128"/>
              </a:rPr>
              <a:t>The Secretary of the United States Treasury has broken the law and failed in his duty to maintain the equal purchasing power of each kind of United States currency as required by law pursuant to Title 31 U.S.C. Sec. 5119(a).</a:t>
            </a:r>
          </a:p>
        </p:txBody>
      </p:sp>
      <p:sp>
        <p:nvSpPr>
          <p:cNvPr id="65540" name="Slide Number Placeholder 3"/>
          <p:cNvSpPr>
            <a:spLocks noGrp="1"/>
          </p:cNvSpPr>
          <p:nvPr>
            <p:ph type="sldNum" sz="quarter" idx="5"/>
          </p:nvPr>
        </p:nvSpPr>
        <p:spPr>
          <a:noFill/>
        </p:spPr>
        <p:txBody>
          <a:bodyPr/>
          <a:lstStyle/>
          <a:p>
            <a:fld id="{B918E21D-E9DA-5F46-8940-82FC548E61CA}" type="slidenum">
              <a:rPr lang="en-US" smtClean="0"/>
              <a:pPr/>
              <a:t>16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13E0C9D-EE8E-974C-BD10-478D026DC31F}" type="slidenum">
              <a:rPr lang="en-US"/>
              <a:pPr/>
              <a:t>17</a:t>
            </a:fld>
            <a:endParaRPr lang="en-US"/>
          </a:p>
        </p:txBody>
      </p:sp>
      <p:sp>
        <p:nvSpPr>
          <p:cNvPr id="39939" name="Rectangle 2"/>
          <p:cNvSpPr>
            <a:spLocks noGrp="1" noRot="1" noChangeAspect="1" noChangeArrowheads="1" noTextEdit="1"/>
          </p:cNvSpPr>
          <p:nvPr>
            <p:ph type="sldImg"/>
          </p:nvPr>
        </p:nvSpPr>
        <p:spPr>
          <a:xfrm>
            <a:off x="1144588" y="228600"/>
            <a:ext cx="4570412" cy="3429000"/>
          </a:xfrm>
          <a:ln/>
        </p:spPr>
      </p:sp>
      <p:sp>
        <p:nvSpPr>
          <p:cNvPr id="39940" name="Rectangle 3"/>
          <p:cNvSpPr>
            <a:spLocks noGrp="1" noChangeArrowheads="1"/>
          </p:cNvSpPr>
          <p:nvPr>
            <p:ph type="body" idx="1"/>
          </p:nvPr>
        </p:nvSpPr>
        <p:spPr>
          <a:xfrm>
            <a:off x="229196" y="3734405"/>
            <a:ext cx="6399609" cy="5104190"/>
          </a:xfrm>
          <a:noFill/>
          <a:ln/>
        </p:spPr>
        <p:txBody>
          <a:bodyPr>
            <a:normAutofit lnSpcReduction="10000"/>
          </a:bodyPr>
          <a:lstStyle/>
          <a:p>
            <a:pPr algn="ctr">
              <a:spcBef>
                <a:spcPct val="0"/>
              </a:spcBef>
              <a:spcAft>
                <a:spcPts val="568"/>
              </a:spcAft>
            </a:pPr>
            <a:r>
              <a:rPr lang="en-US" dirty="0">
                <a:latin typeface="Arial" charset="0"/>
                <a:ea typeface="ＭＳ Ｐゴシック" charset="-128"/>
                <a:cs typeface="ＭＳ Ｐゴシック" charset="-128"/>
              </a:rPr>
              <a:t>“</a:t>
            </a:r>
            <a:r>
              <a:rPr lang="en-US" i="1" dirty="0">
                <a:latin typeface="Arial" charset="0"/>
                <a:ea typeface="ＭＳ Ｐゴシック" charset="-128"/>
                <a:cs typeface="ＭＳ Ｐゴシック" charset="-128"/>
              </a:rPr>
              <a:t>The Federal Reserve Bank is no more ‘Federal’ than Federal Express</a:t>
            </a:r>
            <a:r>
              <a:rPr lang="en-US" dirty="0">
                <a:latin typeface="Arial" charset="0"/>
                <a:ea typeface="ＭＳ Ｐゴシック" charset="-128"/>
                <a:cs typeface="ＭＳ Ｐゴシック" charset="-128"/>
              </a:rPr>
              <a:t>”, </a:t>
            </a:r>
            <a:br>
              <a:rPr lang="en-US" dirty="0">
                <a:latin typeface="Arial" charset="0"/>
                <a:ea typeface="ＭＳ Ｐゴシック" charset="-128"/>
                <a:cs typeface="ＭＳ Ｐゴシック" charset="-128"/>
              </a:rPr>
            </a:br>
            <a:r>
              <a:rPr lang="en-US" dirty="0">
                <a:latin typeface="Arial" charset="0"/>
                <a:ea typeface="ＭＳ Ｐゴシック" charset="-128"/>
                <a:cs typeface="ＭＳ Ｐゴシック" charset="-128"/>
              </a:rPr>
              <a:t>G. Edward Griffin (Author) </a:t>
            </a:r>
          </a:p>
          <a:p>
            <a:pPr eaLnBrk="1" hangingPunct="1">
              <a:spcBef>
                <a:spcPct val="0"/>
              </a:spcBef>
            </a:pPr>
            <a:r>
              <a:rPr lang="en-US" dirty="0">
                <a:latin typeface="Arial" charset="0"/>
                <a:ea typeface="ＭＳ Ｐゴシック" charset="-128"/>
                <a:cs typeface="ＭＳ Ｐゴシック" charset="-128"/>
              </a:rPr>
              <a:t>Federal Reserve Banks are quasi-private banks that are part of the Federal Reserve System. </a:t>
            </a:r>
            <a:r>
              <a:rPr lang="en-US" sz="900" dirty="0">
                <a:latin typeface="Arial" charset="0"/>
                <a:ea typeface="ＭＳ Ｐゴシック" charset="-128"/>
                <a:cs typeface="ＭＳ Ｐゴシック" charset="-128"/>
              </a:rPr>
              <a:t>(</a:t>
            </a:r>
            <a:r>
              <a:rPr lang="en-US" sz="900" i="1" dirty="0">
                <a:latin typeface="Arial" charset="0"/>
                <a:ea typeface="ＭＳ Ｐゴシック" charset="-128"/>
                <a:cs typeface="ＭＳ Ｐゴシック" charset="-128"/>
              </a:rPr>
              <a:t>http://www.stlouisfed.org/news/speeches/2006/03_30_06.htm</a:t>
            </a:r>
            <a:r>
              <a:rPr lang="en-US" sz="900" dirty="0">
                <a:latin typeface="Arial" charset="0"/>
                <a:ea typeface="ＭＳ Ｐゴシック" charset="-128"/>
                <a:cs typeface="ＭＳ Ｐゴシック" charset="-128"/>
              </a:rPr>
              <a:t>)</a:t>
            </a:r>
            <a:r>
              <a:rPr lang="en-US" dirty="0">
                <a:latin typeface="Arial" charset="0"/>
                <a:ea typeface="ＭＳ Ｐゴシック" charset="-128"/>
                <a:cs typeface="ＭＳ Ｐゴシック" charset="-128"/>
              </a:rPr>
              <a:t> </a:t>
            </a:r>
          </a:p>
          <a:p>
            <a:pPr eaLnBrk="1" hangingPunct="1">
              <a:spcBef>
                <a:spcPct val="0"/>
              </a:spcBef>
            </a:pPr>
            <a:r>
              <a:rPr lang="en-US" dirty="0">
                <a:latin typeface="Arial" charset="0"/>
                <a:ea typeface="ＭＳ Ｐゴシック" charset="-128"/>
                <a:cs typeface="ＭＳ Ｐゴシック" charset="-128"/>
              </a:rPr>
              <a:t>What are Federal Reserve bank notes?</a:t>
            </a:r>
          </a:p>
          <a:p>
            <a:pPr marL="429462" lvl="1" indent="-216233">
              <a:spcBef>
                <a:spcPct val="0"/>
              </a:spcBef>
              <a:buFontTx/>
              <a:buAutoNum type="arabicPeriod"/>
            </a:pPr>
            <a:r>
              <a:rPr lang="en-US" dirty="0">
                <a:latin typeface="Arial" charset="0"/>
              </a:rPr>
              <a:t>Federal Reserve bank notes are promissory notes issued by the Federal Reserve Banks.</a:t>
            </a:r>
          </a:p>
          <a:p>
            <a:pPr marL="429462" lvl="1" indent="-216233">
              <a:spcBef>
                <a:spcPct val="0"/>
              </a:spcBef>
              <a:spcAft>
                <a:spcPts val="1135"/>
              </a:spcAft>
              <a:buFontTx/>
              <a:buAutoNum type="arabicPeriod"/>
            </a:pPr>
            <a:r>
              <a:rPr lang="en-US" dirty="0">
                <a:latin typeface="Arial" charset="0"/>
              </a:rPr>
              <a:t>The Federal Reserve bank notes, by law – Title 12 U.S.C. 411, are [supposed to be] redeemable for lawful money on demand, which Constitutionally speaking are minted coins containing 371 ¼ grains of pure silver or its gold equivalent as regulated by Congress pursuant to </a:t>
            </a:r>
            <a:r>
              <a:rPr lang="fr-FR" dirty="0">
                <a:latin typeface="Arial" charset="0"/>
              </a:rPr>
              <a:t>Article I Section 8, Clause 5</a:t>
            </a:r>
            <a:r>
              <a:rPr lang="en-US" dirty="0">
                <a:latin typeface="Arial" charset="0"/>
              </a:rPr>
              <a:t>. </a:t>
            </a:r>
          </a:p>
          <a:p>
            <a:pPr eaLnBrk="1" hangingPunct="1">
              <a:spcBef>
                <a:spcPct val="0"/>
              </a:spcBef>
            </a:pPr>
            <a:r>
              <a:rPr lang="en-US" b="1" dirty="0">
                <a:solidFill>
                  <a:srgbClr val="0000FF"/>
                </a:solidFill>
                <a:latin typeface="Arial" charset="0"/>
                <a:ea typeface="ＭＳ Ｐゴシック" charset="-128"/>
                <a:cs typeface="ＭＳ Ｐゴシック" charset="-128"/>
              </a:rPr>
              <a:t>The United States Supreme Court stated – </a:t>
            </a:r>
            <a:r>
              <a:rPr lang="en-US" b="1" i="1" dirty="0">
                <a:solidFill>
                  <a:srgbClr val="0000FF"/>
                </a:solidFill>
                <a:latin typeface="Arial" charset="0"/>
                <a:ea typeface="ＭＳ Ｐゴシック" charset="-128"/>
                <a:cs typeface="ＭＳ Ｐゴシック" charset="-128"/>
              </a:rPr>
              <a:t>United States </a:t>
            </a:r>
            <a:r>
              <a:rPr lang="en-US" b="1" i="1" dirty="0" err="1">
                <a:solidFill>
                  <a:srgbClr val="0000FF"/>
                </a:solidFill>
                <a:latin typeface="Arial" charset="0"/>
                <a:ea typeface="ＭＳ Ｐゴシック" charset="-128"/>
                <a:cs typeface="ＭＳ Ｐゴシック" charset="-128"/>
              </a:rPr>
              <a:t>v</a:t>
            </a:r>
            <a:r>
              <a:rPr lang="en-US" b="1" i="1" dirty="0">
                <a:solidFill>
                  <a:srgbClr val="0000FF"/>
                </a:solidFill>
                <a:latin typeface="Arial" charset="0"/>
                <a:ea typeface="ＭＳ Ｐゴシック" charset="-128"/>
                <a:cs typeface="ＭＳ Ｐゴシック" charset="-128"/>
              </a:rPr>
              <a:t>. Marigold </a:t>
            </a:r>
            <a:r>
              <a:rPr lang="en-US" b="1" dirty="0">
                <a:solidFill>
                  <a:srgbClr val="0000FF"/>
                </a:solidFill>
                <a:latin typeface="Arial" charset="0"/>
                <a:ea typeface="ＭＳ Ｐゴシック" charset="-128"/>
                <a:cs typeface="ＭＳ Ｐゴシック" charset="-128"/>
              </a:rPr>
              <a:t>– a still valid opinion</a:t>
            </a:r>
            <a:r>
              <a:rPr lang="en-US" dirty="0">
                <a:solidFill>
                  <a:srgbClr val="0000FF"/>
                </a:solidFill>
                <a:latin typeface="Arial" charset="0"/>
                <a:ea typeface="ＭＳ Ｐゴシック" charset="-128"/>
                <a:cs typeface="ＭＳ Ｐゴシック" charset="-128"/>
              </a:rPr>
              <a:t>:</a:t>
            </a:r>
            <a:endParaRPr lang="en-US" dirty="0">
              <a:latin typeface="Arial" charset="0"/>
              <a:ea typeface="ＭＳ Ｐゴシック" charset="-128"/>
              <a:cs typeface="ＭＳ Ｐゴシック" charset="-128"/>
            </a:endParaRPr>
          </a:p>
          <a:p>
            <a:pPr>
              <a:spcBef>
                <a:spcPct val="0"/>
              </a:spcBef>
              <a:spcAft>
                <a:spcPts val="1135"/>
              </a:spcAft>
            </a:pPr>
            <a:r>
              <a:rPr lang="en-US" dirty="0">
                <a:latin typeface="Arial" charset="0"/>
                <a:ea typeface="ＭＳ Ｐゴシック" charset="-128"/>
                <a:cs typeface="ＭＳ Ｐゴシック" charset="-128"/>
              </a:rPr>
              <a:t>“[Congress has the] obligation to fulfill that trust on the part of the government, namely, the trust and the duty of creating and maintaining a uniform and </a:t>
            </a:r>
            <a:r>
              <a:rPr lang="en-US" u="sng" dirty="0">
                <a:solidFill>
                  <a:srgbClr val="991614"/>
                </a:solidFill>
                <a:latin typeface="Arial" charset="0"/>
                <a:ea typeface="ＭＳ Ｐゴシック" charset="-128"/>
                <a:cs typeface="ＭＳ Ｐゴシック" charset="-128"/>
              </a:rPr>
              <a:t>pure</a:t>
            </a:r>
            <a:r>
              <a:rPr lang="en-US" dirty="0">
                <a:solidFill>
                  <a:srgbClr val="991614"/>
                </a:solidFill>
                <a:latin typeface="Arial" charset="0"/>
                <a:ea typeface="ＭＳ Ｐゴシック" charset="-128"/>
                <a:cs typeface="ＭＳ Ｐゴシック" charset="-128"/>
              </a:rPr>
              <a:t> </a:t>
            </a:r>
            <a:r>
              <a:rPr lang="en-US" u="sng" dirty="0">
                <a:solidFill>
                  <a:srgbClr val="991614"/>
                </a:solidFill>
                <a:latin typeface="Arial" charset="0"/>
                <a:ea typeface="ＭＳ Ｐゴシック" charset="-128"/>
                <a:cs typeface="ＭＳ Ｐゴシック" charset="-128"/>
              </a:rPr>
              <a:t>metallic standard of value</a:t>
            </a:r>
            <a:r>
              <a:rPr lang="en-US" dirty="0">
                <a:latin typeface="Arial" charset="0"/>
                <a:ea typeface="ＭＳ Ｐゴシック" charset="-128"/>
                <a:cs typeface="ＭＳ Ｐゴシック" charset="-128"/>
              </a:rPr>
              <a:t> throughout the Union. The power of coining money and of regulating its value was delegated to Congress by the Constitution for the very purpose, as assigned by the framers of that instrument, of creating and preserving the uniformity and purity of such standard of value … If the medium which the government was authorized to create and establish could immediately be expelled, and substituted by one it had neither created, estimated, nor authorized ­­ one possessing no intrinsic value ­­ then the power conferred by the Constitution would be useless ­­ wholly fruitless of every end it was designed to accomplish. …” </a:t>
            </a:r>
            <a:r>
              <a:rPr lang="en-US" i="1" dirty="0">
                <a:solidFill>
                  <a:srgbClr val="0000FF"/>
                </a:solidFill>
                <a:latin typeface="Arial" charset="0"/>
                <a:ea typeface="ＭＳ Ｐゴシック" charset="-128"/>
                <a:cs typeface="ＭＳ Ｐゴシック" charset="-128"/>
              </a:rPr>
              <a:t>United States </a:t>
            </a:r>
            <a:r>
              <a:rPr lang="en-US" i="1" dirty="0" err="1">
                <a:solidFill>
                  <a:srgbClr val="0000FF"/>
                </a:solidFill>
                <a:latin typeface="Arial" charset="0"/>
                <a:ea typeface="ＭＳ Ｐゴシック" charset="-128"/>
                <a:cs typeface="ＭＳ Ｐゴシック" charset="-128"/>
              </a:rPr>
              <a:t>v</a:t>
            </a:r>
            <a:r>
              <a:rPr lang="en-US" i="1" dirty="0">
                <a:solidFill>
                  <a:srgbClr val="0000FF"/>
                </a:solidFill>
                <a:latin typeface="Arial" charset="0"/>
                <a:ea typeface="ＭＳ Ｐゴシック" charset="-128"/>
                <a:cs typeface="ＭＳ Ｐゴシック" charset="-128"/>
              </a:rPr>
              <a:t>. Marigold</a:t>
            </a:r>
            <a:r>
              <a:rPr lang="en-US" dirty="0">
                <a:latin typeface="Arial" charset="0"/>
                <a:ea typeface="ＭＳ Ｐゴシック" charset="-128"/>
                <a:cs typeface="ＭＳ Ｐゴシック" charset="-128"/>
              </a:rPr>
              <a:t>, 50 U.S. (9 How.) 560, 567-68 (1850)</a:t>
            </a:r>
          </a:p>
          <a:p>
            <a:pPr eaLnBrk="1" hangingPunct="1">
              <a:spcBef>
                <a:spcPct val="0"/>
              </a:spcBef>
            </a:pPr>
            <a:r>
              <a:rPr lang="en-US" b="1" dirty="0">
                <a:latin typeface="Arial" charset="0"/>
                <a:ea typeface="ＭＳ Ｐゴシック" charset="-128"/>
                <a:cs typeface="ＭＳ Ｐゴシック" charset="-128"/>
              </a:rPr>
              <a:t>Federal Reserve Notes are UNCONSTITUTIONAL: </a:t>
            </a:r>
          </a:p>
          <a:p>
            <a:pPr marL="429462" lvl="1" indent="-216233">
              <a:spcBef>
                <a:spcPct val="0"/>
              </a:spcBef>
              <a:buFontTx/>
              <a:buAutoNum type="arabicPeriod"/>
            </a:pPr>
            <a:r>
              <a:rPr lang="en-US" b="1" dirty="0">
                <a:latin typeface="Arial" charset="0"/>
              </a:rPr>
              <a:t>They are not a pure metallic standard of value;</a:t>
            </a:r>
          </a:p>
          <a:p>
            <a:pPr marL="429462" lvl="1" indent="-216233">
              <a:spcBef>
                <a:spcPct val="0"/>
              </a:spcBef>
              <a:buFontTx/>
              <a:buAutoNum type="arabicPeriod"/>
            </a:pPr>
            <a:r>
              <a:rPr lang="en-US" b="1" dirty="0">
                <a:latin typeface="Arial" charset="0"/>
              </a:rPr>
              <a:t>They have no intrinsic value;</a:t>
            </a:r>
          </a:p>
          <a:p>
            <a:pPr marL="429462" lvl="1" indent="-216233">
              <a:spcBef>
                <a:spcPct val="0"/>
              </a:spcBef>
              <a:buFontTx/>
              <a:buAutoNum type="arabicPeriod"/>
            </a:pPr>
            <a:r>
              <a:rPr lang="en-US" b="1" dirty="0">
                <a:latin typeface="Arial" charset="0"/>
              </a:rPr>
              <a:t>They are not created by Congress;</a:t>
            </a:r>
            <a:endParaRPr lang="en-US" b="1" dirty="0" smtClean="0">
              <a:latin typeface="Arial" charset="0"/>
            </a:endParaRPr>
          </a:p>
          <a:p>
            <a:pPr marL="429462" lvl="1" indent="-216233">
              <a:spcBef>
                <a:spcPct val="0"/>
              </a:spcBef>
              <a:buFontTx/>
              <a:buAutoNum type="arabicPeriod"/>
            </a:pPr>
            <a:r>
              <a:rPr lang="en-US" b="1" dirty="0" smtClean="0">
                <a:latin typeface="Arial" charset="0"/>
              </a:rPr>
              <a:t>They expelled constitutional money from regular use in commerce.</a:t>
            </a:r>
            <a:endParaRPr lang="en-US"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EDB5EEA-92CB-1D44-B989-40F0F0372AAA}"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703D785-6017-9E47-8867-DB7EE2173921}" type="datetimeFigureOut">
              <a:rPr lang="en-US" smtClean="0"/>
              <a:pPr/>
              <a:t>9/15/12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8BCC128-B5DA-134F-B457-728263157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5703D785-6017-9E47-8867-DB7EE2173921}" type="datetimeFigureOut">
              <a:rPr lang="en-US" smtClean="0"/>
              <a:pPr/>
              <a:t>9/15/12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8BCC128-B5DA-134F-B457-728263157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1" fontAlgn="base" hangingPunct="1">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1" fontAlgn="base" hangingPunct="1">
        <a:spcBef>
          <a:spcPct val="0"/>
        </a:spcBef>
        <a:spcAft>
          <a:spcPct val="0"/>
        </a:spcAft>
        <a:defRPr sz="4400">
          <a:solidFill>
            <a:schemeClr val="tx2"/>
          </a:solidFill>
          <a:latin typeface="Arial" pitchFamily="-110" charset="0"/>
          <a:ea typeface="ＭＳ Ｐゴシック" pitchFamily="-107" charset="-128"/>
          <a:cs typeface="ＭＳ Ｐゴシック" pitchFamily="-107" charset="-128"/>
        </a:defRPr>
      </a:lvl2pPr>
      <a:lvl3pPr algn="ctr" rtl="0" eaLnBrk="1" fontAlgn="base" hangingPunct="1">
        <a:spcBef>
          <a:spcPct val="0"/>
        </a:spcBef>
        <a:spcAft>
          <a:spcPct val="0"/>
        </a:spcAft>
        <a:defRPr sz="4400">
          <a:solidFill>
            <a:schemeClr val="tx2"/>
          </a:solidFill>
          <a:latin typeface="Arial" pitchFamily="-110" charset="0"/>
          <a:ea typeface="ＭＳ Ｐゴシック" pitchFamily="-107" charset="-128"/>
          <a:cs typeface="ＭＳ Ｐゴシック" pitchFamily="-107" charset="-128"/>
        </a:defRPr>
      </a:lvl3pPr>
      <a:lvl4pPr algn="ctr" rtl="0" eaLnBrk="1" fontAlgn="base" hangingPunct="1">
        <a:spcBef>
          <a:spcPct val="0"/>
        </a:spcBef>
        <a:spcAft>
          <a:spcPct val="0"/>
        </a:spcAft>
        <a:defRPr sz="4400">
          <a:solidFill>
            <a:schemeClr val="tx2"/>
          </a:solidFill>
          <a:latin typeface="Arial" pitchFamily="-110" charset="0"/>
          <a:ea typeface="ＭＳ Ｐゴシック" pitchFamily="-107" charset="-128"/>
          <a:cs typeface="ＭＳ Ｐゴシック" pitchFamily="-107" charset="-128"/>
        </a:defRPr>
      </a:lvl4pPr>
      <a:lvl5pPr algn="ctr" rtl="0" eaLnBrk="1" fontAlgn="base" hangingPunct="1">
        <a:spcBef>
          <a:spcPct val="0"/>
        </a:spcBef>
        <a:spcAft>
          <a:spcPct val="0"/>
        </a:spcAft>
        <a:defRPr sz="4400">
          <a:solidFill>
            <a:schemeClr val="tx2"/>
          </a:solidFill>
          <a:latin typeface="Arial" pitchFamily="-110" charset="0"/>
          <a:ea typeface="ＭＳ Ｐゴシック" pitchFamily="-107" charset="-128"/>
          <a:cs typeface="ＭＳ Ｐゴシック" pitchFamily="-107" charset="-128"/>
        </a:defRPr>
      </a:lvl5pPr>
      <a:lvl6pPr marL="457200" algn="ctr" rtl="0" eaLnBrk="1" fontAlgn="base" hangingPunct="1">
        <a:spcBef>
          <a:spcPct val="0"/>
        </a:spcBef>
        <a:spcAft>
          <a:spcPct val="0"/>
        </a:spcAft>
        <a:defRPr sz="4400">
          <a:solidFill>
            <a:schemeClr val="tx2"/>
          </a:solidFill>
          <a:latin typeface="Arial" pitchFamily="-110" charset="0"/>
        </a:defRPr>
      </a:lvl6pPr>
      <a:lvl7pPr marL="914400" algn="ctr" rtl="0" eaLnBrk="1" fontAlgn="base" hangingPunct="1">
        <a:spcBef>
          <a:spcPct val="0"/>
        </a:spcBef>
        <a:spcAft>
          <a:spcPct val="0"/>
        </a:spcAft>
        <a:defRPr sz="4400">
          <a:solidFill>
            <a:schemeClr val="tx2"/>
          </a:solidFill>
          <a:latin typeface="Arial" pitchFamily="-110" charset="0"/>
        </a:defRPr>
      </a:lvl7pPr>
      <a:lvl8pPr marL="1371600" algn="ctr" rtl="0" eaLnBrk="1" fontAlgn="base" hangingPunct="1">
        <a:spcBef>
          <a:spcPct val="0"/>
        </a:spcBef>
        <a:spcAft>
          <a:spcPct val="0"/>
        </a:spcAft>
        <a:defRPr sz="4400">
          <a:solidFill>
            <a:schemeClr val="tx2"/>
          </a:solidFill>
          <a:latin typeface="Arial" pitchFamily="-110" charset="0"/>
        </a:defRPr>
      </a:lvl8pPr>
      <a:lvl9pPr marL="1828800" algn="ctr" rtl="0" eaLnBrk="1" fontAlgn="base" hangingPunct="1">
        <a:spcBef>
          <a:spcPct val="0"/>
        </a:spcBef>
        <a:spcAft>
          <a:spcPct val="0"/>
        </a:spcAft>
        <a:defRPr sz="4400">
          <a:solidFill>
            <a:schemeClr val="tx2"/>
          </a:solidFill>
          <a:latin typeface="Arial" pitchFamily="-110"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hyperlink" Target="http://caselaw.findlaw.com/scripts/getcase.pl?navby=case&amp;amp;court=US&amp;amp;vol=50&amp;amp;page=560" TargetMode="External"/><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6.wmf"/></Relationships>
</file>

<file path=ppt/slides/_rels/slide21.xml.rels><?xml version="1.0" encoding="UTF-8" standalone="yes"?>
<Relationships xmlns="http://schemas.openxmlformats.org/package/2006/relationships"><Relationship Id="rId3" Type="http://schemas.openxmlformats.org/officeDocument/2006/relationships/image" Target="../media/image33.wm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wmf"/><Relationship Id="rId7" Type="http://schemas.openxmlformats.org/officeDocument/2006/relationships/image" Target="../media/image26.wmf"/><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hyperlink" Target="http://en.wikipedia.org/wiki/Image:US_$1_obverse.jpg" TargetMode="External"/><Relationship Id="rId5"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ithchrist.org/SecretDebtSolution.pdf" TargetMode="External"/><Relationship Id="rId4" Type="http://schemas.openxmlformats.org/officeDocument/2006/relationships/hyperlink" Target="http://www.edwinvieira.com/edwin230.htm" TargetMode="External"/><Relationship Id="rId1" Type="http://schemas.openxmlformats.org/officeDocument/2006/relationships/slideLayout" Target="../slideLayouts/slideLayout2.xml"/><Relationship Id="rId2" Type="http://schemas.openxmlformats.org/officeDocument/2006/relationships/hyperlink" Target="http://www.edwinvieira.com/edwin202.ht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7.wmf"/><Relationship Id="rId5" Type="http://schemas.openxmlformats.org/officeDocument/2006/relationships/image" Target="../media/image8.wmf"/><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tags" Target="../tags/tag1.xml"/><Relationship Id="rId2"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2.jpeg"/><Relationship Id="rId1" Type="http://schemas.openxmlformats.org/officeDocument/2006/relationships/tags" Target="../tags/tag2.xml"/><Relationship Id="rId2"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Lawful Money</a:t>
            </a:r>
            <a:br>
              <a:rPr lang="en-US" dirty="0" smtClean="0"/>
            </a:br>
            <a:r>
              <a:rPr lang="en-US" dirty="0" smtClean="0"/>
              <a:t>of The United States</a:t>
            </a:r>
            <a:endParaRPr lang="en-US" dirty="0"/>
          </a:p>
        </p:txBody>
      </p:sp>
      <p:pic>
        <p:nvPicPr>
          <p:cNvPr id="4" name="Picture 3" descr="PS-GAE.JPG"/>
          <p:cNvPicPr>
            <a:picLocks noChangeAspect="1"/>
          </p:cNvPicPr>
          <p:nvPr/>
        </p:nvPicPr>
        <p:blipFill>
          <a:blip r:embed="rId2">
            <a:clrChange>
              <a:clrFrom>
                <a:srgbClr val="FFFFFF"/>
              </a:clrFrom>
              <a:clrTo>
                <a:srgbClr val="FFFFFF">
                  <a:alpha val="0"/>
                </a:srgbClr>
              </a:clrTo>
            </a:clrChange>
          </a:blip>
          <a:stretch>
            <a:fillRect/>
          </a:stretch>
        </p:blipFill>
        <p:spPr>
          <a:xfrm>
            <a:off x="2602735" y="3946335"/>
            <a:ext cx="1600200" cy="1600200"/>
          </a:xfrm>
          <a:prstGeom prst="rect">
            <a:avLst/>
          </a:prstGeom>
        </p:spPr>
      </p:pic>
      <p:pic>
        <p:nvPicPr>
          <p:cNvPr id="6" name="Picture 5" descr="PS-SAE.JPG"/>
          <p:cNvPicPr>
            <a:picLocks noChangeAspect="1"/>
          </p:cNvPicPr>
          <p:nvPr/>
        </p:nvPicPr>
        <p:blipFill>
          <a:blip r:embed="rId3">
            <a:clrChange>
              <a:clrFrom>
                <a:srgbClr val="FFFFFF"/>
              </a:clrFrom>
              <a:clrTo>
                <a:srgbClr val="FFFFFF">
                  <a:alpha val="0"/>
                </a:srgbClr>
              </a:clrTo>
            </a:clrChange>
          </a:blip>
          <a:stretch>
            <a:fillRect/>
          </a:stretch>
        </p:blipFill>
        <p:spPr>
          <a:xfrm>
            <a:off x="4799354" y="3946335"/>
            <a:ext cx="1600200" cy="16002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0000"/>
                </a:solidFill>
              </a:rPr>
              <a:t>“Since the federal constitution has removed all danger of our having  a paper tender …”</a:t>
            </a:r>
            <a:endParaRPr lang="en-US" sz="3200" dirty="0">
              <a:solidFill>
                <a:srgbClr val="FF0000"/>
              </a:solidFill>
            </a:endParaRPr>
          </a:p>
        </p:txBody>
      </p:sp>
      <p:pic>
        <p:nvPicPr>
          <p:cNvPr id="9" name="Content Placeholder 8" descr="Penn_Gazette_pg_01_portrait_view.jpg"/>
          <p:cNvPicPr>
            <a:picLocks noGrp="1" noChangeAspect="1"/>
          </p:cNvPicPr>
          <p:nvPr>
            <p:ph sz="half" idx="1"/>
          </p:nvPr>
        </p:nvPicPr>
        <p:blipFill>
          <a:blip r:embed="rId2"/>
          <a:srcRect l="-18561" r="-18561"/>
          <a:stretch>
            <a:fillRect/>
          </a:stretch>
        </p:blipFill>
        <p:spPr/>
      </p:pic>
      <p:pic>
        <p:nvPicPr>
          <p:cNvPr id="10" name="Picture 9" descr="Penn_Gazette_pg_03_Highlighted.jpg"/>
          <p:cNvPicPr>
            <a:picLocks noChangeAspect="1"/>
          </p:cNvPicPr>
          <p:nvPr/>
        </p:nvPicPr>
        <p:blipFill>
          <a:blip r:embed="rId3"/>
          <a:stretch>
            <a:fillRect/>
          </a:stretch>
        </p:blipFill>
        <p:spPr>
          <a:xfrm>
            <a:off x="5334000" y="1600200"/>
            <a:ext cx="2819400" cy="4511040"/>
          </a:xfrm>
          <a:prstGeom prst="rect">
            <a:avLst/>
          </a:prstGeom>
        </p:spPr>
      </p:pic>
      <p:grpSp>
        <p:nvGrpSpPr>
          <p:cNvPr id="3" name="Group 13"/>
          <p:cNvGrpSpPr/>
          <p:nvPr/>
        </p:nvGrpSpPr>
        <p:grpSpPr>
          <a:xfrm>
            <a:off x="228600" y="1600200"/>
            <a:ext cx="6096000" cy="5033694"/>
            <a:chOff x="228600" y="1600200"/>
            <a:chExt cx="6096000" cy="5033694"/>
          </a:xfrm>
        </p:grpSpPr>
        <p:pic>
          <p:nvPicPr>
            <p:cNvPr id="11" name="Picture 10" descr="Penn_Gazette_snippit.png"/>
            <p:cNvPicPr>
              <a:picLocks noChangeAspect="1"/>
            </p:cNvPicPr>
            <p:nvPr/>
          </p:nvPicPr>
          <p:blipFill>
            <a:blip r:embed="rId4"/>
            <a:stretch>
              <a:fillRect/>
            </a:stretch>
          </p:blipFill>
          <p:spPr>
            <a:xfrm>
              <a:off x="228600" y="1600200"/>
              <a:ext cx="4876800" cy="5033694"/>
            </a:xfrm>
            <a:prstGeom prst="rect">
              <a:avLst/>
            </a:prstGeom>
          </p:spPr>
        </p:pic>
        <p:cxnSp>
          <p:nvCxnSpPr>
            <p:cNvPr id="13" name="Straight Arrow Connector 12"/>
            <p:cNvCxnSpPr/>
            <p:nvPr/>
          </p:nvCxnSpPr>
          <p:spPr>
            <a:xfrm>
              <a:off x="5105400" y="2286000"/>
              <a:ext cx="12192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354232" y="2723178"/>
            <a:ext cx="7799168" cy="3105544"/>
            <a:chOff x="354232" y="2723178"/>
            <a:chExt cx="7799168" cy="3105544"/>
          </a:xfrm>
        </p:grpSpPr>
        <p:sp>
          <p:nvSpPr>
            <p:cNvPr id="8" name="TextBox 7"/>
            <p:cNvSpPr txBox="1"/>
            <p:nvPr/>
          </p:nvSpPr>
          <p:spPr>
            <a:xfrm>
              <a:off x="2242384" y="3797397"/>
              <a:ext cx="5911016" cy="2031325"/>
            </a:xfrm>
            <a:prstGeom prst="rect">
              <a:avLst/>
            </a:prstGeom>
            <a:solidFill>
              <a:schemeClr val="accent1"/>
            </a:solidFill>
            <a:ln w="38100" cap="flat" cmpd="sng" algn="ctr">
              <a:solidFill>
                <a:srgbClr val="FF0000"/>
              </a:solidFill>
              <a:prstDash val="solid"/>
              <a:round/>
              <a:headEnd type="none" w="med" len="med"/>
              <a:tailEnd type="none" w="med" len="med"/>
            </a:ln>
          </p:spPr>
          <p:txBody>
            <a:bodyPr wrap="square" rtlCol="0">
              <a:spAutoFit/>
            </a:bodyPr>
            <a:lstStyle/>
            <a:p>
              <a:r>
                <a:rPr lang="en-US" dirty="0" smtClean="0">
                  <a:latin typeface="Century Schoolbook"/>
                  <a:cs typeface="Century Schoolbook"/>
                </a:rPr>
                <a:t>You have wisely banished your paper tender. Commerce, foreign and domestic, sickens at the sight of it.</a:t>
              </a:r>
              <a:r>
                <a:rPr lang="en-US" dirty="0" smtClean="0">
                  <a:solidFill>
                    <a:srgbClr val="FF0000"/>
                  </a:solidFill>
                  <a:latin typeface="Century Schoolbook"/>
                  <a:cs typeface="Century Schoolbook"/>
                </a:rPr>
                <a:t> </a:t>
              </a:r>
              <a:r>
                <a:rPr lang="en-US" b="1" dirty="0" smtClean="0">
                  <a:solidFill>
                    <a:srgbClr val="FF0000"/>
                  </a:solidFill>
                  <a:latin typeface="Century Schoolbook"/>
                  <a:cs typeface="Century Schoolbook"/>
                </a:rPr>
                <a:t>Since the federal constitution has removed all danger of our having a paper tender</a:t>
              </a:r>
              <a:r>
                <a:rPr lang="en-US" dirty="0" smtClean="0">
                  <a:solidFill>
                    <a:srgbClr val="000000"/>
                  </a:solidFill>
                  <a:latin typeface="Century Schoolbook"/>
                  <a:cs typeface="Century Schoolbook"/>
                </a:rPr>
                <a:t>, our trade is advanced fifty per cent. How has this happened? Our </a:t>
              </a:r>
              <a:r>
                <a:rPr lang="en-US" dirty="0" err="1" smtClean="0">
                  <a:solidFill>
                    <a:srgbClr val="000000"/>
                  </a:solidFill>
                  <a:latin typeface="Century Schoolbook"/>
                  <a:cs typeface="Century Schoolbook"/>
                </a:rPr>
                <a:t>monied</a:t>
              </a:r>
              <a:r>
                <a:rPr lang="en-US" dirty="0" smtClean="0">
                  <a:solidFill>
                    <a:srgbClr val="000000"/>
                  </a:solidFill>
                  <a:latin typeface="Century Schoolbook"/>
                  <a:cs typeface="Century Schoolbook"/>
                </a:rPr>
                <a:t> people can trust their cash abroad and have brought their coin into circulation.</a:t>
              </a:r>
              <a:endParaRPr lang="en-US" dirty="0">
                <a:solidFill>
                  <a:srgbClr val="000000"/>
                </a:solidFill>
                <a:latin typeface="Century Schoolbook"/>
                <a:cs typeface="Century Schoolbook"/>
              </a:endParaRPr>
            </a:p>
          </p:txBody>
        </p:sp>
        <p:cxnSp>
          <p:nvCxnSpPr>
            <p:cNvPr id="14" name="Straight Connector 13"/>
            <p:cNvCxnSpPr/>
            <p:nvPr/>
          </p:nvCxnSpPr>
          <p:spPr>
            <a:xfrm rot="10800000">
              <a:off x="354232" y="2723178"/>
              <a:ext cx="1888153" cy="107422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a:off x="5105400" y="2723179"/>
              <a:ext cx="3048000" cy="10742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a:ea typeface="ＭＳ Ｐゴシック" charset="-128"/>
                <a:cs typeface="ＭＳ Ｐゴシック" charset="-128"/>
              </a:rPr>
              <a:t>Supreme Court - Coin Money is a Constitutional Requirement</a:t>
            </a:r>
          </a:p>
        </p:txBody>
      </p:sp>
      <p:sp>
        <p:nvSpPr>
          <p:cNvPr id="48131" name="Rectangle 3"/>
          <p:cNvSpPr>
            <a:spLocks noGrp="1" noChangeArrowheads="1"/>
          </p:cNvSpPr>
          <p:nvPr>
            <p:ph type="body" idx="1"/>
          </p:nvPr>
        </p:nvSpPr>
        <p:spPr>
          <a:xfrm>
            <a:off x="457200" y="1600200"/>
            <a:ext cx="8229600" cy="4648200"/>
          </a:xfrm>
        </p:spPr>
        <p:txBody>
          <a:bodyPr/>
          <a:lstStyle/>
          <a:p>
            <a:pPr marL="231775" indent="-231775" eaLnBrk="1" hangingPunct="1">
              <a:lnSpc>
                <a:spcPct val="80000"/>
              </a:lnSpc>
            </a:pPr>
            <a:r>
              <a:rPr lang="en-US" sz="1400" b="1" i="1">
                <a:solidFill>
                  <a:srgbClr val="0000FF"/>
                </a:solidFill>
                <a:ea typeface="ＭＳ Ｐゴシック" charset="-128"/>
                <a:cs typeface="ＭＳ Ｐゴシック" charset="-128"/>
                <a:hlinkClick r:id="rId3"/>
              </a:rPr>
              <a:t>United States v. Marigold</a:t>
            </a:r>
            <a:r>
              <a:rPr lang="en-US" sz="1400" b="1">
                <a:ea typeface="ＭＳ Ｐゴシック" charset="-128"/>
                <a:cs typeface="ＭＳ Ｐゴシック" charset="-128"/>
              </a:rPr>
              <a:t>, 50 U.S. (9 How.) 560, 567-568 (1850): </a:t>
            </a:r>
          </a:p>
          <a:p>
            <a:pPr marL="354013" lvl="1" indent="-7938" algn="just" eaLnBrk="1" hangingPunct="1">
              <a:buFontTx/>
              <a:buNone/>
            </a:pPr>
            <a:r>
              <a:rPr lang="en-US" sz="1500"/>
              <a:t>“They [</a:t>
            </a:r>
            <a:r>
              <a:rPr lang="en-US" sz="1500" b="1"/>
              <a:t>Congress</a:t>
            </a:r>
            <a:r>
              <a:rPr lang="en-US" sz="1500"/>
              <a:t>] </a:t>
            </a:r>
            <a:r>
              <a:rPr lang="en-US" sz="1500" b="1"/>
              <a:t>appertain rather to the execution of an important trust invested by the Constitution</a:t>
            </a:r>
            <a:r>
              <a:rPr lang="en-US" sz="1500"/>
              <a:t>, and to the obligation to fulfill that trust on the part of the government, </a:t>
            </a:r>
            <a:r>
              <a:rPr lang="en-US" sz="1500" b="1"/>
              <a:t>namely, the trust and the duty of creating and maintaining a uniform and </a:t>
            </a:r>
            <a:r>
              <a:rPr lang="en-US" sz="1500" b="1" u="sng">
                <a:solidFill>
                  <a:srgbClr val="FF3300"/>
                </a:solidFill>
              </a:rPr>
              <a:t>pure</a:t>
            </a:r>
            <a:r>
              <a:rPr lang="en-US" sz="1500" b="1"/>
              <a:t> </a:t>
            </a:r>
            <a:r>
              <a:rPr lang="en-US" sz="1500" b="1" u="sng">
                <a:solidFill>
                  <a:srgbClr val="FF3300"/>
                </a:solidFill>
              </a:rPr>
              <a:t>metallic standard of value</a:t>
            </a:r>
            <a:r>
              <a:rPr lang="en-US" sz="1500" b="1"/>
              <a:t> throughout the Union. The power of coining money and of regulating its value was delegated to Congress by the Constitution for the very purpose, as assigned by the framers of that instrument, of creating and preserving the uniformity and purity of such standard of value</a:t>
            </a:r>
            <a:r>
              <a:rPr lang="en-US" sz="1500"/>
              <a:t> * * * </a:t>
            </a:r>
          </a:p>
          <a:p>
            <a:pPr marL="354013" lvl="1" indent="-7938" algn="just" eaLnBrk="1" hangingPunct="1">
              <a:buFontTx/>
              <a:buNone/>
            </a:pPr>
            <a:endParaRPr lang="en-US" sz="1500"/>
          </a:p>
          <a:p>
            <a:pPr marL="354013" lvl="1" indent="-7938" algn="just" eaLnBrk="1" hangingPunct="1">
              <a:buFontTx/>
              <a:buNone/>
            </a:pPr>
            <a:r>
              <a:rPr lang="en-US" sz="1500"/>
              <a:t>"</a:t>
            </a:r>
            <a:r>
              <a:rPr lang="en-US" sz="1500" b="1">
                <a:solidFill>
                  <a:srgbClr val="0000FF"/>
                </a:solidFill>
              </a:rPr>
              <a:t>If the medium which the government was authorized to create and establish could immediately be expelled, and substituted by one it had neither created, estimated, nor authorized ­­ one possessing no intrinsic value ­­ then the power conferred by the Constitution would be useless ­­ wholly fruitless of every end it was designed to accomplish</a:t>
            </a:r>
            <a:r>
              <a:rPr lang="en-US" sz="1500"/>
              <a:t>. Whatever functions </a:t>
            </a:r>
            <a:r>
              <a:rPr lang="en-US" sz="1500" b="1"/>
              <a:t>Congress</a:t>
            </a:r>
            <a:r>
              <a:rPr lang="en-US" sz="1500"/>
              <a:t> are, by the Constitution, authorized to perform, they are, when the public good requires it, bound to perform; and on this principle, having emitted a circulating medium, a standard of value indispensable for the purposes of the community, and for the action of the government itself, they are accordingly authorized and </a:t>
            </a:r>
            <a:r>
              <a:rPr lang="en-US" sz="1500" b="1"/>
              <a:t>bound in duty to prevent its debasement and expulsion, and the destruction of the general confidence and convenience</a:t>
            </a:r>
            <a:r>
              <a:rPr lang="en-US" sz="1500"/>
              <a:t> …."</a:t>
            </a:r>
          </a:p>
        </p:txBody>
      </p:sp>
      <p:sp>
        <p:nvSpPr>
          <p:cNvPr id="48132" name="Text Box 6"/>
          <p:cNvSpPr txBox="1">
            <a:spLocks noChangeArrowheads="1"/>
          </p:cNvSpPr>
          <p:nvPr/>
        </p:nvSpPr>
        <p:spPr bwMode="auto">
          <a:xfrm>
            <a:off x="6172200" y="6110288"/>
            <a:ext cx="993775" cy="274637"/>
          </a:xfrm>
          <a:prstGeom prst="rect">
            <a:avLst/>
          </a:prstGeom>
          <a:noFill/>
          <a:ln w="9525">
            <a:noFill/>
            <a:miter lim="800000"/>
            <a:headEnd/>
            <a:tailEnd/>
          </a:ln>
        </p:spPr>
        <p:txBody>
          <a:bodyPr wrap="none">
            <a:prstTxWarp prst="textNoShape">
              <a:avLst/>
            </a:prstTxWarp>
            <a:spAutoFit/>
          </a:bodyPr>
          <a:lstStyle/>
          <a:p>
            <a:r>
              <a:rPr lang="en-US" sz="1200">
                <a:solidFill>
                  <a:srgbClr val="0000FF"/>
                </a:solidFill>
              </a:rPr>
              <a:t>1792 Penny</a:t>
            </a:r>
          </a:p>
        </p:txBody>
      </p:sp>
      <p:pic>
        <p:nvPicPr>
          <p:cNvPr id="48133" name="Picture 1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162800" y="5867400"/>
            <a:ext cx="762000" cy="762000"/>
          </a:xfrm>
          <a:prstGeom prst="rect">
            <a:avLst/>
          </a:prstGeom>
          <a:noFill/>
          <a:ln w="9525">
            <a:noFill/>
            <a:miter lim="800000"/>
            <a:headEnd/>
            <a:tailEnd/>
          </a:ln>
        </p:spPr>
      </p:pic>
      <p:pic>
        <p:nvPicPr>
          <p:cNvPr id="48134" name="Picture 8" descr="C:\Documents and Settings\Thomas Selgas\Desktop\Image1.gif"/>
          <p:cNvPicPr>
            <a:picLocks noChangeAspect="1" noChangeArrowheads="1"/>
          </p:cNvPicPr>
          <p:nvPr/>
        </p:nvPicPr>
        <p:blipFill>
          <a:blip r:embed="rId5"/>
          <a:srcRect/>
          <a:stretch>
            <a:fillRect/>
          </a:stretch>
        </p:blipFill>
        <p:spPr bwMode="auto">
          <a:xfrm>
            <a:off x="5486400" y="5867400"/>
            <a:ext cx="762000" cy="762000"/>
          </a:xfrm>
          <a:prstGeom prst="rect">
            <a:avLst/>
          </a:prstGeom>
          <a:noFill/>
          <a:ln w="9525">
            <a:noFill/>
            <a:miter lim="800000"/>
            <a:headEnd/>
            <a:tailEnd/>
          </a:ln>
        </p:spPr>
      </p:pic>
      <p:sp>
        <p:nvSpPr>
          <p:cNvPr id="7" name="Rectangle 6"/>
          <p:cNvSpPr/>
          <p:nvPr/>
        </p:nvSpPr>
        <p:spPr>
          <a:xfrm>
            <a:off x="381000" y="2133600"/>
            <a:ext cx="8382000" cy="120032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dirty="0" smtClean="0"/>
              <a:t>Marigold was cited as recently as 2003: </a:t>
            </a:r>
            <a:r>
              <a:rPr lang="en-US" i="1" dirty="0" smtClean="0"/>
              <a:t>International Bancorp </a:t>
            </a:r>
            <a:r>
              <a:rPr lang="en-US" i="1" dirty="0" err="1" smtClean="0"/>
              <a:t>Llc</a:t>
            </a:r>
            <a:r>
              <a:rPr lang="en-US" i="1" dirty="0" smtClean="0"/>
              <a:t> </a:t>
            </a:r>
            <a:r>
              <a:rPr lang="en-US" i="1" dirty="0" err="1" smtClean="0"/>
              <a:t>v</a:t>
            </a:r>
            <a:r>
              <a:rPr lang="en-US" i="1" dirty="0" smtClean="0"/>
              <a:t>. </a:t>
            </a:r>
            <a:r>
              <a:rPr lang="en-US" i="1" dirty="0" err="1" smtClean="0"/>
              <a:t>Societe</a:t>
            </a:r>
            <a:r>
              <a:rPr lang="en-US" i="1" dirty="0" smtClean="0"/>
              <a:t> Des </a:t>
            </a:r>
            <a:r>
              <a:rPr lang="en-US" i="1" dirty="0" err="1" smtClean="0"/>
              <a:t>Bains</a:t>
            </a:r>
            <a:r>
              <a:rPr lang="en-US" i="1" dirty="0" smtClean="0"/>
              <a:t> De </a:t>
            </a:r>
            <a:r>
              <a:rPr lang="en-US" i="1" dirty="0" err="1" smtClean="0"/>
              <a:t>Mer</a:t>
            </a:r>
            <a:r>
              <a:rPr lang="en-US" i="1" dirty="0" smtClean="0"/>
              <a:t> et Du </a:t>
            </a:r>
            <a:r>
              <a:rPr lang="en-US" i="1" dirty="0" err="1" smtClean="0"/>
              <a:t>Cercle</a:t>
            </a:r>
            <a:r>
              <a:rPr lang="en-US" i="1" dirty="0" smtClean="0"/>
              <a:t> Des, 329 F. 3d 359, May 19, 2003 </a:t>
            </a:r>
            <a:r>
              <a:rPr lang="en-US" dirty="0" smtClean="0"/>
              <a:t>for a slightly different reason but still affirming congressional responsibility to maintain a pure metallic monetary standard;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U.S. Monetary Laws Today</a:t>
            </a:r>
            <a:endParaRPr lang="en-US" dirty="0"/>
          </a:p>
        </p:txBody>
      </p:sp>
      <p:sp>
        <p:nvSpPr>
          <p:cNvPr id="10" name="Text Placeholder 9"/>
          <p:cNvSpPr>
            <a:spLocks noGrp="1"/>
          </p:cNvSpPr>
          <p:nvPr>
            <p:ph type="body" idx="1"/>
          </p:nvPr>
        </p:nvSpPr>
        <p:spPr>
          <a:xfrm>
            <a:off x="457200" y="1371600"/>
            <a:ext cx="4040188" cy="639762"/>
          </a:xfrm>
        </p:spPr>
        <p:txBody>
          <a:bodyPr/>
          <a:lstStyle/>
          <a:p>
            <a:pPr algn="ctr">
              <a:buNone/>
            </a:pPr>
            <a:r>
              <a:rPr lang="en-US" u="sng" dirty="0" smtClean="0"/>
              <a:t>Title 31 U.S.C. §§ 5112(a)</a:t>
            </a:r>
            <a:endParaRPr lang="en-US" u="sng" dirty="0"/>
          </a:p>
        </p:txBody>
      </p:sp>
      <p:sp>
        <p:nvSpPr>
          <p:cNvPr id="11" name="Content Placeholder 10"/>
          <p:cNvSpPr>
            <a:spLocks noGrp="1"/>
          </p:cNvSpPr>
          <p:nvPr>
            <p:ph sz="half" idx="2"/>
          </p:nvPr>
        </p:nvSpPr>
        <p:spPr>
          <a:xfrm>
            <a:off x="457200" y="2011362"/>
            <a:ext cx="4040188" cy="3951288"/>
          </a:xfrm>
        </p:spPr>
        <p:txBody>
          <a:bodyPr/>
          <a:lstStyle/>
          <a:p>
            <a:pPr>
              <a:buNone/>
            </a:pPr>
            <a:r>
              <a:rPr lang="en-US" sz="1600" dirty="0" smtClean="0"/>
              <a:t>(7) A </a:t>
            </a:r>
            <a:r>
              <a:rPr lang="en-US" sz="1600" b="1" u="sng" dirty="0" smtClean="0"/>
              <a:t>fifty dollar</a:t>
            </a:r>
            <a:r>
              <a:rPr lang="en-US" sz="1600" b="1" dirty="0" smtClean="0"/>
              <a:t> </a:t>
            </a:r>
            <a:r>
              <a:rPr lang="en-US" sz="1600" dirty="0" smtClean="0">
                <a:solidFill>
                  <a:srgbClr val="FF0000"/>
                </a:solidFill>
              </a:rPr>
              <a:t>gold coin </a:t>
            </a:r>
            <a:r>
              <a:rPr lang="en-US" sz="1600" dirty="0" smtClean="0"/>
              <a:t>that is 32.7 millimeters in diameter, weighs 33.931 grams, and contains one troy ounce of fine gold.</a:t>
            </a:r>
          </a:p>
          <a:p>
            <a:pPr>
              <a:buNone/>
            </a:pPr>
            <a:r>
              <a:rPr lang="en-US" sz="1600" dirty="0" smtClean="0"/>
              <a:t>(8) A </a:t>
            </a:r>
            <a:r>
              <a:rPr lang="en-US" sz="1600" b="1" u="sng" dirty="0" smtClean="0"/>
              <a:t>twenty-five dollar</a:t>
            </a:r>
            <a:r>
              <a:rPr lang="en-US" sz="1600" b="1" dirty="0" smtClean="0"/>
              <a:t> </a:t>
            </a:r>
            <a:r>
              <a:rPr lang="en-US" sz="1600" dirty="0" smtClean="0">
                <a:solidFill>
                  <a:srgbClr val="FF0000"/>
                </a:solidFill>
              </a:rPr>
              <a:t>gold coin </a:t>
            </a:r>
            <a:r>
              <a:rPr lang="en-US" sz="1600" dirty="0" smtClean="0"/>
              <a:t>that is 27.0 millimeters in diameter, weighs 16.966 grams, and contains one-half troy ounce of fine gold.</a:t>
            </a:r>
          </a:p>
          <a:p>
            <a:pPr>
              <a:buNone/>
            </a:pPr>
            <a:r>
              <a:rPr lang="en-US" sz="1600" dirty="0" smtClean="0"/>
              <a:t>(9) A </a:t>
            </a:r>
            <a:r>
              <a:rPr lang="en-US" sz="1600" b="1" u="sng" dirty="0" smtClean="0"/>
              <a:t>ten dollar</a:t>
            </a:r>
            <a:r>
              <a:rPr lang="en-US" sz="1600" dirty="0" smtClean="0"/>
              <a:t> </a:t>
            </a:r>
            <a:r>
              <a:rPr lang="en-US" sz="1600" dirty="0" smtClean="0">
                <a:solidFill>
                  <a:srgbClr val="FF0000"/>
                </a:solidFill>
              </a:rPr>
              <a:t>gold coin </a:t>
            </a:r>
            <a:r>
              <a:rPr lang="en-US" sz="1600" dirty="0" smtClean="0"/>
              <a:t>that is 22.0 millimeters in diameter, weighs 8.483 grams, and contains one-fourth troy ounce of fine gold.</a:t>
            </a:r>
          </a:p>
          <a:p>
            <a:pPr>
              <a:buNone/>
            </a:pPr>
            <a:r>
              <a:rPr lang="en-US" sz="1600" dirty="0" smtClean="0"/>
              <a:t>(10) A </a:t>
            </a:r>
            <a:r>
              <a:rPr lang="en-US" sz="1600" b="1" u="sng" dirty="0" smtClean="0"/>
              <a:t>five dollar</a:t>
            </a:r>
            <a:r>
              <a:rPr lang="en-US" sz="1600" dirty="0" smtClean="0"/>
              <a:t> </a:t>
            </a:r>
            <a:r>
              <a:rPr lang="en-US" sz="1600" dirty="0" smtClean="0">
                <a:solidFill>
                  <a:srgbClr val="FF0000"/>
                </a:solidFill>
              </a:rPr>
              <a:t>gold coin </a:t>
            </a:r>
            <a:r>
              <a:rPr lang="en-US" sz="1600" dirty="0" smtClean="0"/>
              <a:t>that is 16.5 millimeters in diameter, weighs 3.393 grams, and contains one-tenth troy ounce of fine gold. </a:t>
            </a:r>
          </a:p>
        </p:txBody>
      </p:sp>
      <p:sp>
        <p:nvSpPr>
          <p:cNvPr id="14" name="Text Placeholder 13"/>
          <p:cNvSpPr>
            <a:spLocks noGrp="1"/>
          </p:cNvSpPr>
          <p:nvPr>
            <p:ph type="body" sz="quarter" idx="3"/>
          </p:nvPr>
        </p:nvSpPr>
        <p:spPr>
          <a:xfrm>
            <a:off x="4645025" y="1371600"/>
            <a:ext cx="4041775" cy="639762"/>
          </a:xfrm>
        </p:spPr>
        <p:txBody>
          <a:bodyPr/>
          <a:lstStyle/>
          <a:p>
            <a:r>
              <a:rPr lang="en-US" u="sng" dirty="0" smtClean="0"/>
              <a:t>Title 31 U.S.C. §§ 5112(e)</a:t>
            </a:r>
          </a:p>
        </p:txBody>
      </p:sp>
      <p:sp>
        <p:nvSpPr>
          <p:cNvPr id="13" name="Content Placeholder 12"/>
          <p:cNvSpPr>
            <a:spLocks noGrp="1"/>
          </p:cNvSpPr>
          <p:nvPr>
            <p:ph sz="quarter" idx="4"/>
          </p:nvPr>
        </p:nvSpPr>
        <p:spPr>
          <a:xfrm>
            <a:off x="4645025" y="2011361"/>
            <a:ext cx="4041775" cy="3997325"/>
          </a:xfrm>
        </p:spPr>
        <p:txBody>
          <a:bodyPr/>
          <a:lstStyle/>
          <a:p>
            <a:pPr>
              <a:buNone/>
            </a:pPr>
            <a:r>
              <a:rPr lang="en-US" sz="1600" dirty="0" smtClean="0"/>
              <a:t>(</a:t>
            </a:r>
            <a:r>
              <a:rPr lang="en-US" sz="1600" dirty="0" err="1" smtClean="0"/>
              <a:t>e</a:t>
            </a:r>
            <a:r>
              <a:rPr lang="en-US" sz="1600" dirty="0" smtClean="0"/>
              <a:t>) Notwithstanding any other provision of law, </a:t>
            </a:r>
            <a:r>
              <a:rPr lang="en-US" sz="1600" dirty="0" smtClean="0">
                <a:solidFill>
                  <a:srgbClr val="FF0000"/>
                </a:solidFill>
              </a:rPr>
              <a:t>the Secretary shall mint </a:t>
            </a:r>
            <a:r>
              <a:rPr lang="en-US" sz="1600" dirty="0" smtClean="0"/>
              <a:t>and issue, in quantities sufficient to meet public demand, </a:t>
            </a:r>
            <a:r>
              <a:rPr lang="en-US" sz="1600" dirty="0" smtClean="0">
                <a:solidFill>
                  <a:srgbClr val="FF0000"/>
                </a:solidFill>
              </a:rPr>
              <a:t>coins </a:t>
            </a:r>
            <a:r>
              <a:rPr lang="en-US" sz="1600" dirty="0" smtClean="0"/>
              <a:t>which -</a:t>
            </a:r>
          </a:p>
          <a:p>
            <a:pPr lvl="1">
              <a:buAutoNum type="arabicParenBoth"/>
            </a:pPr>
            <a:r>
              <a:rPr lang="en-US" sz="1400" dirty="0" smtClean="0"/>
              <a:t>are 40.6 millimeters in diameter and weigh 31.103 grams; </a:t>
            </a:r>
          </a:p>
          <a:p>
            <a:pPr lvl="1">
              <a:buAutoNum type="arabicParenBoth"/>
            </a:pPr>
            <a:r>
              <a:rPr lang="en-US" sz="1400" b="1" u="sng" dirty="0" smtClean="0"/>
              <a:t>contain </a:t>
            </a:r>
            <a:r>
              <a:rPr lang="en-US" sz="1400" b="1" u="sng" dirty="0" smtClean="0">
                <a:solidFill>
                  <a:srgbClr val="FF0000"/>
                </a:solidFill>
              </a:rPr>
              <a:t>.999 fine silver</a:t>
            </a:r>
            <a:r>
              <a:rPr lang="en-US" sz="1400" dirty="0" smtClean="0"/>
              <a:t>; </a:t>
            </a:r>
          </a:p>
          <a:p>
            <a:pPr lvl="1">
              <a:buAutoNum type="arabicParenBoth"/>
            </a:pPr>
            <a:r>
              <a:rPr lang="en-US" sz="1400" dirty="0" smtClean="0"/>
              <a:t>have a design -</a:t>
            </a:r>
          </a:p>
          <a:p>
            <a:pPr lvl="2">
              <a:buAutoNum type="alphaUcParenBoth"/>
            </a:pPr>
            <a:r>
              <a:rPr lang="en-US" sz="1200" dirty="0" smtClean="0"/>
              <a:t>symbolic of Liberty on the obverse side; and </a:t>
            </a:r>
          </a:p>
          <a:p>
            <a:pPr lvl="2">
              <a:buAutoNum type="alphaUcParenBoth"/>
            </a:pPr>
            <a:r>
              <a:rPr lang="en-US" sz="1200" dirty="0" smtClean="0"/>
              <a:t>of an eagle on the reverse side; </a:t>
            </a:r>
          </a:p>
          <a:p>
            <a:pPr lvl="1">
              <a:buAutoNum type="arabicParenBoth"/>
            </a:pPr>
            <a:r>
              <a:rPr lang="en-US" sz="1400" dirty="0" smtClean="0"/>
              <a:t>have inscriptions of the year of minting or issuance, and the words "Liberty", "In God We Trust", "United States of America", "1 Oz. Fine Silver", "E Pluribus Unum", and "</a:t>
            </a:r>
            <a:r>
              <a:rPr lang="en-US" sz="1400" b="1" u="sng" dirty="0" smtClean="0">
                <a:solidFill>
                  <a:srgbClr val="FF0000"/>
                </a:solidFill>
              </a:rPr>
              <a:t>One Dollar</a:t>
            </a:r>
            <a:r>
              <a:rPr lang="en-US" sz="1400" dirty="0" smtClean="0"/>
              <a:t>"; and</a:t>
            </a:r>
          </a:p>
          <a:p>
            <a:pPr lvl="1">
              <a:buNone/>
            </a:pPr>
            <a:r>
              <a:rPr lang="en-US" sz="1400" dirty="0" smtClean="0"/>
              <a:t>(5) have </a:t>
            </a:r>
            <a:r>
              <a:rPr lang="en-US" sz="1400" dirty="0" err="1" smtClean="0"/>
              <a:t>reeded</a:t>
            </a:r>
            <a:r>
              <a:rPr lang="en-US" sz="1400" dirty="0" smtClean="0"/>
              <a:t> edges.</a:t>
            </a:r>
          </a:p>
          <a:p>
            <a:pPr>
              <a:buNone/>
            </a:pP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360"/>
            <a:ext cx="8229600" cy="658198"/>
          </a:xfrm>
        </p:spPr>
        <p:txBody>
          <a:bodyPr/>
          <a:lstStyle/>
          <a:p>
            <a:r>
              <a:rPr lang="en-US" sz="3600" dirty="0" smtClean="0">
                <a:solidFill>
                  <a:srgbClr val="FF0000"/>
                </a:solidFill>
              </a:rPr>
              <a:t>Fact vs. Myth</a:t>
            </a:r>
            <a:endParaRPr lang="en-US" sz="3600" dirty="0">
              <a:solidFill>
                <a:srgbClr val="FF0000"/>
              </a:solidFill>
            </a:endParaRPr>
          </a:p>
        </p:txBody>
      </p:sp>
      <p:sp>
        <p:nvSpPr>
          <p:cNvPr id="3" name="Content Placeholder 2"/>
          <p:cNvSpPr>
            <a:spLocks noGrp="1"/>
          </p:cNvSpPr>
          <p:nvPr>
            <p:ph idx="1"/>
          </p:nvPr>
        </p:nvSpPr>
        <p:spPr>
          <a:xfrm>
            <a:off x="283746" y="993320"/>
            <a:ext cx="8457102" cy="5181600"/>
          </a:xfrm>
        </p:spPr>
        <p:txBody>
          <a:bodyPr/>
          <a:lstStyle/>
          <a:p>
            <a:r>
              <a:rPr lang="en-US" sz="2800" dirty="0" smtClean="0">
                <a:solidFill>
                  <a:srgbClr val="FF0000"/>
                </a:solidFill>
              </a:rPr>
              <a:t>Fact</a:t>
            </a:r>
            <a:r>
              <a:rPr lang="en-US" sz="2800" dirty="0" smtClean="0"/>
              <a:t>: All United States Coins and Currency are a legal tender - </a:t>
            </a:r>
            <a:r>
              <a:rPr lang="en-US" sz="2200" dirty="0" smtClean="0"/>
              <a:t>Title 31 U.S.C §5103 states:</a:t>
            </a:r>
          </a:p>
          <a:p>
            <a:pPr marL="566738" lvl="1" indent="3175">
              <a:buNone/>
            </a:pPr>
            <a:r>
              <a:rPr lang="en-US" sz="2200" dirty="0" smtClean="0">
                <a:solidFill>
                  <a:srgbClr val="FF0000"/>
                </a:solidFill>
                <a:latin typeface="Baskerville"/>
                <a:cs typeface="Baskerville"/>
              </a:rPr>
              <a:t>United States coins and currency</a:t>
            </a:r>
            <a:r>
              <a:rPr lang="en-US" sz="2200" dirty="0" smtClean="0">
                <a:latin typeface="Baskerville"/>
                <a:cs typeface="Baskerville"/>
              </a:rPr>
              <a:t> (including Federal Reserve notes …) </a:t>
            </a:r>
            <a:r>
              <a:rPr lang="en-US" sz="2200" dirty="0" smtClean="0">
                <a:solidFill>
                  <a:srgbClr val="FF0000"/>
                </a:solidFill>
                <a:latin typeface="Baskerville"/>
                <a:cs typeface="Baskerville"/>
              </a:rPr>
              <a:t>are legal tender </a:t>
            </a:r>
            <a:r>
              <a:rPr lang="en-US" sz="2200" dirty="0" smtClean="0">
                <a:latin typeface="Baskerville"/>
                <a:cs typeface="Baskerville"/>
              </a:rPr>
              <a:t>for all debts, public charges, taxes, and dues. Foreign gold or silver coins are not legal tender for debts.</a:t>
            </a:r>
          </a:p>
          <a:p>
            <a:pPr marL="336550" indent="-336550">
              <a:tabLst>
                <a:tab pos="1827213" algn="l"/>
              </a:tabLst>
            </a:pPr>
            <a:r>
              <a:rPr lang="en-US" sz="2800" dirty="0" smtClean="0">
                <a:solidFill>
                  <a:srgbClr val="FF0000"/>
                </a:solidFill>
              </a:rPr>
              <a:t>Myth</a:t>
            </a:r>
            <a:r>
              <a:rPr lang="en-US" sz="2800" dirty="0" smtClean="0"/>
              <a:t>: Gold Eagle and Silver Dollar coins have a legal value greater than that shown on their face.</a:t>
            </a:r>
          </a:p>
          <a:p>
            <a:pPr marL="566738" lvl="1" indent="-4763">
              <a:buNone/>
            </a:pPr>
            <a:r>
              <a:rPr lang="en-US" sz="2200" dirty="0" smtClean="0">
                <a:latin typeface="Baskerville"/>
                <a:cs typeface="Baskerville"/>
              </a:rPr>
              <a:t>“A coin dollar is worth no more for the purposes of tender in payment of an ordinary debt than a note dollar. </a:t>
            </a:r>
            <a:r>
              <a:rPr lang="en-US" sz="2200" dirty="0" smtClean="0">
                <a:solidFill>
                  <a:srgbClr val="FF0000"/>
                </a:solidFill>
                <a:latin typeface="Baskerville"/>
                <a:cs typeface="Baskerville"/>
              </a:rPr>
              <a:t>The law has not made the note a standard of value any more than coin</a:t>
            </a:r>
            <a:r>
              <a:rPr lang="en-US" sz="2200" dirty="0" smtClean="0">
                <a:latin typeface="Baskerville"/>
                <a:cs typeface="Baskerville"/>
              </a:rPr>
              <a:t>. It is true that in the market, as an article of merchandise, one is of greater value than the other; but </a:t>
            </a:r>
            <a:r>
              <a:rPr lang="en-US" sz="2200" dirty="0" smtClean="0">
                <a:solidFill>
                  <a:srgbClr val="FF0000"/>
                </a:solidFill>
                <a:latin typeface="Baskerville"/>
                <a:cs typeface="Baskerville"/>
              </a:rPr>
              <a:t>as money</a:t>
            </a:r>
            <a:r>
              <a:rPr lang="en-US" sz="2200" dirty="0" smtClean="0">
                <a:latin typeface="Baskerville"/>
                <a:cs typeface="Baskerville"/>
              </a:rPr>
              <a:t>, that is to say, as a medium of exchange,</a:t>
            </a:r>
            <a:r>
              <a:rPr lang="en-US" sz="2200" dirty="0" smtClean="0">
                <a:solidFill>
                  <a:srgbClr val="FF0000"/>
                </a:solidFill>
                <a:latin typeface="Baskerville"/>
                <a:cs typeface="Baskerville"/>
              </a:rPr>
              <a:t> the law knows no difference between them.</a:t>
            </a:r>
            <a:r>
              <a:rPr lang="en-US" sz="2200" dirty="0" smtClean="0">
                <a:latin typeface="Baskerville"/>
                <a:cs typeface="Baskerville"/>
              </a:rPr>
              <a:t>” </a:t>
            </a:r>
            <a:br>
              <a:rPr lang="en-US" sz="2200" dirty="0" smtClean="0">
                <a:latin typeface="Baskerville"/>
                <a:cs typeface="Baskerville"/>
              </a:rPr>
            </a:br>
            <a:r>
              <a:rPr lang="en-US" sz="2200" i="1" dirty="0" smtClean="0">
                <a:latin typeface="Baskerville"/>
                <a:cs typeface="Baskerville"/>
              </a:rPr>
              <a:t>Thompson </a:t>
            </a:r>
            <a:r>
              <a:rPr lang="en-US" sz="2200" i="1" dirty="0" err="1" smtClean="0">
                <a:latin typeface="Baskerville"/>
                <a:cs typeface="Baskerville"/>
              </a:rPr>
              <a:t>v</a:t>
            </a:r>
            <a:r>
              <a:rPr lang="en-US" sz="2200" i="1" dirty="0" smtClean="0">
                <a:latin typeface="Baskerville"/>
                <a:cs typeface="Baskerville"/>
              </a:rPr>
              <a:t>. Butler</a:t>
            </a:r>
            <a:r>
              <a:rPr lang="en-US" sz="2200" dirty="0" smtClean="0">
                <a:latin typeface="Baskerville"/>
                <a:cs typeface="Baskerville"/>
              </a:rPr>
              <a:t>, 95 U.S. 694, 696 (1878)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71708"/>
          </a:xfrm>
        </p:spPr>
        <p:txBody>
          <a:bodyPr/>
          <a:lstStyle/>
          <a:p>
            <a:r>
              <a:rPr lang="en-US" sz="3600" dirty="0" smtClean="0"/>
              <a:t>Tradition vs. Reality</a:t>
            </a:r>
            <a:endParaRPr lang="en-US" sz="3600" dirty="0"/>
          </a:p>
        </p:txBody>
      </p:sp>
      <p:sp>
        <p:nvSpPr>
          <p:cNvPr id="3" name="Content Placeholder 2"/>
          <p:cNvSpPr>
            <a:spLocks noGrp="1"/>
          </p:cNvSpPr>
          <p:nvPr>
            <p:ph idx="1"/>
          </p:nvPr>
        </p:nvSpPr>
        <p:spPr>
          <a:xfrm>
            <a:off x="310769" y="986228"/>
            <a:ext cx="8524663" cy="5499422"/>
          </a:xfrm>
        </p:spPr>
        <p:txBody>
          <a:bodyPr/>
          <a:lstStyle/>
          <a:p>
            <a:pPr marL="230188" indent="-230188">
              <a:tabLst>
                <a:tab pos="1827213" algn="l"/>
              </a:tabLst>
            </a:pPr>
            <a:r>
              <a:rPr lang="en-US" sz="2800" dirty="0" smtClean="0">
                <a:solidFill>
                  <a:srgbClr val="FF0000"/>
                </a:solidFill>
              </a:rPr>
              <a:t>Tradition</a:t>
            </a:r>
            <a:r>
              <a:rPr lang="en-US" sz="2800" dirty="0" smtClean="0"/>
              <a:t>: All monetary transactions must be made [or valued] using Federal Reserve Notes.</a:t>
            </a:r>
          </a:p>
          <a:p>
            <a:pPr marL="341313" lvl="1" indent="-4763">
              <a:buNone/>
            </a:pPr>
            <a:r>
              <a:rPr lang="en-US" sz="1600" dirty="0" smtClean="0"/>
              <a:t> </a:t>
            </a:r>
            <a:r>
              <a:rPr lang="en-US" sz="1600" dirty="0" err="1" smtClean="0"/>
              <a:t>http://www.treasury.gov/resource-center/faqs/currency/pages/legal-tender.aspx</a:t>
            </a:r>
            <a:r>
              <a:rPr lang="en-US" sz="1600" dirty="0" smtClean="0"/>
              <a:t>:</a:t>
            </a:r>
          </a:p>
          <a:p>
            <a:pPr marL="566738" lvl="1" indent="-4763">
              <a:buNone/>
            </a:pPr>
            <a:r>
              <a:rPr lang="en-US" sz="2000" dirty="0" smtClean="0">
                <a:latin typeface="Baskerville"/>
                <a:cs typeface="Baskerville"/>
              </a:rPr>
              <a:t>“</a:t>
            </a:r>
            <a:r>
              <a:rPr lang="en-US" sz="2000" i="1" dirty="0" smtClean="0">
                <a:solidFill>
                  <a:srgbClr val="FF0000"/>
                </a:solidFill>
                <a:latin typeface="Baskerville"/>
                <a:cs typeface="Baskerville"/>
              </a:rPr>
              <a:t>There is</a:t>
            </a:r>
            <a:r>
              <a:rPr lang="en-US" sz="2000" i="1" dirty="0" smtClean="0">
                <a:latin typeface="Baskerville"/>
                <a:cs typeface="Baskerville"/>
              </a:rPr>
              <a:t>, however, </a:t>
            </a:r>
            <a:r>
              <a:rPr lang="en-US" sz="2000" i="1" dirty="0" smtClean="0">
                <a:solidFill>
                  <a:srgbClr val="FF0000"/>
                </a:solidFill>
                <a:latin typeface="Baskerville"/>
                <a:cs typeface="Baskerville"/>
              </a:rPr>
              <a:t>no Federal statute mandating</a:t>
            </a:r>
            <a:r>
              <a:rPr lang="en-US" sz="2000" i="1" dirty="0" smtClean="0">
                <a:latin typeface="Baskerville"/>
                <a:cs typeface="Baskerville"/>
              </a:rPr>
              <a:t> that a private business, </a:t>
            </a:r>
            <a:r>
              <a:rPr lang="en-US" sz="2000" i="1" dirty="0" smtClean="0">
                <a:solidFill>
                  <a:srgbClr val="FF0000"/>
                </a:solidFill>
                <a:latin typeface="Baskerville"/>
                <a:cs typeface="Baskerville"/>
              </a:rPr>
              <a:t>a person </a:t>
            </a:r>
            <a:r>
              <a:rPr lang="en-US" sz="2000" i="1" dirty="0" smtClean="0">
                <a:latin typeface="Baskerville"/>
                <a:cs typeface="Baskerville"/>
              </a:rPr>
              <a:t>or an organization must </a:t>
            </a:r>
            <a:r>
              <a:rPr lang="en-US" sz="2000" i="1" dirty="0" smtClean="0">
                <a:solidFill>
                  <a:srgbClr val="FF0000"/>
                </a:solidFill>
                <a:latin typeface="Baskerville"/>
                <a:cs typeface="Baskerville"/>
              </a:rPr>
              <a:t>accept currency or coins as for payment </a:t>
            </a:r>
            <a:r>
              <a:rPr lang="en-US" sz="2000" i="1" dirty="0" smtClean="0">
                <a:latin typeface="Baskerville"/>
                <a:cs typeface="Baskerville"/>
              </a:rPr>
              <a:t>for goods and/or services.</a:t>
            </a:r>
            <a:r>
              <a:rPr lang="en-US" sz="2000" dirty="0" smtClean="0">
                <a:latin typeface="Baskerville"/>
                <a:cs typeface="Baskerville"/>
              </a:rPr>
              <a:t>”</a:t>
            </a:r>
            <a:r>
              <a:rPr lang="en-US" sz="2000" dirty="0" smtClean="0">
                <a:solidFill>
                  <a:srgbClr val="FF0000"/>
                </a:solidFill>
                <a:latin typeface="Baskerville"/>
                <a:cs typeface="Baskerville"/>
              </a:rPr>
              <a:t> </a:t>
            </a:r>
            <a:endParaRPr lang="en-US" sz="2000" dirty="0" smtClean="0">
              <a:latin typeface="Baskerville"/>
              <a:cs typeface="Baskerville"/>
            </a:endParaRPr>
          </a:p>
          <a:p>
            <a:pPr marL="284163" indent="-284163"/>
            <a:r>
              <a:rPr lang="en-US" sz="2800" dirty="0" smtClean="0">
                <a:solidFill>
                  <a:srgbClr val="FF0000"/>
                </a:solidFill>
              </a:rPr>
              <a:t>Reality</a:t>
            </a:r>
            <a:r>
              <a:rPr lang="en-US" sz="2800" dirty="0" smtClean="0"/>
              <a:t>: Only a gold clause contract can be used to demand payment in a particular coin or currency</a:t>
            </a:r>
          </a:p>
          <a:p>
            <a:pPr indent="-6350">
              <a:buNone/>
            </a:pPr>
            <a:r>
              <a:rPr lang="en-US" sz="2000" dirty="0" smtClean="0"/>
              <a:t>Title 31 U.S.C §5118(a) states:</a:t>
            </a:r>
          </a:p>
          <a:p>
            <a:pPr marL="738188" lvl="2" indent="0">
              <a:buNone/>
            </a:pPr>
            <a:r>
              <a:rPr lang="en-US" sz="1800" dirty="0" smtClean="0">
                <a:latin typeface="Baskerville"/>
                <a:cs typeface="Baskerville"/>
              </a:rPr>
              <a:t>Gold clauses and consent to sue (a) In this section – </a:t>
            </a:r>
          </a:p>
          <a:p>
            <a:pPr marL="1139825" lvl="4">
              <a:buNone/>
            </a:pPr>
            <a:r>
              <a:rPr lang="en-US" sz="1800" dirty="0" smtClean="0">
                <a:latin typeface="Baskerville"/>
                <a:cs typeface="Baskerville"/>
              </a:rPr>
              <a:t>(1) </a:t>
            </a:r>
            <a:r>
              <a:rPr lang="en-US" sz="1800" b="1" dirty="0" smtClean="0">
                <a:solidFill>
                  <a:srgbClr val="FF0000"/>
                </a:solidFill>
                <a:latin typeface="Baskerville"/>
                <a:cs typeface="Baskerville"/>
              </a:rPr>
              <a:t>"gold clause" means </a:t>
            </a:r>
            <a:r>
              <a:rPr lang="en-US" sz="1800" dirty="0" smtClean="0">
                <a:latin typeface="Baskerville"/>
                <a:cs typeface="Baskerville"/>
              </a:rPr>
              <a:t>a provision in or related to an obligation alleging to give the </a:t>
            </a:r>
            <a:r>
              <a:rPr lang="en-US" sz="1800" dirty="0" err="1" smtClean="0">
                <a:latin typeface="Baskerville"/>
                <a:cs typeface="Baskerville"/>
              </a:rPr>
              <a:t>obligee</a:t>
            </a:r>
            <a:r>
              <a:rPr lang="en-US" sz="1800" dirty="0" smtClean="0">
                <a:latin typeface="Baskerville"/>
                <a:cs typeface="Baskerville"/>
              </a:rPr>
              <a:t> a right to require payment in:</a:t>
            </a:r>
          </a:p>
          <a:p>
            <a:pPr marL="1604963" lvl="4" indent="-454025">
              <a:buAutoNum type="alphaUcParenBoth"/>
            </a:pPr>
            <a:r>
              <a:rPr lang="en-US" sz="1800" dirty="0" smtClean="0">
                <a:latin typeface="Baskerville"/>
                <a:cs typeface="Baskerville"/>
              </a:rPr>
              <a:t>gold;</a:t>
            </a:r>
          </a:p>
          <a:p>
            <a:pPr marL="1604963" lvl="4" indent="-454025">
              <a:buAutoNum type="alphaUcParenBoth"/>
            </a:pPr>
            <a:r>
              <a:rPr lang="en-US" sz="1800" b="1" dirty="0" smtClean="0">
                <a:solidFill>
                  <a:srgbClr val="FF0000"/>
                </a:solidFill>
                <a:latin typeface="Baskerville"/>
                <a:cs typeface="Baskerville"/>
              </a:rPr>
              <a:t> a particular United States coin </a:t>
            </a:r>
            <a:r>
              <a:rPr lang="en-US" sz="1800" dirty="0" smtClean="0">
                <a:latin typeface="Baskerville"/>
                <a:cs typeface="Baskerville"/>
              </a:rPr>
              <a:t>or currency; or</a:t>
            </a:r>
          </a:p>
          <a:p>
            <a:pPr marL="1604963" lvl="4" indent="-454025">
              <a:buAutoNum type="alphaUcParenBoth"/>
            </a:pPr>
            <a:r>
              <a:rPr lang="en-US" sz="1800" dirty="0" smtClean="0">
                <a:latin typeface="Baskerville"/>
                <a:cs typeface="Baskerville"/>
              </a:rPr>
              <a:t>United States money measured in gold or a particular United States coin or currency.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ea typeface="ＭＳ Ｐゴシック" charset="-128"/>
                <a:cs typeface="ＭＳ Ｐゴシック" charset="-128"/>
              </a:rPr>
              <a:t>Old Case – New Law</a:t>
            </a:r>
          </a:p>
        </p:txBody>
      </p:sp>
      <p:sp>
        <p:nvSpPr>
          <p:cNvPr id="62467" name="Text Placeholder 2"/>
          <p:cNvSpPr>
            <a:spLocks noGrp="1"/>
          </p:cNvSpPr>
          <p:nvPr>
            <p:ph type="body" idx="1"/>
          </p:nvPr>
        </p:nvSpPr>
        <p:spPr/>
        <p:txBody>
          <a:bodyPr/>
          <a:lstStyle/>
          <a:p>
            <a:r>
              <a:rPr lang="en-US" i="1" dirty="0" smtClean="0">
                <a:ea typeface="ＭＳ Ｐゴシック" charset="-128"/>
                <a:cs typeface="ＭＳ Ｐゴシック" charset="-128"/>
              </a:rPr>
              <a:t>Thompson </a:t>
            </a:r>
            <a:r>
              <a:rPr lang="en-US" i="1" dirty="0" err="1" smtClean="0">
                <a:ea typeface="ＭＳ Ｐゴシック" charset="-128"/>
                <a:cs typeface="ＭＳ Ｐゴシック" charset="-128"/>
              </a:rPr>
              <a:t>v</a:t>
            </a:r>
            <a:r>
              <a:rPr lang="en-US" i="1" dirty="0" smtClean="0">
                <a:ea typeface="ＭＳ Ｐゴシック" charset="-128"/>
                <a:cs typeface="ＭＳ Ｐゴシック" charset="-128"/>
              </a:rPr>
              <a:t>. Butler</a:t>
            </a:r>
            <a:r>
              <a:rPr lang="en-US" dirty="0" smtClean="0">
                <a:ea typeface="ＭＳ Ｐゴシック" charset="-128"/>
                <a:cs typeface="ＭＳ Ｐゴシック" charset="-128"/>
              </a:rPr>
              <a:t>, </a:t>
            </a:r>
            <a:br>
              <a:rPr lang="en-US" dirty="0" smtClean="0">
                <a:ea typeface="ＭＳ Ｐゴシック" charset="-128"/>
                <a:cs typeface="ＭＳ Ｐゴシック" charset="-128"/>
              </a:rPr>
            </a:br>
            <a:r>
              <a:rPr lang="en-US" dirty="0" smtClean="0">
                <a:ea typeface="ＭＳ Ｐゴシック" charset="-128"/>
                <a:cs typeface="ＭＳ Ｐゴシック" charset="-128"/>
              </a:rPr>
              <a:t>95 U.S. 694, 696 (1878)</a:t>
            </a:r>
          </a:p>
        </p:txBody>
      </p:sp>
      <p:sp>
        <p:nvSpPr>
          <p:cNvPr id="62468" name="Content Placeholder 3"/>
          <p:cNvSpPr>
            <a:spLocks noGrp="1"/>
          </p:cNvSpPr>
          <p:nvPr>
            <p:ph sz="half" idx="2"/>
          </p:nvPr>
        </p:nvSpPr>
        <p:spPr/>
        <p:txBody>
          <a:bodyPr/>
          <a:lstStyle/>
          <a:p>
            <a:pPr marL="231775" indent="-231775"/>
            <a:r>
              <a:rPr lang="en-US" sz="2000" dirty="0" smtClean="0">
                <a:ea typeface="ＭＳ Ｐゴシック" charset="-128"/>
                <a:cs typeface="ＭＳ Ｐゴシック" charset="-128"/>
              </a:rPr>
              <a:t>A coin dollar is worth no more for the purposes of tender in payment of an ordinary debt than a note dollar. </a:t>
            </a:r>
            <a:r>
              <a:rPr lang="en-US" sz="2000" b="1" dirty="0" smtClean="0">
                <a:solidFill>
                  <a:srgbClr val="FF0000"/>
                </a:solidFill>
                <a:ea typeface="ＭＳ Ｐゴシック" charset="-128"/>
                <a:cs typeface="ＭＳ Ｐゴシック" charset="-128"/>
              </a:rPr>
              <a:t>The law has not made the note a standard of value any more than coin</a:t>
            </a:r>
            <a:r>
              <a:rPr lang="en-US" sz="2000" dirty="0" smtClean="0">
                <a:ea typeface="ＭＳ Ｐゴシック" charset="-128"/>
                <a:cs typeface="ＭＳ Ｐゴシック" charset="-128"/>
              </a:rPr>
              <a:t>. It is true that in the market, as an article of merchandise, one is of greater value than the other; but </a:t>
            </a:r>
            <a:r>
              <a:rPr lang="en-US" sz="2000" b="1" dirty="0" smtClean="0">
                <a:solidFill>
                  <a:srgbClr val="FF0000"/>
                </a:solidFill>
                <a:ea typeface="ＭＳ Ｐゴシック" charset="-128"/>
                <a:cs typeface="ＭＳ Ｐゴシック" charset="-128"/>
              </a:rPr>
              <a:t>as money</a:t>
            </a:r>
            <a:r>
              <a:rPr lang="en-US" sz="2000" dirty="0" smtClean="0">
                <a:ea typeface="ＭＳ Ｐゴシック" charset="-128"/>
                <a:cs typeface="ＭＳ Ｐゴシック" charset="-128"/>
              </a:rPr>
              <a:t>, that is to say, as a medium of exchange, </a:t>
            </a:r>
            <a:r>
              <a:rPr lang="en-US" sz="2000" b="1" dirty="0" smtClean="0">
                <a:solidFill>
                  <a:srgbClr val="FF0000"/>
                </a:solidFill>
                <a:ea typeface="ＭＳ Ｐゴシック" charset="-128"/>
                <a:cs typeface="ＭＳ Ｐゴシック" charset="-128"/>
              </a:rPr>
              <a:t>the law knows no difference between them</a:t>
            </a:r>
            <a:r>
              <a:rPr lang="en-US" sz="2000" dirty="0" smtClean="0">
                <a:ea typeface="ＭＳ Ｐゴシック" charset="-128"/>
                <a:cs typeface="ＭＳ Ｐゴシック" charset="-128"/>
              </a:rPr>
              <a:t>.</a:t>
            </a:r>
          </a:p>
        </p:txBody>
      </p:sp>
      <p:sp>
        <p:nvSpPr>
          <p:cNvPr id="62469" name="Text Placeholder 4"/>
          <p:cNvSpPr>
            <a:spLocks noGrp="1"/>
          </p:cNvSpPr>
          <p:nvPr>
            <p:ph type="body" sz="quarter" idx="3"/>
          </p:nvPr>
        </p:nvSpPr>
        <p:spPr/>
        <p:txBody>
          <a:bodyPr/>
          <a:lstStyle/>
          <a:p>
            <a:r>
              <a:rPr lang="en-US" smtClean="0">
                <a:ea typeface="ＭＳ Ｐゴシック" charset="-128"/>
                <a:cs typeface="ＭＳ Ｐゴシック" charset="-128"/>
              </a:rPr>
              <a:t>Title 31 USC §§5119(a) and  5117(b)</a:t>
            </a:r>
          </a:p>
        </p:txBody>
      </p:sp>
      <p:sp>
        <p:nvSpPr>
          <p:cNvPr id="62470" name="Content Placeholder 5"/>
          <p:cNvSpPr>
            <a:spLocks noGrp="1"/>
          </p:cNvSpPr>
          <p:nvPr>
            <p:ph sz="quarter" idx="4"/>
          </p:nvPr>
        </p:nvSpPr>
        <p:spPr>
          <a:xfrm>
            <a:off x="4645025" y="2174875"/>
            <a:ext cx="4117975" cy="3951288"/>
          </a:xfrm>
        </p:spPr>
        <p:txBody>
          <a:bodyPr/>
          <a:lstStyle/>
          <a:p>
            <a:pPr>
              <a:buFontTx/>
              <a:buNone/>
            </a:pPr>
            <a:r>
              <a:rPr lang="en-US" sz="1600" smtClean="0">
                <a:ea typeface="ＭＳ Ｐゴシック" charset="-128"/>
                <a:cs typeface="ＭＳ Ｐゴシック" charset="-128"/>
              </a:rPr>
              <a:t>§5119 However, the Secretary shall redeem gold certificates owned by the Federal reserve banks at times and in amounts the Secretary decides are necessary to maintain the equal purchasing power of each kind of United States currency</a:t>
            </a:r>
          </a:p>
          <a:p>
            <a:pPr>
              <a:buFontTx/>
              <a:buNone/>
            </a:pPr>
            <a:r>
              <a:rPr lang="en-US" sz="1600" smtClean="0">
                <a:ea typeface="ＭＳ Ｐゴシック" charset="-128"/>
                <a:cs typeface="ＭＳ Ｐゴシック" charset="-128"/>
              </a:rPr>
              <a:t>§5117 The Secretary may prescribe the form and denominations of the certificates. The amount of outstanding certificates may be not more than the value (for the purpose of issuing those certificates, of 42 and two-ninths dollars a fine troy ounce) of the gold held against gold certificates.</a:t>
            </a:r>
          </a:p>
        </p:txBody>
      </p:sp>
      <p:sp>
        <p:nvSpPr>
          <p:cNvPr id="9" name="Rectangle 8"/>
          <p:cNvSpPr/>
          <p:nvPr/>
        </p:nvSpPr>
        <p:spPr>
          <a:xfrm>
            <a:off x="381000" y="3276600"/>
            <a:ext cx="8382000" cy="2308225"/>
          </a:xfrm>
          <a:prstGeom prst="rect">
            <a:avLst/>
          </a:prstGeom>
        </p:spPr>
        <p:style>
          <a:lnRef idx="1">
            <a:schemeClr val="accent2"/>
          </a:lnRef>
          <a:fillRef idx="2">
            <a:schemeClr val="accent2"/>
          </a:fillRef>
          <a:effectRef idx="1">
            <a:schemeClr val="accent2"/>
          </a:effectRef>
          <a:fontRef idx="minor">
            <a:schemeClr val="dk1"/>
          </a:fontRef>
        </p:style>
        <p:txBody>
          <a:bodyPr>
            <a:prstTxWarp prst="textNoShape">
              <a:avLst/>
            </a:prstTxWarp>
            <a:spAutoFit/>
          </a:bodyPr>
          <a:lstStyle/>
          <a:p>
            <a:pPr>
              <a:defRPr/>
            </a:pPr>
            <a:r>
              <a:rPr lang="en-US" i="1" dirty="0">
                <a:solidFill>
                  <a:srgbClr val="000000"/>
                </a:solidFill>
                <a:ea typeface="ＭＳ Ｐゴシック" charset="-128"/>
                <a:cs typeface="ＭＳ Ｐゴシック" charset="-128"/>
              </a:rPr>
              <a:t>Thompson </a:t>
            </a:r>
            <a:r>
              <a:rPr lang="en-US" i="1" dirty="0" err="1">
                <a:solidFill>
                  <a:srgbClr val="000000"/>
                </a:solidFill>
                <a:ea typeface="ＭＳ Ｐゴシック" charset="-128"/>
                <a:cs typeface="ＭＳ Ｐゴシック" charset="-128"/>
              </a:rPr>
              <a:t>v</a:t>
            </a:r>
            <a:r>
              <a:rPr lang="en-US" i="1" dirty="0">
                <a:solidFill>
                  <a:srgbClr val="000000"/>
                </a:solidFill>
                <a:ea typeface="ＭＳ Ｐゴシック" charset="-128"/>
                <a:cs typeface="ＭＳ Ｐゴシック" charset="-128"/>
              </a:rPr>
              <a:t>. Butler </a:t>
            </a:r>
            <a:r>
              <a:rPr lang="en-US" dirty="0">
                <a:solidFill>
                  <a:srgbClr val="000000"/>
                </a:solidFill>
              </a:rPr>
              <a:t>was recently cited in: </a:t>
            </a:r>
            <a:r>
              <a:rPr lang="en-US" i="1" dirty="0" err="1">
                <a:solidFill>
                  <a:srgbClr val="000000"/>
                </a:solidFill>
              </a:rPr>
              <a:t>Crummey</a:t>
            </a:r>
            <a:r>
              <a:rPr lang="en-US" i="1" dirty="0">
                <a:solidFill>
                  <a:srgbClr val="000000"/>
                </a:solidFill>
              </a:rPr>
              <a:t> </a:t>
            </a:r>
            <a:r>
              <a:rPr lang="en-US" i="1" dirty="0" err="1">
                <a:solidFill>
                  <a:srgbClr val="000000"/>
                </a:solidFill>
              </a:rPr>
              <a:t>v</a:t>
            </a:r>
            <a:r>
              <a:rPr lang="en-US" i="1" dirty="0">
                <a:solidFill>
                  <a:srgbClr val="000000"/>
                </a:solidFill>
              </a:rPr>
              <a:t>. Klein Independent School District</a:t>
            </a:r>
            <a:r>
              <a:rPr lang="en-US" dirty="0">
                <a:solidFill>
                  <a:srgbClr val="000000"/>
                </a:solidFill>
              </a:rPr>
              <a:t> (Unpublished Opinion, U.S. Ct. App. for the 5th Circuit, No. 08-20133, 2 October 2008).  However there was no mention by the Petitioner, </a:t>
            </a:r>
            <a:r>
              <a:rPr lang="en-US" dirty="0" err="1">
                <a:solidFill>
                  <a:srgbClr val="000000"/>
                </a:solidFill>
              </a:rPr>
              <a:t>Crummey</a:t>
            </a:r>
            <a:r>
              <a:rPr lang="en-US" dirty="0">
                <a:solidFill>
                  <a:srgbClr val="000000"/>
                </a:solidFill>
              </a:rPr>
              <a:t>, of the Secretary’s duty to maintain the equal purchasing of each kind of United States Currency. Nor was there any mention of the responsibility of the Secretary to maintain gold bullion at 42 and two-ninths dollars a fine troy ounce, which with minting, assaying and distribution costs is equal to the 50 dollar coin defined at Title 31 U.S.C. </a:t>
            </a:r>
            <a:r>
              <a:rPr lang="en-US" dirty="0">
                <a:solidFill>
                  <a:srgbClr val="000000"/>
                </a:solidFill>
                <a:ea typeface="ＭＳ Ｐゴシック" charset="-128"/>
                <a:cs typeface="ＭＳ Ｐゴシック" charset="-128"/>
              </a:rPr>
              <a:t>§5112(a)(7).</a:t>
            </a:r>
            <a:endParaRPr 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z="3600" smtClean="0">
                <a:ea typeface="ＭＳ Ｐゴシック" charset="-128"/>
                <a:cs typeface="ＭＳ Ｐゴシック" charset="-128"/>
              </a:rPr>
              <a:t>Secretary of Treasury’s has failed in his duty under Title 31 U.S.C. §5119(a)</a:t>
            </a:r>
          </a:p>
        </p:txBody>
      </p:sp>
      <p:sp>
        <p:nvSpPr>
          <p:cNvPr id="64515" name="Content Placeholder 5"/>
          <p:cNvSpPr>
            <a:spLocks noGrp="1"/>
          </p:cNvSpPr>
          <p:nvPr>
            <p:ph sz="half" idx="1"/>
          </p:nvPr>
        </p:nvSpPr>
        <p:spPr/>
        <p:txBody>
          <a:bodyPr/>
          <a:lstStyle/>
          <a:p>
            <a:pPr>
              <a:buNone/>
            </a:pPr>
            <a:r>
              <a:rPr lang="en-US" sz="2400" dirty="0" smtClean="0">
                <a:solidFill>
                  <a:srgbClr val="FF0000"/>
                </a:solidFill>
              </a:rPr>
              <a:t>Title 31 U.S.C §5119(a)</a:t>
            </a:r>
            <a:r>
              <a:rPr lang="en-US" sz="2400" dirty="0" smtClean="0"/>
              <a:t>:</a:t>
            </a:r>
            <a:endParaRPr lang="en-US" sz="2400" dirty="0" smtClean="0">
              <a:ea typeface="ＭＳ Ｐゴシック" charset="-128"/>
              <a:cs typeface="ＭＳ Ｐゴシック" charset="-128"/>
            </a:endParaRPr>
          </a:p>
          <a:p>
            <a:r>
              <a:rPr lang="en-US" sz="2400" dirty="0" smtClean="0">
                <a:ea typeface="ＭＳ Ｐゴシック" charset="-128"/>
                <a:cs typeface="ＭＳ Ｐゴシック" charset="-128"/>
              </a:rPr>
              <a:t>… [</a:t>
            </a:r>
            <a:r>
              <a:rPr lang="en-US" sz="2400" dirty="0" err="1" smtClean="0">
                <a:ea typeface="ＭＳ Ｐゴシック" charset="-128"/>
                <a:cs typeface="ＭＳ Ｐゴシック" charset="-128"/>
              </a:rPr>
              <a:t>T]he</a:t>
            </a:r>
            <a:r>
              <a:rPr lang="en-US" sz="2400" dirty="0" smtClean="0">
                <a:ea typeface="ＭＳ Ｐゴシック" charset="-128"/>
                <a:cs typeface="ＭＳ Ｐゴシック" charset="-128"/>
              </a:rPr>
              <a:t> Secretary shall redeem gold certificates owned by the Federal reserve banks at times and in amounts the Secretary decides </a:t>
            </a:r>
            <a:r>
              <a:rPr lang="en-US" sz="2400" b="1" dirty="0" smtClean="0">
                <a:ea typeface="ＭＳ Ｐゴシック" charset="-128"/>
                <a:cs typeface="ＭＳ Ｐゴシック" charset="-128"/>
              </a:rPr>
              <a:t>are necessary to maintain the equal purchasing power of each kind of United States currency.</a:t>
            </a:r>
          </a:p>
        </p:txBody>
      </p:sp>
      <p:pic>
        <p:nvPicPr>
          <p:cNvPr id="64516" name="Content Placeholder 7" descr="Money_Scale.jpg"/>
          <p:cNvPicPr>
            <a:picLocks noGrp="1" noChangeAspect="1"/>
          </p:cNvPicPr>
          <p:nvPr>
            <p:ph sz="half" idx="2"/>
          </p:nvPr>
        </p:nvPicPr>
        <p:blipFill>
          <a:blip r:embed="rId3"/>
          <a:srcRect t="-14513" b="-14513"/>
          <a:stretch>
            <a:fillRect/>
          </a:stretch>
        </p:blipFill>
        <p:spPr/>
      </p:pic>
      <p:sp>
        <p:nvSpPr>
          <p:cNvPr id="64517" name="TextBox 8"/>
          <p:cNvSpPr txBox="1">
            <a:spLocks noChangeArrowheads="1"/>
          </p:cNvSpPr>
          <p:nvPr/>
        </p:nvSpPr>
        <p:spPr bwMode="auto">
          <a:xfrm>
            <a:off x="4860925" y="5715000"/>
            <a:ext cx="3897313" cy="830263"/>
          </a:xfrm>
          <a:prstGeom prst="rect">
            <a:avLst/>
          </a:prstGeom>
          <a:noFill/>
          <a:ln w="9525">
            <a:noFill/>
            <a:miter lim="800000"/>
            <a:headEnd/>
            <a:tailEnd/>
          </a:ln>
        </p:spPr>
        <p:txBody>
          <a:bodyPr wrap="none">
            <a:prstTxWarp prst="textNoShape">
              <a:avLst/>
            </a:prstTxWarp>
            <a:spAutoFit/>
          </a:bodyPr>
          <a:lstStyle/>
          <a:p>
            <a:r>
              <a:rPr lang="en-US" sz="1600">
                <a:solidFill>
                  <a:srgbClr val="FF0000"/>
                </a:solidFill>
              </a:rPr>
              <a:t>The legal tender </a:t>
            </a:r>
            <a:r>
              <a:rPr lang="en-US" sz="1600">
                <a:solidFill>
                  <a:srgbClr val="FF0000"/>
                </a:solidFill>
                <a:latin typeface="Engravers MT" charset="0"/>
                <a:ea typeface="Engravers MT" charset="0"/>
                <a:cs typeface="Engravers MT" charset="0"/>
              </a:rPr>
              <a:t>$</a:t>
            </a:r>
            <a:r>
              <a:rPr lang="en-US" sz="1600">
                <a:solidFill>
                  <a:srgbClr val="FF0000"/>
                </a:solidFill>
              </a:rPr>
              <a:t>50 dollar gold coin has</a:t>
            </a:r>
            <a:br>
              <a:rPr lang="en-US" sz="1600">
                <a:solidFill>
                  <a:srgbClr val="FF0000"/>
                </a:solidFill>
              </a:rPr>
            </a:br>
            <a:r>
              <a:rPr lang="en-US" sz="1600">
                <a:solidFill>
                  <a:srgbClr val="FF0000"/>
                </a:solidFill>
              </a:rPr>
              <a:t>significantly more purchasing power than</a:t>
            </a:r>
          </a:p>
          <a:p>
            <a:r>
              <a:rPr lang="en-US" sz="1600">
                <a:solidFill>
                  <a:srgbClr val="FF0000"/>
                </a:solidFill>
              </a:rPr>
              <a:t>the $50 Federal Reserve Note.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screen-capture-1.png"/>
          <p:cNvPicPr>
            <a:picLocks noChangeAspect="1"/>
          </p:cNvPicPr>
          <p:nvPr/>
        </p:nvPicPr>
        <p:blipFill>
          <a:blip r:embed="rId3"/>
          <a:srcRect/>
          <a:stretch>
            <a:fillRect/>
          </a:stretch>
        </p:blipFill>
        <p:spPr bwMode="auto">
          <a:xfrm>
            <a:off x="839787" y="0"/>
            <a:ext cx="7161213" cy="6858000"/>
          </a:xfrm>
          <a:prstGeom prst="rect">
            <a:avLst/>
          </a:prstGeom>
          <a:noFill/>
          <a:ln w="9525">
            <a:noFill/>
            <a:miter lim="800000"/>
            <a:headEnd/>
            <a:tailEnd/>
          </a:ln>
        </p:spPr>
      </p:pic>
      <p:grpSp>
        <p:nvGrpSpPr>
          <p:cNvPr id="2" name="Group 17"/>
          <p:cNvGrpSpPr/>
          <p:nvPr/>
        </p:nvGrpSpPr>
        <p:grpSpPr>
          <a:xfrm>
            <a:off x="685800" y="914400"/>
            <a:ext cx="6934200" cy="1752600"/>
            <a:chOff x="685800" y="914400"/>
            <a:chExt cx="6934200" cy="1752600"/>
          </a:xfrm>
        </p:grpSpPr>
        <p:sp>
          <p:nvSpPr>
            <p:cNvPr id="19" name="TextBox 18"/>
            <p:cNvSpPr txBox="1"/>
            <p:nvPr/>
          </p:nvSpPr>
          <p:spPr>
            <a:xfrm>
              <a:off x="685800" y="914400"/>
              <a:ext cx="69342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There is, however, no Federal statute mandating that a private business, a </a:t>
              </a:r>
              <a:r>
                <a:rPr lang="en-US" b="1" dirty="0"/>
                <a:t>person </a:t>
              </a:r>
              <a:r>
                <a:rPr lang="en-US" dirty="0"/>
                <a:t>or an organization must accept currency or coins as for payment for goods and/or services</a:t>
              </a:r>
              <a:r>
                <a:rPr lang="en-US" dirty="0" smtClean="0"/>
                <a:t>. </a:t>
              </a:r>
              <a:r>
                <a:rPr lang="en-US" i="1" dirty="0" smtClean="0"/>
                <a:t>This means </a:t>
              </a:r>
              <a:r>
                <a:rPr lang="en-US" b="1" i="1" dirty="0" smtClean="0"/>
                <a:t>you </a:t>
              </a:r>
              <a:r>
                <a:rPr lang="en-US" i="1" dirty="0" smtClean="0"/>
                <a:t>get to choose the currency you use and accept.</a:t>
              </a:r>
              <a:endParaRPr lang="en-US" i="1" dirty="0"/>
            </a:p>
          </p:txBody>
        </p:sp>
        <p:cxnSp>
          <p:nvCxnSpPr>
            <p:cNvPr id="20" name="Straight Connector 19"/>
            <p:cNvCxnSpPr/>
            <p:nvPr/>
          </p:nvCxnSpPr>
          <p:spPr>
            <a:xfrm>
              <a:off x="2133600" y="2133600"/>
              <a:ext cx="2286000" cy="5334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3" name="Group 20"/>
          <p:cNvGrpSpPr>
            <a:grpSpLocks/>
          </p:cNvGrpSpPr>
          <p:nvPr/>
        </p:nvGrpSpPr>
        <p:grpSpPr bwMode="auto">
          <a:xfrm>
            <a:off x="2971800" y="2228850"/>
            <a:ext cx="6019800" cy="3105149"/>
            <a:chOff x="2971800" y="2228452"/>
            <a:chExt cx="6019800" cy="3105520"/>
          </a:xfrm>
        </p:grpSpPr>
        <p:sp>
          <p:nvSpPr>
            <p:cNvPr id="22" name="Rectangle 21"/>
            <p:cNvSpPr/>
            <p:nvPr/>
          </p:nvSpPr>
          <p:spPr>
            <a:xfrm>
              <a:off x="2971800" y="2228452"/>
              <a:ext cx="6019800" cy="2800684"/>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a:defRPr/>
              </a:pPr>
              <a:r>
                <a:rPr lang="en-US" sz="1600" dirty="0"/>
                <a:t>Congress has specified that a </a:t>
              </a:r>
              <a:r>
                <a:rPr lang="en-US" sz="1600" u="sng" dirty="0"/>
                <a:t>Federal Reserve Bank must hold collateral equal in value to the Federal Reserve notes </a:t>
              </a:r>
              <a:r>
                <a:rPr lang="en-US" sz="1600" dirty="0"/>
                <a:t>that the Bank receives. </a:t>
              </a:r>
              <a:r>
                <a:rPr lang="en-US" sz="1600" u="sng" dirty="0"/>
                <a:t>This collateral is chiefly gold certificates</a:t>
              </a:r>
              <a:r>
                <a:rPr lang="en-US" sz="1600" dirty="0"/>
                <a:t> and United States securities. This provides backing for the note issue. The idea was that if the Congress dissolved the Federal Reserve System, the United States would take over the notes (liabilities). </a:t>
              </a:r>
              <a:r>
                <a:rPr lang="en-US" sz="1600" b="1" u="sng" dirty="0"/>
                <a:t>This would meet the requirements of Section 411</a:t>
              </a:r>
              <a:r>
                <a:rPr lang="en-US" sz="1600" dirty="0"/>
                <a:t>, but the government would also take over the assets, which would be of equal value. Federal Reserve notes represent a first lien on all the assets of the Federal Reserve Banks, and on the collateral specifically held against them.</a:t>
              </a:r>
            </a:p>
          </p:txBody>
        </p:sp>
        <p:cxnSp>
          <p:nvCxnSpPr>
            <p:cNvPr id="23" name="Straight Connector 22"/>
            <p:cNvCxnSpPr>
              <a:endCxn id="22" idx="2"/>
            </p:cNvCxnSpPr>
            <p:nvPr/>
          </p:nvCxnSpPr>
          <p:spPr>
            <a:xfrm rot="5400000" flipH="1" flipV="1">
              <a:off x="5734032" y="5086304"/>
              <a:ext cx="304836" cy="1905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1143000"/>
          </a:xfrm>
        </p:spPr>
        <p:txBody>
          <a:bodyPr/>
          <a:lstStyle/>
          <a:p>
            <a:r>
              <a:rPr lang="en-US" dirty="0" smtClean="0">
                <a:solidFill>
                  <a:srgbClr val="FF0000"/>
                </a:solidFill>
              </a:rPr>
              <a:t>Right to use Gold or Silver Coin</a:t>
            </a:r>
            <a:endParaRPr lang="en-US" dirty="0">
              <a:solidFill>
                <a:srgbClr val="FF0000"/>
              </a:solidFill>
            </a:endParaRPr>
          </a:p>
        </p:txBody>
      </p:sp>
      <p:sp>
        <p:nvSpPr>
          <p:cNvPr id="8" name="Content Placeholder 7"/>
          <p:cNvSpPr>
            <a:spLocks noGrp="1"/>
          </p:cNvSpPr>
          <p:nvPr>
            <p:ph sz="half" idx="1"/>
          </p:nvPr>
        </p:nvSpPr>
        <p:spPr>
          <a:xfrm>
            <a:off x="381000" y="1219200"/>
            <a:ext cx="4114800" cy="4754563"/>
          </a:xfrm>
        </p:spPr>
        <p:txBody>
          <a:bodyPr/>
          <a:lstStyle/>
          <a:p>
            <a:pPr marL="225425" indent="-225425"/>
            <a:r>
              <a:rPr lang="en-US" sz="1600" dirty="0" smtClean="0"/>
              <a:t>The Constitution guarantees Citizens the right to use Gold and Silver as</a:t>
            </a:r>
          </a:p>
          <a:p>
            <a:pPr lvl="1"/>
            <a:r>
              <a:rPr lang="en-US" sz="1600" dirty="0" smtClean="0"/>
              <a:t>Money, </a:t>
            </a:r>
          </a:p>
          <a:p>
            <a:pPr lvl="1"/>
            <a:r>
              <a:rPr lang="en-US" sz="1600" dirty="0" smtClean="0"/>
              <a:t>Repayment of debts and</a:t>
            </a:r>
          </a:p>
          <a:p>
            <a:pPr lvl="1"/>
            <a:r>
              <a:rPr lang="en-US" sz="1600" dirty="0" smtClean="0"/>
              <a:t>Security in Gold Clause Contracts</a:t>
            </a:r>
          </a:p>
          <a:p>
            <a:pPr marL="225425" indent="-225425"/>
            <a:r>
              <a:rPr lang="en-US" sz="1600" dirty="0" smtClean="0"/>
              <a:t>It wasn’t until Oct. 27, 1977 that Americans were statutorily allowed, once again to engage in Gold clause contracts (see Title 31 USC 5118(d)(2)) since Roosevelt and Congress banned them first by Exec Order 6102 signed April 5, 1933 and then by Statute, under the Gold Reserve Act of January 30, 1934.</a:t>
            </a:r>
          </a:p>
          <a:p>
            <a:pPr marL="225425" indent="-225425" algn="just"/>
            <a:r>
              <a:rPr lang="en-US" sz="1600" dirty="0" smtClean="0"/>
              <a:t>This right to use Gold is Silver Coin is why the Sec. of Treasury had to admit on his web site that a private business, a person or an organization can use any U.S. currency or coins as for payment for goods and/or services. </a:t>
            </a:r>
          </a:p>
        </p:txBody>
      </p:sp>
      <p:sp>
        <p:nvSpPr>
          <p:cNvPr id="9" name="Content Placeholder 8"/>
          <p:cNvSpPr>
            <a:spLocks noGrp="1"/>
          </p:cNvSpPr>
          <p:nvPr>
            <p:ph sz="half" idx="2"/>
          </p:nvPr>
        </p:nvSpPr>
        <p:spPr>
          <a:xfrm>
            <a:off x="4648200" y="1219200"/>
            <a:ext cx="4038600" cy="4754563"/>
          </a:xfrm>
        </p:spPr>
        <p:txBody>
          <a:bodyPr/>
          <a:lstStyle/>
          <a:p>
            <a:pPr marL="0" indent="0">
              <a:buNone/>
            </a:pPr>
            <a:r>
              <a:rPr lang="en-US" sz="1800" b="1" dirty="0" smtClean="0"/>
              <a:t>31 U.S.C Sec. 5118</a:t>
            </a:r>
            <a:endParaRPr lang="en-US" sz="1400" dirty="0" smtClean="0"/>
          </a:p>
          <a:p>
            <a:pPr marL="112713" indent="0">
              <a:buNone/>
            </a:pPr>
            <a:r>
              <a:rPr lang="en-US" sz="1400" dirty="0" smtClean="0"/>
              <a:t>Gold clauses and consent to sue </a:t>
            </a:r>
          </a:p>
          <a:p>
            <a:pPr marL="517525" lvl="1">
              <a:buNone/>
            </a:pPr>
            <a:r>
              <a:rPr lang="en-US" sz="1400" dirty="0" smtClean="0"/>
              <a:t>(a) In this section – </a:t>
            </a:r>
          </a:p>
          <a:p>
            <a:pPr marL="576263" lvl="2">
              <a:buNone/>
            </a:pPr>
            <a:r>
              <a:rPr lang="en-US" sz="1400" dirty="0" smtClean="0"/>
              <a:t>(1) </a:t>
            </a:r>
            <a:r>
              <a:rPr lang="en-US" sz="1400" b="1" dirty="0" smtClean="0">
                <a:solidFill>
                  <a:srgbClr val="FF0000"/>
                </a:solidFill>
              </a:rPr>
              <a:t>"gold clause" means </a:t>
            </a:r>
            <a:r>
              <a:rPr lang="en-US" sz="1400" dirty="0" smtClean="0"/>
              <a:t>a provision in or related to an obligation alleging to give the </a:t>
            </a:r>
            <a:r>
              <a:rPr lang="en-US" sz="1400" dirty="0" err="1" smtClean="0"/>
              <a:t>obligee</a:t>
            </a:r>
            <a:r>
              <a:rPr lang="en-US" sz="1400" dirty="0" smtClean="0"/>
              <a:t> a right to require payment in:</a:t>
            </a:r>
          </a:p>
          <a:p>
            <a:pPr marL="795338" lvl="2" indent="-342900">
              <a:buAutoNum type="alphaUcParenBoth"/>
            </a:pPr>
            <a:r>
              <a:rPr lang="en-US" sz="1400" dirty="0" smtClean="0"/>
              <a:t>gold;</a:t>
            </a:r>
          </a:p>
          <a:p>
            <a:pPr marL="795338" lvl="2" indent="-342900">
              <a:buAutoNum type="alphaUcParenBoth"/>
            </a:pPr>
            <a:r>
              <a:rPr lang="en-US" sz="1400" b="1" dirty="0" smtClean="0">
                <a:solidFill>
                  <a:srgbClr val="FF0000"/>
                </a:solidFill>
              </a:rPr>
              <a:t>a particular United States coin </a:t>
            </a:r>
            <a:r>
              <a:rPr lang="en-US" sz="1400" dirty="0" smtClean="0"/>
              <a:t>or currency; or</a:t>
            </a:r>
          </a:p>
          <a:p>
            <a:pPr marL="795338" lvl="2" indent="-342900">
              <a:buAutoNum type="alphaUcParenBoth"/>
            </a:pPr>
            <a:r>
              <a:rPr lang="en-US" sz="1400" dirty="0" smtClean="0"/>
              <a:t> United States money measured in gold or a particular United States coin or currency. </a:t>
            </a:r>
          </a:p>
          <a:p>
            <a:pPr indent="-230188">
              <a:buNone/>
            </a:pPr>
            <a:r>
              <a:rPr lang="en-US" sz="1400" dirty="0" smtClean="0"/>
              <a:t>(</a:t>
            </a:r>
            <a:r>
              <a:rPr lang="en-US" sz="1400" dirty="0" err="1" smtClean="0"/>
              <a:t>d</a:t>
            </a:r>
            <a:r>
              <a:rPr lang="en-US" sz="1400" dirty="0" smtClean="0"/>
              <a:t>) (1) In this subsection, "obligation" means any obligation (except United States currency) payable in United States money. </a:t>
            </a:r>
          </a:p>
          <a:p>
            <a:pPr marL="338138" indent="-103188">
              <a:buNone/>
            </a:pPr>
            <a:r>
              <a:rPr lang="en-US" sz="1400" dirty="0" smtClean="0"/>
              <a:t>(2) An obligation issued containing a gold clause or governed by a gold clause is discharged on payment (dollar for dollar) in United States coin or currency that is legal tender at the time of payment. This paragraph does not apply to an obligation issued after October 27, 1977.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20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20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20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2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we’ve learned thus far?</a:t>
            </a:r>
            <a:endParaRPr lang="en-US" dirty="0">
              <a:solidFill>
                <a:srgbClr val="FF0000"/>
              </a:solidFill>
            </a:endParaRPr>
          </a:p>
        </p:txBody>
      </p:sp>
      <p:sp>
        <p:nvSpPr>
          <p:cNvPr id="3" name="Content Placeholder 2"/>
          <p:cNvSpPr>
            <a:spLocks noGrp="1"/>
          </p:cNvSpPr>
          <p:nvPr>
            <p:ph idx="1"/>
          </p:nvPr>
        </p:nvSpPr>
        <p:spPr>
          <a:xfrm>
            <a:off x="457200" y="1417638"/>
            <a:ext cx="8229600" cy="4525963"/>
          </a:xfrm>
        </p:spPr>
        <p:txBody>
          <a:bodyPr/>
          <a:lstStyle/>
          <a:p>
            <a:r>
              <a:rPr lang="en-US" sz="1600" dirty="0" smtClean="0"/>
              <a:t>Lawful Money </a:t>
            </a:r>
          </a:p>
          <a:p>
            <a:pPr lvl="1"/>
            <a:r>
              <a:rPr lang="en-US" sz="1400" dirty="0" smtClean="0"/>
              <a:t>Constitutionally authorized gold and silver coin</a:t>
            </a:r>
          </a:p>
          <a:p>
            <a:pPr lvl="1"/>
            <a:r>
              <a:rPr lang="en-US" sz="1400" dirty="0" smtClean="0"/>
              <a:t>Currently minted coins are authorized at Title 31 U.S.C §5112</a:t>
            </a:r>
          </a:p>
          <a:p>
            <a:r>
              <a:rPr lang="en-US" sz="1600" dirty="0" smtClean="0"/>
              <a:t>Legal Tender</a:t>
            </a:r>
          </a:p>
          <a:p>
            <a:pPr lvl="1"/>
            <a:r>
              <a:rPr lang="en-US" sz="1400" dirty="0" smtClean="0"/>
              <a:t>a medium of payment allowed by law to be valid for meeting a financial obligation.</a:t>
            </a:r>
          </a:p>
          <a:p>
            <a:pPr lvl="1"/>
            <a:r>
              <a:rPr lang="en-US" sz="1400" dirty="0" smtClean="0"/>
              <a:t>See Title 31 U.S.C §5103</a:t>
            </a:r>
          </a:p>
          <a:p>
            <a:r>
              <a:rPr lang="en-US" sz="1600" dirty="0" smtClean="0"/>
              <a:t>One (</a:t>
            </a:r>
            <a:r>
              <a:rPr lang="en-US" sz="1600" dirty="0" smtClean="0">
                <a:latin typeface="Engravers MT"/>
                <a:cs typeface="Engravers MT"/>
              </a:rPr>
              <a:t>$</a:t>
            </a:r>
            <a:r>
              <a:rPr lang="en-US" sz="1600" dirty="0" smtClean="0"/>
              <a:t>1) Dollar</a:t>
            </a:r>
          </a:p>
          <a:p>
            <a:pPr lvl="1"/>
            <a:r>
              <a:rPr lang="en-US" sz="1200" dirty="0" smtClean="0"/>
              <a:t>A minted silver coin containing at least 371¼ gains of fine (pure) silver. (Note 1 troy ounce = 480 grains)</a:t>
            </a:r>
          </a:p>
          <a:p>
            <a:r>
              <a:rPr lang="en-US" sz="1600" dirty="0" smtClean="0"/>
              <a:t>Gold or Silver Clause Contract</a:t>
            </a:r>
          </a:p>
          <a:p>
            <a:pPr lvl="1"/>
            <a:r>
              <a:rPr lang="en-US" sz="1200" dirty="0" smtClean="0"/>
              <a:t>A contract for payment in gold or silver coin. </a:t>
            </a:r>
          </a:p>
          <a:p>
            <a:pPr lvl="1"/>
            <a:r>
              <a:rPr lang="en-US" sz="1200" dirty="0" smtClean="0"/>
              <a:t>Authorized by law at Title 31 U.S.C §5118</a:t>
            </a:r>
          </a:p>
          <a:p>
            <a:r>
              <a:rPr lang="en-US" sz="1600" dirty="0" smtClean="0"/>
              <a:t>ETF - Exchange Traded Fund</a:t>
            </a:r>
          </a:p>
          <a:p>
            <a:pPr lvl="1"/>
            <a:r>
              <a:rPr lang="en-US" sz="1400" dirty="0" smtClean="0"/>
              <a:t>a mutual fund that is traded on an exchange having as its principle a particular commodity (such as gold or silver) or shares of stock.</a:t>
            </a:r>
          </a:p>
          <a:p>
            <a:r>
              <a:rPr lang="en-US" sz="1600" dirty="0" smtClean="0"/>
              <a:t>ETN - Exchange Traded Note</a:t>
            </a:r>
          </a:p>
          <a:p>
            <a:pPr lvl="1"/>
            <a:r>
              <a:rPr lang="en-US" sz="1400" dirty="0" smtClean="0"/>
              <a:t>is a senior, unsecured, unsubordinated debt security issued by an underwriting bank</a:t>
            </a:r>
          </a:p>
          <a:p>
            <a:pPr lvl="1"/>
            <a:r>
              <a:rPr lang="en-US" sz="1400" dirty="0" smtClean="0"/>
              <a:t>are designed to provide investors access to the returns of various market benchmarks</a:t>
            </a:r>
            <a:endParaRPr 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2012-09-13 05.04.51 pm.png"/>
          <p:cNvPicPr>
            <a:picLocks noChangeAspect="1"/>
          </p:cNvPicPr>
          <p:nvPr/>
        </p:nvPicPr>
        <p:blipFill>
          <a:blip r:embed="rId2"/>
          <a:stretch>
            <a:fillRect/>
          </a:stretch>
        </p:blipFill>
        <p:spPr>
          <a:xfrm>
            <a:off x="1210424" y="0"/>
            <a:ext cx="6723152" cy="6858000"/>
          </a:xfrm>
          <a:prstGeom prst="rect">
            <a:avLst/>
          </a:prstGeom>
        </p:spPr>
      </p:pic>
      <p:sp>
        <p:nvSpPr>
          <p:cNvPr id="5" name="TextBox 4"/>
          <p:cNvSpPr txBox="1"/>
          <p:nvPr/>
        </p:nvSpPr>
        <p:spPr>
          <a:xfrm rot="20216660">
            <a:off x="1891628" y="3532456"/>
            <a:ext cx="5337097" cy="707886"/>
          </a:xfrm>
          <a:prstGeom prst="rect">
            <a:avLst/>
          </a:prstGeom>
          <a:solidFill>
            <a:schemeClr val="accent1"/>
          </a:solidFill>
        </p:spPr>
        <p:txBody>
          <a:bodyPr wrap="square" rtlCol="0">
            <a:spAutoFit/>
          </a:bodyPr>
          <a:lstStyle/>
          <a:p>
            <a:r>
              <a:rPr lang="en-US" sz="4000" dirty="0" smtClean="0">
                <a:solidFill>
                  <a:srgbClr val="FF0000"/>
                </a:solidFill>
              </a:rPr>
              <a:t>What is lawful money?</a:t>
            </a:r>
            <a:endParaRPr lang="en-US" sz="4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000" dirty="0" smtClean="0"/>
              <a:t>How the acquisition of American Eagle &amp; Liberty coins should work</a:t>
            </a:r>
            <a:endParaRPr lang="en-US" sz="4000" dirty="0"/>
          </a:p>
        </p:txBody>
      </p:sp>
      <p:grpSp>
        <p:nvGrpSpPr>
          <p:cNvPr id="45" name="Group 44"/>
          <p:cNvGrpSpPr/>
          <p:nvPr/>
        </p:nvGrpSpPr>
        <p:grpSpPr>
          <a:xfrm>
            <a:off x="142782" y="4436455"/>
            <a:ext cx="1694657" cy="1800061"/>
            <a:chOff x="142782" y="4436455"/>
            <a:chExt cx="1694657" cy="1800061"/>
          </a:xfrm>
        </p:grpSpPr>
        <p:pic>
          <p:nvPicPr>
            <p:cNvPr id="5" name="Content Placeholder 3" descr="MC900390788.WMF"/>
            <p:cNvPicPr>
              <a:picLocks noChangeAspect="1"/>
            </p:cNvPicPr>
            <p:nvPr/>
          </p:nvPicPr>
          <p:blipFill>
            <a:blip r:embed="rId2"/>
            <a:stretch>
              <a:fillRect/>
            </a:stretch>
          </p:blipFill>
          <p:spPr bwMode="auto">
            <a:xfrm>
              <a:off x="299604" y="4436455"/>
              <a:ext cx="1408692" cy="1320649"/>
            </a:xfrm>
            <a:prstGeom prst="rect">
              <a:avLst/>
            </a:prstGeom>
            <a:noFill/>
            <a:ln w="9525">
              <a:noFill/>
              <a:miter lim="800000"/>
              <a:headEnd/>
              <a:tailEnd/>
            </a:ln>
          </p:spPr>
        </p:pic>
        <p:sp>
          <p:nvSpPr>
            <p:cNvPr id="6" name="TextBox 5"/>
            <p:cNvSpPr txBox="1"/>
            <p:nvPr/>
          </p:nvSpPr>
          <p:spPr>
            <a:xfrm>
              <a:off x="142782" y="5867184"/>
              <a:ext cx="1694657" cy="369332"/>
            </a:xfrm>
            <a:prstGeom prst="rect">
              <a:avLst/>
            </a:prstGeom>
            <a:noFill/>
          </p:spPr>
          <p:txBody>
            <a:bodyPr wrap="none" rtlCol="0">
              <a:spAutoFit/>
            </a:bodyPr>
            <a:lstStyle/>
            <a:p>
              <a:pPr algn="ctr"/>
              <a:r>
                <a:rPr lang="en-US" dirty="0" smtClean="0"/>
                <a:t>We the People</a:t>
              </a:r>
              <a:endParaRPr lang="en-US" dirty="0"/>
            </a:p>
          </p:txBody>
        </p:sp>
      </p:grpSp>
      <p:cxnSp>
        <p:nvCxnSpPr>
          <p:cNvPr id="15" name="Straight Arrow Connector 14"/>
          <p:cNvCxnSpPr>
            <a:stCxn id="5" idx="3"/>
            <a:endCxn id="34" idx="1"/>
          </p:cNvCxnSpPr>
          <p:nvPr/>
        </p:nvCxnSpPr>
        <p:spPr>
          <a:xfrm flipV="1">
            <a:off x="1708296" y="2759110"/>
            <a:ext cx="5222227" cy="233767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a:stCxn id="5" idx="3"/>
            <a:endCxn id="11" idx="1"/>
          </p:cNvCxnSpPr>
          <p:nvPr/>
        </p:nvCxnSpPr>
        <p:spPr>
          <a:xfrm flipV="1">
            <a:off x="1708296" y="4477655"/>
            <a:ext cx="3585816" cy="61912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5" idx="3"/>
            <a:endCxn id="28" idx="2"/>
          </p:cNvCxnSpPr>
          <p:nvPr/>
        </p:nvCxnSpPr>
        <p:spPr>
          <a:xfrm flipV="1">
            <a:off x="1708296" y="3244920"/>
            <a:ext cx="3179500" cy="185186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5" idx="3"/>
            <a:endCxn id="13" idx="1"/>
          </p:cNvCxnSpPr>
          <p:nvPr/>
        </p:nvCxnSpPr>
        <p:spPr>
          <a:xfrm>
            <a:off x="1708296" y="5096780"/>
            <a:ext cx="5376188" cy="53163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457200" y="1665528"/>
            <a:ext cx="2823507" cy="2261641"/>
            <a:chOff x="457200" y="1665528"/>
            <a:chExt cx="2823507" cy="2261641"/>
          </a:xfrm>
        </p:grpSpPr>
        <p:pic>
          <p:nvPicPr>
            <p:cNvPr id="10" name="Picture 9" descr="frsmap2.gif"/>
            <p:cNvPicPr>
              <a:picLocks noChangeAspect="1"/>
            </p:cNvPicPr>
            <p:nvPr/>
          </p:nvPicPr>
          <p:blipFill>
            <a:blip r:embed="rId3"/>
            <a:stretch>
              <a:fillRect/>
            </a:stretch>
          </p:blipFill>
          <p:spPr>
            <a:xfrm>
              <a:off x="457200" y="1665528"/>
              <a:ext cx="2401615" cy="1841238"/>
            </a:xfrm>
            <a:prstGeom prst="rect">
              <a:avLst/>
            </a:prstGeom>
          </p:spPr>
        </p:pic>
        <p:sp>
          <p:nvSpPr>
            <p:cNvPr id="23" name="TextBox 22"/>
            <p:cNvSpPr txBox="1"/>
            <p:nvPr/>
          </p:nvSpPr>
          <p:spPr>
            <a:xfrm>
              <a:off x="799439" y="3280838"/>
              <a:ext cx="2481268" cy="646331"/>
            </a:xfrm>
            <a:prstGeom prst="rect">
              <a:avLst/>
            </a:prstGeom>
            <a:noFill/>
          </p:spPr>
          <p:txBody>
            <a:bodyPr wrap="none" rtlCol="0">
              <a:spAutoFit/>
            </a:bodyPr>
            <a:lstStyle/>
            <a:p>
              <a:r>
                <a:rPr lang="en-US" dirty="0" smtClean="0"/>
                <a:t>Federal Reserve Bank</a:t>
              </a:r>
            </a:p>
            <a:p>
              <a:r>
                <a:rPr lang="en-US" dirty="0" smtClean="0"/>
                <a:t>Districts Map</a:t>
              </a:r>
              <a:endParaRPr lang="en-US" dirty="0"/>
            </a:p>
          </p:txBody>
        </p:sp>
      </p:grpSp>
      <p:grpSp>
        <p:nvGrpSpPr>
          <p:cNvPr id="47" name="Group 46"/>
          <p:cNvGrpSpPr/>
          <p:nvPr/>
        </p:nvGrpSpPr>
        <p:grpSpPr>
          <a:xfrm>
            <a:off x="5294112" y="3844383"/>
            <a:ext cx="1351902" cy="1646459"/>
            <a:chOff x="5294112" y="3844383"/>
            <a:chExt cx="1351902" cy="1646459"/>
          </a:xfrm>
        </p:grpSpPr>
        <p:pic>
          <p:nvPicPr>
            <p:cNvPr id="11" name="Picture 10" descr="screen-capture-10.png"/>
            <p:cNvPicPr>
              <a:picLocks noChangeAspect="1"/>
            </p:cNvPicPr>
            <p:nvPr/>
          </p:nvPicPr>
          <p:blipFill>
            <a:blip r:embed="rId4"/>
            <a:stretch>
              <a:fillRect/>
            </a:stretch>
          </p:blipFill>
          <p:spPr>
            <a:xfrm>
              <a:off x="5294112" y="3844383"/>
              <a:ext cx="1336908" cy="1266544"/>
            </a:xfrm>
            <a:prstGeom prst="rect">
              <a:avLst/>
            </a:prstGeom>
          </p:spPr>
        </p:pic>
        <p:sp>
          <p:nvSpPr>
            <p:cNvPr id="24" name="TextBox 23"/>
            <p:cNvSpPr txBox="1"/>
            <p:nvPr/>
          </p:nvSpPr>
          <p:spPr>
            <a:xfrm>
              <a:off x="5294112" y="5121510"/>
              <a:ext cx="1351902" cy="369332"/>
            </a:xfrm>
            <a:prstGeom prst="rect">
              <a:avLst/>
            </a:prstGeom>
            <a:noFill/>
          </p:spPr>
          <p:txBody>
            <a:bodyPr wrap="square" rtlCol="0">
              <a:spAutoFit/>
            </a:bodyPr>
            <a:lstStyle/>
            <a:p>
              <a:r>
                <a:rPr lang="en-US" dirty="0" smtClean="0"/>
                <a:t>FRB Dallas</a:t>
              </a:r>
            </a:p>
          </p:txBody>
        </p:sp>
      </p:grpSp>
      <p:grpSp>
        <p:nvGrpSpPr>
          <p:cNvPr id="49" name="Group 48"/>
          <p:cNvGrpSpPr/>
          <p:nvPr/>
        </p:nvGrpSpPr>
        <p:grpSpPr>
          <a:xfrm>
            <a:off x="3906598" y="1665528"/>
            <a:ext cx="1962395" cy="1579392"/>
            <a:chOff x="3906598" y="1665528"/>
            <a:chExt cx="1962395" cy="1579392"/>
          </a:xfrm>
        </p:grpSpPr>
        <p:pic>
          <p:nvPicPr>
            <p:cNvPr id="12" name="Picture 11" descr="screen-capture-11.png"/>
            <p:cNvPicPr>
              <a:picLocks noChangeAspect="1"/>
            </p:cNvPicPr>
            <p:nvPr/>
          </p:nvPicPr>
          <p:blipFill>
            <a:blip r:embed="rId5"/>
            <a:stretch>
              <a:fillRect/>
            </a:stretch>
          </p:blipFill>
          <p:spPr>
            <a:xfrm>
              <a:off x="4145259" y="1665528"/>
              <a:ext cx="1485074" cy="1210060"/>
            </a:xfrm>
            <a:prstGeom prst="rect">
              <a:avLst/>
            </a:prstGeom>
          </p:spPr>
        </p:pic>
        <p:sp>
          <p:nvSpPr>
            <p:cNvPr id="28" name="TextBox 27"/>
            <p:cNvSpPr txBox="1"/>
            <p:nvPr/>
          </p:nvSpPr>
          <p:spPr>
            <a:xfrm>
              <a:off x="3906598" y="2875588"/>
              <a:ext cx="1962395" cy="369332"/>
            </a:xfrm>
            <a:prstGeom prst="rect">
              <a:avLst/>
            </a:prstGeom>
            <a:noFill/>
          </p:spPr>
          <p:txBody>
            <a:bodyPr wrap="square" rtlCol="0">
              <a:spAutoFit/>
            </a:bodyPr>
            <a:lstStyle/>
            <a:p>
              <a:r>
                <a:rPr lang="en-US" dirty="0" smtClean="0"/>
                <a:t>FRB Kansas City</a:t>
              </a:r>
            </a:p>
          </p:txBody>
        </p:sp>
      </p:grpSp>
      <p:grpSp>
        <p:nvGrpSpPr>
          <p:cNvPr id="48" name="Group 47"/>
          <p:cNvGrpSpPr/>
          <p:nvPr/>
        </p:nvGrpSpPr>
        <p:grpSpPr>
          <a:xfrm>
            <a:off x="6718593" y="4944983"/>
            <a:ext cx="1968207" cy="1736199"/>
            <a:chOff x="6718593" y="4944983"/>
            <a:chExt cx="1968207" cy="1736199"/>
          </a:xfrm>
        </p:grpSpPr>
        <p:pic>
          <p:nvPicPr>
            <p:cNvPr id="13" name="Picture 12" descr="screen-capture-12.png"/>
            <p:cNvPicPr>
              <a:picLocks noChangeAspect="1"/>
            </p:cNvPicPr>
            <p:nvPr/>
          </p:nvPicPr>
          <p:blipFill>
            <a:blip r:embed="rId6"/>
            <a:stretch>
              <a:fillRect/>
            </a:stretch>
          </p:blipFill>
          <p:spPr>
            <a:xfrm>
              <a:off x="7084484" y="4944983"/>
              <a:ext cx="1286933" cy="1366867"/>
            </a:xfrm>
            <a:prstGeom prst="rect">
              <a:avLst/>
            </a:prstGeom>
          </p:spPr>
        </p:pic>
        <p:sp>
          <p:nvSpPr>
            <p:cNvPr id="30" name="Rectangle 29"/>
            <p:cNvSpPr/>
            <p:nvPr/>
          </p:nvSpPr>
          <p:spPr>
            <a:xfrm>
              <a:off x="6718593" y="6311850"/>
              <a:ext cx="1968207" cy="369332"/>
            </a:xfrm>
            <a:prstGeom prst="rect">
              <a:avLst/>
            </a:prstGeom>
          </p:spPr>
          <p:txBody>
            <a:bodyPr wrap="none">
              <a:spAutoFit/>
            </a:bodyPr>
            <a:lstStyle/>
            <a:p>
              <a:r>
                <a:rPr lang="en-US" dirty="0" smtClean="0"/>
                <a:t>FRB Philadelphia</a:t>
              </a:r>
            </a:p>
          </p:txBody>
        </p:sp>
      </p:grpSp>
      <p:grpSp>
        <p:nvGrpSpPr>
          <p:cNvPr id="44" name="Group 43"/>
          <p:cNvGrpSpPr/>
          <p:nvPr/>
        </p:nvGrpSpPr>
        <p:grpSpPr>
          <a:xfrm>
            <a:off x="6888191" y="2089220"/>
            <a:ext cx="1920868" cy="1986111"/>
            <a:chOff x="6888191" y="2089220"/>
            <a:chExt cx="1920868" cy="1986111"/>
          </a:xfrm>
        </p:grpSpPr>
        <p:pic>
          <p:nvPicPr>
            <p:cNvPr id="34" name="Picture 33" descr="screen-capture-13.png"/>
            <p:cNvPicPr>
              <a:picLocks noChangeAspect="1"/>
            </p:cNvPicPr>
            <p:nvPr/>
          </p:nvPicPr>
          <p:blipFill>
            <a:blip r:embed="rId7"/>
            <a:stretch>
              <a:fillRect/>
            </a:stretch>
          </p:blipFill>
          <p:spPr>
            <a:xfrm>
              <a:off x="6930523" y="2089220"/>
              <a:ext cx="1798609" cy="1339780"/>
            </a:xfrm>
            <a:prstGeom prst="rect">
              <a:avLst/>
            </a:prstGeom>
          </p:spPr>
        </p:pic>
        <p:sp>
          <p:nvSpPr>
            <p:cNvPr id="38" name="TextBox 37"/>
            <p:cNvSpPr txBox="1"/>
            <p:nvPr/>
          </p:nvSpPr>
          <p:spPr>
            <a:xfrm>
              <a:off x="6888191" y="3429000"/>
              <a:ext cx="1920868" cy="646331"/>
            </a:xfrm>
            <a:prstGeom prst="rect">
              <a:avLst/>
            </a:prstGeom>
            <a:noFill/>
          </p:spPr>
          <p:txBody>
            <a:bodyPr wrap="none" rtlCol="0">
              <a:spAutoFit/>
            </a:bodyPr>
            <a:lstStyle/>
            <a:p>
              <a:pPr algn="ctr"/>
              <a:r>
                <a:rPr lang="en-US" dirty="0" smtClean="0"/>
                <a:t>US Treasury</a:t>
              </a:r>
              <a:br>
                <a:rPr lang="en-US" dirty="0" smtClean="0"/>
              </a:br>
              <a:r>
                <a:rPr lang="en-US" dirty="0" smtClean="0"/>
                <a:t>Washington D.C.</a:t>
              </a:r>
              <a:endParaRPr lang="en-US" dirty="0"/>
            </a:p>
          </p:txBody>
        </p:sp>
      </p:grpSp>
      <p:sp>
        <p:nvSpPr>
          <p:cNvPr id="43" name="TextBox 42"/>
          <p:cNvSpPr txBox="1"/>
          <p:nvPr/>
        </p:nvSpPr>
        <p:spPr>
          <a:xfrm>
            <a:off x="2254985" y="1619867"/>
            <a:ext cx="5265622" cy="4247317"/>
          </a:xfrm>
          <a:prstGeom prst="rect">
            <a:avLst/>
          </a:prstGeom>
          <a:solidFill>
            <a:schemeClr val="bg1"/>
          </a:solidFill>
        </p:spPr>
        <p:txBody>
          <a:bodyPr wrap="square" rtlCol="0">
            <a:spAutoFit/>
          </a:bodyPr>
          <a:lstStyle/>
          <a:p>
            <a:r>
              <a:rPr lang="en-US" sz="2000" b="1" dirty="0" smtClean="0"/>
              <a:t>Title </a:t>
            </a:r>
            <a:r>
              <a:rPr lang="en-US" sz="2000" b="1" i="1" dirty="0"/>
              <a:t>12 USC Sec. 411</a:t>
            </a:r>
            <a:endParaRPr lang="en-US" sz="2000" dirty="0" smtClean="0"/>
          </a:p>
          <a:p>
            <a:r>
              <a:rPr lang="en-US" dirty="0" smtClean="0">
                <a:solidFill>
                  <a:srgbClr val="FF0000"/>
                </a:solidFill>
              </a:rPr>
              <a:t>Federal </a:t>
            </a:r>
            <a:r>
              <a:rPr lang="en-US" dirty="0">
                <a:solidFill>
                  <a:srgbClr val="FF0000"/>
                </a:solidFill>
              </a:rPr>
              <a:t>reserve notes</a:t>
            </a:r>
            <a:r>
              <a:rPr lang="en-US" dirty="0" smtClean="0"/>
              <a:t>, </a:t>
            </a:r>
            <a:r>
              <a:rPr lang="en-US" dirty="0"/>
              <a:t>to be issued at the discretion of the Board of Governors of the Federal Reserve System for the purpose of making advances to Federal reserve banks through the Federal reserve agents as hereinafter set forth and for no other purpose, are authorized. The said notes shall be obligations of the United States and shall be receivable by all national and member banks and Federal reserve banks and for all taxes, customs, and other public dues. They </a:t>
            </a:r>
            <a:r>
              <a:rPr lang="en-US" dirty="0">
                <a:solidFill>
                  <a:srgbClr val="FF0000"/>
                </a:solidFill>
              </a:rPr>
              <a:t>shall be redeemed in lawful money on demand at the Treasury Department of the United States, in the city of Washington, District of Columbia, or at any Federal Reserve </a:t>
            </a:r>
            <a:r>
              <a:rPr lang="en-US" dirty="0" smtClean="0">
                <a:solidFill>
                  <a:srgbClr val="FF0000"/>
                </a:solidFill>
              </a:rPr>
              <a:t>bank</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How the acquisition of American Eagle &amp; Liberty coins does work</a:t>
            </a:r>
            <a:endParaRPr lang="en-US" sz="4000" dirty="0"/>
          </a:p>
        </p:txBody>
      </p:sp>
      <p:grpSp>
        <p:nvGrpSpPr>
          <p:cNvPr id="52" name="Group 51"/>
          <p:cNvGrpSpPr/>
          <p:nvPr/>
        </p:nvGrpSpPr>
        <p:grpSpPr>
          <a:xfrm>
            <a:off x="7233261" y="1417638"/>
            <a:ext cx="1740397" cy="1677278"/>
            <a:chOff x="7233261" y="1417638"/>
            <a:chExt cx="1740397" cy="1677278"/>
          </a:xfrm>
        </p:grpSpPr>
        <p:pic>
          <p:nvPicPr>
            <p:cNvPr id="6" name="Picture 5" descr="screen-capture-9.png"/>
            <p:cNvPicPr>
              <a:picLocks noChangeAspect="1"/>
            </p:cNvPicPr>
            <p:nvPr/>
          </p:nvPicPr>
          <p:blipFill>
            <a:blip r:embed="rId2"/>
            <a:stretch>
              <a:fillRect/>
            </a:stretch>
          </p:blipFill>
          <p:spPr>
            <a:xfrm>
              <a:off x="7233261" y="1417638"/>
              <a:ext cx="1740397" cy="1245221"/>
            </a:xfrm>
            <a:prstGeom prst="rect">
              <a:avLst/>
            </a:prstGeom>
          </p:spPr>
        </p:pic>
        <p:sp>
          <p:nvSpPr>
            <p:cNvPr id="7" name="TextBox 6"/>
            <p:cNvSpPr txBox="1"/>
            <p:nvPr/>
          </p:nvSpPr>
          <p:spPr>
            <a:xfrm>
              <a:off x="7681259" y="2725584"/>
              <a:ext cx="1005541" cy="369332"/>
            </a:xfrm>
            <a:prstGeom prst="rect">
              <a:avLst/>
            </a:prstGeom>
            <a:noFill/>
          </p:spPr>
          <p:txBody>
            <a:bodyPr wrap="none" rtlCol="0">
              <a:spAutoFit/>
            </a:bodyPr>
            <a:lstStyle/>
            <a:p>
              <a:r>
                <a:rPr lang="en-US" dirty="0" smtClean="0"/>
                <a:t>US Mint</a:t>
              </a:r>
              <a:endParaRPr lang="en-US" dirty="0"/>
            </a:p>
          </p:txBody>
        </p:sp>
      </p:grpSp>
      <p:grpSp>
        <p:nvGrpSpPr>
          <p:cNvPr id="46" name="Group 45"/>
          <p:cNvGrpSpPr/>
          <p:nvPr/>
        </p:nvGrpSpPr>
        <p:grpSpPr>
          <a:xfrm>
            <a:off x="1937434" y="3023407"/>
            <a:ext cx="2758535" cy="2259396"/>
            <a:chOff x="1937434" y="3023407"/>
            <a:chExt cx="2758535" cy="2259396"/>
          </a:xfrm>
        </p:grpSpPr>
        <p:pic>
          <p:nvPicPr>
            <p:cNvPr id="5" name="Picture 4" descr="MC900319496.WMF"/>
            <p:cNvPicPr>
              <a:picLocks noChangeAspect="1"/>
            </p:cNvPicPr>
            <p:nvPr/>
          </p:nvPicPr>
          <p:blipFill>
            <a:blip r:embed="rId3"/>
            <a:stretch>
              <a:fillRect/>
            </a:stretch>
          </p:blipFill>
          <p:spPr>
            <a:xfrm flipH="1">
              <a:off x="1937434" y="3023407"/>
              <a:ext cx="2758535" cy="1890064"/>
            </a:xfrm>
            <a:prstGeom prst="rect">
              <a:avLst/>
            </a:prstGeom>
          </p:spPr>
        </p:pic>
        <p:sp>
          <p:nvSpPr>
            <p:cNvPr id="8" name="TextBox 7"/>
            <p:cNvSpPr txBox="1"/>
            <p:nvPr/>
          </p:nvSpPr>
          <p:spPr>
            <a:xfrm>
              <a:off x="2501339" y="4913471"/>
              <a:ext cx="2070661" cy="369332"/>
            </a:xfrm>
            <a:prstGeom prst="rect">
              <a:avLst/>
            </a:prstGeom>
            <a:noFill/>
          </p:spPr>
          <p:txBody>
            <a:bodyPr wrap="none" rtlCol="0">
              <a:spAutoFit/>
            </a:bodyPr>
            <a:lstStyle/>
            <a:p>
              <a:r>
                <a:rPr lang="en-US" dirty="0" smtClean="0"/>
                <a:t>Retail Gold Dealer</a:t>
              </a:r>
              <a:endParaRPr lang="en-US" dirty="0"/>
            </a:p>
          </p:txBody>
        </p:sp>
      </p:grpSp>
      <p:cxnSp>
        <p:nvCxnSpPr>
          <p:cNvPr id="18" name="Straight Arrow Connector 17"/>
          <p:cNvCxnSpPr/>
          <p:nvPr/>
        </p:nvCxnSpPr>
        <p:spPr>
          <a:xfrm rot="10800000" flipV="1">
            <a:off x="6479945" y="2662858"/>
            <a:ext cx="753316" cy="432058"/>
          </a:xfrm>
          <a:prstGeom prst="straightConnector1">
            <a:avLst/>
          </a:prstGeom>
          <a:ln>
            <a:solidFill>
              <a:schemeClr val="accent2">
                <a:lumMod val="75000"/>
              </a:schemeClr>
            </a:solidFill>
            <a:tailEnd type="arrow"/>
          </a:ln>
        </p:spPr>
        <p:style>
          <a:lnRef idx="2">
            <a:schemeClr val="accent4"/>
          </a:lnRef>
          <a:fillRef idx="0">
            <a:schemeClr val="accent4"/>
          </a:fillRef>
          <a:effectRef idx="1">
            <a:schemeClr val="accent4"/>
          </a:effectRef>
          <a:fontRef idx="minor">
            <a:schemeClr val="tx1"/>
          </a:fontRef>
        </p:style>
      </p:cxnSp>
      <p:cxnSp>
        <p:nvCxnSpPr>
          <p:cNvPr id="20" name="Straight Arrow Connector 19"/>
          <p:cNvCxnSpPr>
            <a:endCxn id="16" idx="0"/>
          </p:cNvCxnSpPr>
          <p:nvPr/>
        </p:nvCxnSpPr>
        <p:spPr>
          <a:xfrm>
            <a:off x="7233260" y="2662858"/>
            <a:ext cx="989990" cy="859196"/>
          </a:xfrm>
          <a:prstGeom prst="straightConnector1">
            <a:avLst/>
          </a:prstGeom>
          <a:ln>
            <a:solidFill>
              <a:schemeClr val="accent2">
                <a:lumMod val="75000"/>
              </a:schemeClr>
            </a:solidFill>
            <a:tailEnd type="arrow"/>
          </a:ln>
        </p:spPr>
        <p:style>
          <a:lnRef idx="2">
            <a:schemeClr val="accent4"/>
          </a:lnRef>
          <a:fillRef idx="0">
            <a:schemeClr val="accent4"/>
          </a:fillRef>
          <a:effectRef idx="1">
            <a:schemeClr val="accent4"/>
          </a:effectRef>
          <a:fontRef idx="minor">
            <a:schemeClr val="tx1"/>
          </a:fontRef>
        </p:style>
      </p:cxnSp>
      <p:cxnSp>
        <p:nvCxnSpPr>
          <p:cNvPr id="23" name="Straight Arrow Connector 22"/>
          <p:cNvCxnSpPr/>
          <p:nvPr/>
        </p:nvCxnSpPr>
        <p:spPr>
          <a:xfrm rot="10800000">
            <a:off x="6185032" y="1759936"/>
            <a:ext cx="1048228" cy="902923"/>
          </a:xfrm>
          <a:prstGeom prst="straightConnector1">
            <a:avLst/>
          </a:prstGeom>
          <a:ln>
            <a:solidFill>
              <a:schemeClr val="accent2">
                <a:lumMod val="75000"/>
              </a:schemeClr>
            </a:solidFill>
            <a:tailEnd type="arrow"/>
          </a:ln>
        </p:spPr>
        <p:style>
          <a:lnRef idx="2">
            <a:schemeClr val="accent4"/>
          </a:lnRef>
          <a:fillRef idx="0">
            <a:schemeClr val="accent4"/>
          </a:fillRef>
          <a:effectRef idx="1">
            <a:schemeClr val="accent4"/>
          </a:effectRef>
          <a:fontRef idx="minor">
            <a:schemeClr val="tx1"/>
          </a:fontRef>
        </p:style>
      </p:cxnSp>
      <p:grpSp>
        <p:nvGrpSpPr>
          <p:cNvPr id="51" name="Group 50"/>
          <p:cNvGrpSpPr/>
          <p:nvPr/>
        </p:nvGrpSpPr>
        <p:grpSpPr>
          <a:xfrm>
            <a:off x="5370644" y="1352741"/>
            <a:ext cx="3316156" cy="5050694"/>
            <a:chOff x="5370644" y="1352741"/>
            <a:chExt cx="3316156" cy="5050694"/>
          </a:xfrm>
        </p:grpSpPr>
        <p:pic>
          <p:nvPicPr>
            <p:cNvPr id="14" name="Picture 13" descr="MC900434814.PNG"/>
            <p:cNvPicPr>
              <a:picLocks noChangeAspect="1"/>
            </p:cNvPicPr>
            <p:nvPr/>
          </p:nvPicPr>
          <p:blipFill>
            <a:blip r:embed="rId4"/>
            <a:stretch>
              <a:fillRect/>
            </a:stretch>
          </p:blipFill>
          <p:spPr>
            <a:xfrm>
              <a:off x="5739461" y="2983427"/>
              <a:ext cx="891146" cy="891146"/>
            </a:xfrm>
            <a:prstGeom prst="rect">
              <a:avLst/>
            </a:prstGeom>
          </p:spPr>
        </p:pic>
        <p:pic>
          <p:nvPicPr>
            <p:cNvPr id="15" name="Picture 14" descr="MC900434807.PNG"/>
            <p:cNvPicPr>
              <a:picLocks noChangeAspect="1"/>
            </p:cNvPicPr>
            <p:nvPr/>
          </p:nvPicPr>
          <p:blipFill>
            <a:blip r:embed="rId5"/>
            <a:stretch>
              <a:fillRect/>
            </a:stretch>
          </p:blipFill>
          <p:spPr>
            <a:xfrm>
              <a:off x="5370644" y="1352741"/>
              <a:ext cx="814387" cy="814387"/>
            </a:xfrm>
            <a:prstGeom prst="rect">
              <a:avLst/>
            </a:prstGeom>
          </p:spPr>
        </p:pic>
        <p:pic>
          <p:nvPicPr>
            <p:cNvPr id="16" name="Picture 15" descr="MC900349229.WMF"/>
            <p:cNvPicPr>
              <a:picLocks noChangeAspect="1"/>
            </p:cNvPicPr>
            <p:nvPr/>
          </p:nvPicPr>
          <p:blipFill>
            <a:blip r:embed="rId6"/>
            <a:stretch>
              <a:fillRect/>
            </a:stretch>
          </p:blipFill>
          <p:spPr>
            <a:xfrm>
              <a:off x="7759700" y="3522054"/>
              <a:ext cx="927100" cy="914400"/>
            </a:xfrm>
            <a:prstGeom prst="rect">
              <a:avLst/>
            </a:prstGeom>
          </p:spPr>
        </p:pic>
        <p:sp>
          <p:nvSpPr>
            <p:cNvPr id="27" name="TextBox 26"/>
            <p:cNvSpPr txBox="1"/>
            <p:nvPr/>
          </p:nvSpPr>
          <p:spPr>
            <a:xfrm>
              <a:off x="5463265" y="5757104"/>
              <a:ext cx="3071624" cy="646331"/>
            </a:xfrm>
            <a:prstGeom prst="rect">
              <a:avLst/>
            </a:prstGeom>
            <a:noFill/>
          </p:spPr>
          <p:txBody>
            <a:bodyPr wrap="none" rtlCol="0">
              <a:spAutoFit/>
            </a:bodyPr>
            <a:lstStyle/>
            <a:p>
              <a:pPr algn="ctr"/>
              <a:r>
                <a:rPr lang="en-US" dirty="0" smtClean="0"/>
                <a:t>Authorized National Dealers</a:t>
              </a:r>
              <a:br>
                <a:rPr lang="en-US" dirty="0" smtClean="0"/>
              </a:br>
              <a:r>
                <a:rPr lang="en-US" dirty="0" smtClean="0"/>
                <a:t>(Market Makers)</a:t>
              </a:r>
              <a:endParaRPr lang="en-US" dirty="0"/>
            </a:p>
          </p:txBody>
        </p:sp>
      </p:grpSp>
      <p:cxnSp>
        <p:nvCxnSpPr>
          <p:cNvPr id="29" name="Straight Arrow Connector 28"/>
          <p:cNvCxnSpPr>
            <a:endCxn id="14" idx="1"/>
          </p:cNvCxnSpPr>
          <p:nvPr/>
        </p:nvCxnSpPr>
        <p:spPr>
          <a:xfrm flipV="1">
            <a:off x="4403396" y="3429000"/>
            <a:ext cx="1336065" cy="111489"/>
          </a:xfrm>
          <a:prstGeom prst="straightConnector1">
            <a:avLst/>
          </a:prstGeom>
          <a:ln>
            <a:solidFill>
              <a:srgbClr val="FFA528"/>
            </a:solidFill>
            <a:headEnd type="arrow"/>
            <a:tailEnd type="arrow"/>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p:nvPr/>
        </p:nvCxnSpPr>
        <p:spPr>
          <a:xfrm flipV="1">
            <a:off x="1708296" y="4454889"/>
            <a:ext cx="674173" cy="319521"/>
          </a:xfrm>
          <a:prstGeom prst="straightConnector1">
            <a:avLst/>
          </a:prstGeom>
          <a:ln>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hape 35"/>
          <p:cNvCxnSpPr>
            <a:endCxn id="40" idx="2"/>
          </p:cNvCxnSpPr>
          <p:nvPr/>
        </p:nvCxnSpPr>
        <p:spPr>
          <a:xfrm flipV="1">
            <a:off x="1885599" y="4921013"/>
            <a:ext cx="4375547" cy="499729"/>
          </a:xfrm>
          <a:prstGeom prst="bentConnector2">
            <a:avLst/>
          </a:prstGeom>
          <a:ln>
            <a:solidFill>
              <a:srgbClr val="660066"/>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893293" y="2121653"/>
            <a:ext cx="1737314" cy="892552"/>
          </a:xfrm>
          <a:prstGeom prst="rect">
            <a:avLst/>
          </a:prstGeom>
        </p:spPr>
        <p:txBody>
          <a:bodyPr wrap="square">
            <a:spAutoFit/>
          </a:bodyPr>
          <a:lstStyle/>
          <a:p>
            <a:r>
              <a:rPr lang="en-US" sz="1200" b="1" dirty="0"/>
              <a:t>American </a:t>
            </a:r>
            <a:r>
              <a:rPr lang="en-US" sz="1200" b="1" dirty="0" smtClean="0"/>
              <a:t>Century</a:t>
            </a:r>
          </a:p>
          <a:p>
            <a:r>
              <a:rPr lang="en-US" sz="1000" dirty="0" smtClean="0"/>
              <a:t>4500 </a:t>
            </a:r>
            <a:r>
              <a:rPr lang="en-US" sz="1000" dirty="0"/>
              <a:t>Main Street, 4th Floor</a:t>
            </a:r>
            <a:r>
              <a:rPr lang="en-US" sz="1000" dirty="0" smtClean="0"/>
              <a:t> </a:t>
            </a:r>
          </a:p>
          <a:p>
            <a:r>
              <a:rPr lang="en-US" sz="1000" dirty="0" smtClean="0"/>
              <a:t>Kansas </a:t>
            </a:r>
            <a:r>
              <a:rPr lang="en-US" sz="1000" dirty="0"/>
              <a:t>City, MO 64111</a:t>
            </a:r>
            <a:r>
              <a:rPr lang="en-US" sz="1000" dirty="0" smtClean="0"/>
              <a:t> </a:t>
            </a:r>
          </a:p>
          <a:p>
            <a:r>
              <a:rPr lang="en-US" sz="1000" dirty="0" smtClean="0"/>
              <a:t>1</a:t>
            </a:r>
            <a:r>
              <a:rPr lang="en-US" sz="1000" dirty="0"/>
              <a:t>-888-345-2071</a:t>
            </a:r>
            <a:r>
              <a:rPr lang="en-US" sz="1000" dirty="0" smtClean="0"/>
              <a:t> </a:t>
            </a:r>
          </a:p>
          <a:p>
            <a:r>
              <a:rPr lang="en-US" sz="1000" dirty="0" err="1" smtClean="0"/>
              <a:t>www.americancentury.com</a:t>
            </a:r>
            <a:endParaRPr lang="en-US" sz="1000" dirty="0"/>
          </a:p>
        </p:txBody>
      </p:sp>
      <p:sp>
        <p:nvSpPr>
          <p:cNvPr id="40" name="Rectangle 39"/>
          <p:cNvSpPr/>
          <p:nvPr/>
        </p:nvSpPr>
        <p:spPr>
          <a:xfrm>
            <a:off x="5523217" y="3874573"/>
            <a:ext cx="1475857" cy="1046440"/>
          </a:xfrm>
          <a:prstGeom prst="rect">
            <a:avLst/>
          </a:prstGeom>
        </p:spPr>
        <p:txBody>
          <a:bodyPr wrap="square">
            <a:spAutoFit/>
          </a:bodyPr>
          <a:lstStyle/>
          <a:p>
            <a:r>
              <a:rPr lang="en-US" sz="1200" b="1" dirty="0"/>
              <a:t>Dillon Gage, Inc</a:t>
            </a:r>
            <a:r>
              <a:rPr lang="en-US" sz="1200" b="1" dirty="0" smtClean="0"/>
              <a:t>.</a:t>
            </a:r>
          </a:p>
          <a:p>
            <a:r>
              <a:rPr lang="en-US" sz="1000" dirty="0" smtClean="0"/>
              <a:t>15301 </a:t>
            </a:r>
            <a:r>
              <a:rPr lang="en-US" sz="1000" dirty="0"/>
              <a:t>Dallas </a:t>
            </a:r>
            <a:r>
              <a:rPr lang="en-US" sz="1000" dirty="0" smtClean="0"/>
              <a:t>Parkway</a:t>
            </a:r>
            <a:endParaRPr lang="en-US" sz="1000" dirty="0"/>
          </a:p>
          <a:p>
            <a:r>
              <a:rPr lang="en-US" sz="1000" dirty="0" smtClean="0"/>
              <a:t>Suite </a:t>
            </a:r>
            <a:r>
              <a:rPr lang="en-US" sz="1000" dirty="0"/>
              <a:t>200</a:t>
            </a:r>
            <a:r>
              <a:rPr lang="en-US" sz="1000" dirty="0" smtClean="0"/>
              <a:t> </a:t>
            </a:r>
          </a:p>
          <a:p>
            <a:r>
              <a:rPr lang="en-US" sz="1000" dirty="0" smtClean="0"/>
              <a:t>Addison</a:t>
            </a:r>
            <a:r>
              <a:rPr lang="en-US" sz="1000" dirty="0"/>
              <a:t>, TX 75001</a:t>
            </a:r>
            <a:r>
              <a:rPr lang="en-US" sz="1000" dirty="0" smtClean="0"/>
              <a:t> </a:t>
            </a:r>
          </a:p>
          <a:p>
            <a:r>
              <a:rPr lang="en-US" sz="1000" dirty="0" smtClean="0"/>
              <a:t>1</a:t>
            </a:r>
            <a:r>
              <a:rPr lang="en-US" sz="1000" dirty="0"/>
              <a:t>-800-375-4653</a:t>
            </a:r>
            <a:r>
              <a:rPr lang="en-US" sz="1000" dirty="0" smtClean="0"/>
              <a:t> </a:t>
            </a:r>
          </a:p>
          <a:p>
            <a:r>
              <a:rPr lang="en-US" sz="1000" dirty="0" err="1" smtClean="0"/>
              <a:t>www.dillongage.com</a:t>
            </a:r>
            <a:endParaRPr lang="en-US" sz="1000" dirty="0"/>
          </a:p>
        </p:txBody>
      </p:sp>
      <p:sp>
        <p:nvSpPr>
          <p:cNvPr id="44" name="Rectangle 43"/>
          <p:cNvSpPr/>
          <p:nvPr/>
        </p:nvSpPr>
        <p:spPr>
          <a:xfrm>
            <a:off x="7479742" y="4482584"/>
            <a:ext cx="1487015" cy="892552"/>
          </a:xfrm>
          <a:prstGeom prst="rect">
            <a:avLst/>
          </a:prstGeom>
        </p:spPr>
        <p:txBody>
          <a:bodyPr wrap="square">
            <a:spAutoFit/>
          </a:bodyPr>
          <a:lstStyle/>
          <a:p>
            <a:r>
              <a:rPr lang="en-US" sz="1200" b="1" dirty="0" err="1" smtClean="0"/>
              <a:t>FideliTrade</a:t>
            </a:r>
            <a:endParaRPr lang="en-US" sz="1200" b="1" dirty="0" smtClean="0"/>
          </a:p>
          <a:p>
            <a:r>
              <a:rPr lang="en-US" sz="1000" dirty="0" smtClean="0"/>
              <a:t>3601 </a:t>
            </a:r>
            <a:r>
              <a:rPr lang="en-US" sz="1000" dirty="0"/>
              <a:t>N. Market Street</a:t>
            </a:r>
            <a:r>
              <a:rPr lang="en-US" sz="1000" dirty="0" smtClean="0"/>
              <a:t> </a:t>
            </a:r>
          </a:p>
          <a:p>
            <a:r>
              <a:rPr lang="en-US" sz="1000" dirty="0" smtClean="0"/>
              <a:t>Wilmington</a:t>
            </a:r>
            <a:r>
              <a:rPr lang="en-US" sz="1000" dirty="0"/>
              <a:t>, DE 19802</a:t>
            </a:r>
            <a:r>
              <a:rPr lang="en-US" sz="1000" dirty="0" smtClean="0"/>
              <a:t> </a:t>
            </a:r>
          </a:p>
          <a:p>
            <a:r>
              <a:rPr lang="en-US" sz="1000" dirty="0" smtClean="0"/>
              <a:t>1</a:t>
            </a:r>
            <a:r>
              <a:rPr lang="en-US" sz="1000" dirty="0"/>
              <a:t>-800-223-</a:t>
            </a:r>
            <a:r>
              <a:rPr lang="en-US" sz="1000" dirty="0" smtClean="0"/>
              <a:t>1080</a:t>
            </a:r>
          </a:p>
          <a:p>
            <a:r>
              <a:rPr lang="en-US" sz="1000" dirty="0" smtClean="0"/>
              <a:t> </a:t>
            </a:r>
            <a:r>
              <a:rPr lang="en-US" sz="1000" dirty="0" err="1"/>
              <a:t>www.fidelitrade.com</a:t>
            </a:r>
            <a:endParaRPr lang="en-US" sz="1000" dirty="0"/>
          </a:p>
        </p:txBody>
      </p:sp>
      <p:grpSp>
        <p:nvGrpSpPr>
          <p:cNvPr id="47" name="Group 46"/>
          <p:cNvGrpSpPr/>
          <p:nvPr/>
        </p:nvGrpSpPr>
        <p:grpSpPr>
          <a:xfrm>
            <a:off x="190942" y="4326102"/>
            <a:ext cx="1694657" cy="1800061"/>
            <a:chOff x="142782" y="4436455"/>
            <a:chExt cx="1694657" cy="1800061"/>
          </a:xfrm>
        </p:grpSpPr>
        <p:pic>
          <p:nvPicPr>
            <p:cNvPr id="48" name="Content Placeholder 3" descr="MC900390788.WMF"/>
            <p:cNvPicPr>
              <a:picLocks noChangeAspect="1"/>
            </p:cNvPicPr>
            <p:nvPr/>
          </p:nvPicPr>
          <p:blipFill>
            <a:blip r:embed="rId7"/>
            <a:stretch>
              <a:fillRect/>
            </a:stretch>
          </p:blipFill>
          <p:spPr bwMode="auto">
            <a:xfrm>
              <a:off x="299604" y="4436455"/>
              <a:ext cx="1408692" cy="1320649"/>
            </a:xfrm>
            <a:prstGeom prst="rect">
              <a:avLst/>
            </a:prstGeom>
            <a:noFill/>
            <a:ln w="9525">
              <a:noFill/>
              <a:miter lim="800000"/>
              <a:headEnd/>
              <a:tailEnd/>
            </a:ln>
          </p:spPr>
        </p:pic>
        <p:sp>
          <p:nvSpPr>
            <p:cNvPr id="49" name="TextBox 48"/>
            <p:cNvSpPr txBox="1"/>
            <p:nvPr/>
          </p:nvSpPr>
          <p:spPr>
            <a:xfrm>
              <a:off x="142782" y="5867184"/>
              <a:ext cx="1694657" cy="369332"/>
            </a:xfrm>
            <a:prstGeom prst="rect">
              <a:avLst/>
            </a:prstGeom>
            <a:noFill/>
          </p:spPr>
          <p:txBody>
            <a:bodyPr wrap="none" rtlCol="0">
              <a:spAutoFit/>
            </a:bodyPr>
            <a:lstStyle/>
            <a:p>
              <a:pPr algn="ctr"/>
              <a:r>
                <a:rPr lang="en-US" dirty="0" smtClean="0"/>
                <a:t>We the People</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000"/>
                                        <p:tgtEl>
                                          <p:spTgt spid="31"/>
                                        </p:tgtEl>
                                      </p:cBhvr>
                                    </p:animEffect>
                                    <p:set>
                                      <p:cBhvr>
                                        <p:cTn id="31" dur="1" fill="hold">
                                          <p:stCondLst>
                                            <p:cond delay="1999"/>
                                          </p:stCondLst>
                                        </p:cTn>
                                        <p:tgtEl>
                                          <p:spTgt spid="31"/>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46"/>
                                        </p:tgtEl>
                                      </p:cBhvr>
                                    </p:animEffect>
                                    <p:set>
                                      <p:cBhvr>
                                        <p:cTn id="34" dur="1" fill="hold">
                                          <p:stCondLst>
                                            <p:cond delay="1999"/>
                                          </p:stCondLst>
                                        </p:cTn>
                                        <p:tgtEl>
                                          <p:spTgt spid="4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29"/>
                                        </p:tgtEl>
                                      </p:cBhvr>
                                    </p:animEffect>
                                    <p:set>
                                      <p:cBhvr>
                                        <p:cTn id="37" dur="1" fill="hold">
                                          <p:stCondLst>
                                            <p:cond delay="1999"/>
                                          </p:stCondLst>
                                        </p:cTn>
                                        <p:tgtEl>
                                          <p:spTgt spid="29"/>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4"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Uses of Gold and Silver</a:t>
            </a:r>
            <a:endParaRPr lang="en-US" dirty="0"/>
          </a:p>
        </p:txBody>
      </p:sp>
      <p:sp>
        <p:nvSpPr>
          <p:cNvPr id="4" name="Content Placeholder 3"/>
          <p:cNvSpPr>
            <a:spLocks noGrp="1"/>
          </p:cNvSpPr>
          <p:nvPr>
            <p:ph sz="half" idx="1"/>
          </p:nvPr>
        </p:nvSpPr>
        <p:spPr/>
        <p:txBody>
          <a:bodyPr/>
          <a:lstStyle/>
          <a:p>
            <a:r>
              <a:rPr lang="en-US" sz="2000" dirty="0" smtClean="0"/>
              <a:t>Money</a:t>
            </a:r>
          </a:p>
          <a:p>
            <a:pPr lvl="1"/>
            <a:r>
              <a:rPr lang="en-US" sz="1800" dirty="0" smtClean="0"/>
              <a:t>In the United States gold &amp; silver coins are the only lawful constitutional money </a:t>
            </a:r>
          </a:p>
          <a:p>
            <a:r>
              <a:rPr lang="en-US" sz="2000" dirty="0" smtClean="0"/>
              <a:t>Investments</a:t>
            </a:r>
          </a:p>
          <a:p>
            <a:pPr lvl="1"/>
            <a:r>
              <a:rPr lang="en-US" sz="1800" dirty="0" smtClean="0"/>
              <a:t>Gold &amp; silver can be used as a hedge against inflation created by fiat currencies</a:t>
            </a:r>
          </a:p>
          <a:p>
            <a:r>
              <a:rPr lang="en-US" sz="2000" dirty="0" smtClean="0"/>
              <a:t>Industrial</a:t>
            </a:r>
          </a:p>
          <a:p>
            <a:pPr lvl="1"/>
            <a:r>
              <a:rPr lang="en-US" sz="1800" dirty="0" smtClean="0"/>
              <a:t>Gold &amp; silver are used throughout the electronics, medical and photographic industries</a:t>
            </a:r>
            <a:endParaRPr lang="en-US" sz="1800" dirty="0"/>
          </a:p>
        </p:txBody>
      </p:sp>
      <p:pic>
        <p:nvPicPr>
          <p:cNvPr id="9" name="Picture 7" descr="constitution_1_of_4_630"/>
          <p:cNvPicPr>
            <a:picLocks noGrp="1" noChangeAspect="1" noChangeArrowheads="1"/>
          </p:cNvPicPr>
          <p:nvPr>
            <p:ph sz="half" idx="2"/>
          </p:nvPr>
        </p:nvPicPr>
        <p:blipFill>
          <a:blip r:embed="rId2"/>
          <a:srcRect l="-3964" r="-3964"/>
          <a:stretch>
            <a:fillRect/>
          </a:stretch>
        </p:blipFill>
        <p:spPr bwMode="auto">
          <a:xfrm>
            <a:off x="5217744" y="1385710"/>
            <a:ext cx="3306073" cy="3705037"/>
          </a:xfrm>
          <a:prstGeom prst="rect">
            <a:avLst/>
          </a:prstGeom>
          <a:noFill/>
          <a:ln w="9525">
            <a:noFill/>
            <a:miter lim="800000"/>
            <a:headEnd/>
            <a:tailEnd/>
          </a:ln>
        </p:spPr>
      </p:pic>
      <p:sp>
        <p:nvSpPr>
          <p:cNvPr id="10" name="Rectangle 9"/>
          <p:cNvSpPr/>
          <p:nvPr/>
        </p:nvSpPr>
        <p:spPr>
          <a:xfrm>
            <a:off x="4572000" y="5063599"/>
            <a:ext cx="4480560" cy="935641"/>
          </a:xfrm>
          <a:prstGeom prst="rect">
            <a:avLst/>
          </a:prstGeom>
        </p:spPr>
        <p:txBody>
          <a:bodyPr wrap="square">
            <a:spAutoFit/>
          </a:bodyPr>
          <a:lstStyle/>
          <a:p>
            <a:pPr>
              <a:spcBef>
                <a:spcPct val="0"/>
              </a:spcBef>
              <a:spcAft>
                <a:spcPct val="20000"/>
              </a:spcAft>
            </a:pPr>
            <a:r>
              <a:rPr lang="en-US" sz="1400" b="1" dirty="0">
                <a:ea typeface="ＭＳ Ｐゴシック" charset="-128"/>
                <a:cs typeface="ＭＳ Ｐゴシック" charset="-128"/>
              </a:rPr>
              <a:t>Article I Section 8, Clause 5</a:t>
            </a:r>
          </a:p>
          <a:p>
            <a:pPr marL="120650" lvl="1" indent="-6350">
              <a:spcBef>
                <a:spcPct val="0"/>
              </a:spcBef>
              <a:spcAft>
                <a:spcPct val="20000"/>
              </a:spcAft>
            </a:pPr>
            <a:r>
              <a:rPr lang="en-US" sz="1400" dirty="0"/>
              <a:t>[</a:t>
            </a:r>
            <a:r>
              <a:rPr lang="en-US" sz="1400" b="1" dirty="0"/>
              <a:t>The Congress shall have Power</a:t>
            </a:r>
            <a:r>
              <a:rPr lang="en-US" sz="1400" dirty="0"/>
              <a:t>] </a:t>
            </a:r>
            <a:r>
              <a:rPr lang="en-US" sz="1400" b="1" dirty="0"/>
              <a:t>To coin Money</a:t>
            </a:r>
            <a:r>
              <a:rPr lang="en-US" sz="1100" dirty="0" smtClean="0"/>
              <a:t>, regulate the Value thereof, and of foreign Coin, and fix the Standard of Weights and Measures;</a:t>
            </a:r>
            <a:endParaRPr lang="en-US" sz="1100" dirty="0"/>
          </a:p>
        </p:txBody>
      </p:sp>
      <p:sp>
        <p:nvSpPr>
          <p:cNvPr id="14" name="Rectangle 13"/>
          <p:cNvSpPr/>
          <p:nvPr/>
        </p:nvSpPr>
        <p:spPr>
          <a:xfrm>
            <a:off x="4572000" y="6027514"/>
            <a:ext cx="4191000" cy="689420"/>
          </a:xfrm>
          <a:prstGeom prst="rect">
            <a:avLst/>
          </a:prstGeom>
        </p:spPr>
        <p:txBody>
          <a:bodyPr wrap="square">
            <a:spAutoFit/>
          </a:bodyPr>
          <a:lstStyle/>
          <a:p>
            <a:pPr>
              <a:spcBef>
                <a:spcPct val="0"/>
              </a:spcBef>
              <a:spcAft>
                <a:spcPct val="20000"/>
              </a:spcAft>
            </a:pPr>
            <a:r>
              <a:rPr lang="en-US" sz="1400" b="1" dirty="0">
                <a:ea typeface="ＭＳ Ｐゴシック" charset="-128"/>
                <a:cs typeface="ＭＳ Ｐゴシック" charset="-128"/>
              </a:rPr>
              <a:t>Article I Section 10, Clause 1</a:t>
            </a:r>
          </a:p>
          <a:p>
            <a:pPr marL="120650" lvl="1" indent="-6350">
              <a:spcBef>
                <a:spcPct val="0"/>
              </a:spcBef>
              <a:spcAft>
                <a:spcPct val="20000"/>
              </a:spcAft>
            </a:pPr>
            <a:r>
              <a:rPr lang="en-US" sz="1100" dirty="0" smtClean="0"/>
              <a:t>No State shall … </a:t>
            </a:r>
            <a:r>
              <a:rPr lang="en-US" sz="1100" b="1" dirty="0" smtClean="0"/>
              <a:t>make any Thing but gold and silver coin a Tender in Payments of Debts</a:t>
            </a:r>
            <a:r>
              <a:rPr lang="en-US" sz="1100" dirty="0" smtClean="0"/>
              <a:t>.</a:t>
            </a:r>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childTnLst>
                          </p:cTn>
                        </p:par>
                        <p:par>
                          <p:cTn id="11" fill="hold">
                            <p:stCondLst>
                              <p:cond delay="2000"/>
                            </p:stCondLst>
                            <p:childTnLst>
                              <p:par>
                                <p:cTn id="12" presetID="3"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par>
                          <p:cTn id="15" fill="hold">
                            <p:stCondLst>
                              <p:cond delay="2500"/>
                            </p:stCondLst>
                            <p:childTnLst>
                              <p:par>
                                <p:cTn id="16" presetID="3"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par>
                          <p:cTn id="19" fill="hold">
                            <p:stCondLst>
                              <p:cond delay="3000"/>
                            </p:stCondLst>
                            <p:childTnLst>
                              <p:par>
                                <p:cTn id="20" presetID="3" presetClass="entr" presetSubtype="1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2000"/>
                                        <p:tgtEl>
                                          <p:spTgt spid="4">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2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2000"/>
                                        <p:tgtEl>
                                          <p:spTgt spid="4">
                                            <p:txEl>
                                              <p:pRg st="4" end="4"/>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P spid="14"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to use American Eagle &amp; Liberty coins as money </a:t>
            </a:r>
            <a:endParaRPr lang="en-US" dirty="0"/>
          </a:p>
        </p:txBody>
      </p:sp>
      <p:sp>
        <p:nvSpPr>
          <p:cNvPr id="10" name="Text Placeholder 9"/>
          <p:cNvSpPr>
            <a:spLocks noGrp="1"/>
          </p:cNvSpPr>
          <p:nvPr>
            <p:ph type="body" idx="1"/>
          </p:nvPr>
        </p:nvSpPr>
        <p:spPr>
          <a:xfrm>
            <a:off x="457200" y="1598611"/>
            <a:ext cx="4040188" cy="639762"/>
          </a:xfrm>
        </p:spPr>
        <p:txBody>
          <a:bodyPr/>
          <a:lstStyle/>
          <a:p>
            <a:r>
              <a:rPr lang="en-US" sz="2000" dirty="0" smtClean="0"/>
              <a:t>Use a Gold and Silver </a:t>
            </a:r>
            <a:br>
              <a:rPr lang="en-US" sz="2000" dirty="0" smtClean="0"/>
            </a:br>
            <a:r>
              <a:rPr lang="en-US" sz="2000" dirty="0" smtClean="0"/>
              <a:t>Clause Contract</a:t>
            </a:r>
          </a:p>
        </p:txBody>
      </p:sp>
      <p:sp>
        <p:nvSpPr>
          <p:cNvPr id="4" name="Content Placeholder 3"/>
          <p:cNvSpPr>
            <a:spLocks noGrp="1"/>
          </p:cNvSpPr>
          <p:nvPr>
            <p:ph sz="half" idx="2"/>
          </p:nvPr>
        </p:nvSpPr>
        <p:spPr>
          <a:xfrm>
            <a:off x="457200" y="2238373"/>
            <a:ext cx="4040188" cy="3951288"/>
          </a:xfrm>
        </p:spPr>
        <p:txBody>
          <a:bodyPr/>
          <a:lstStyle/>
          <a:p>
            <a:r>
              <a:rPr lang="en-US" sz="1800" dirty="0" smtClean="0"/>
              <a:t>The contract specifies that the coins are the exclusive legal tender medium of payment so there is no confusion about their legal value</a:t>
            </a:r>
          </a:p>
          <a:p>
            <a:r>
              <a:rPr lang="en-US" sz="1800" dirty="0" smtClean="0"/>
              <a:t>The contract removes the ambiguity in the disparate purchasing power between Federal Reserve Bank notes and Lawful Money Coin </a:t>
            </a:r>
          </a:p>
          <a:p>
            <a:r>
              <a:rPr lang="en-US" sz="1800" dirty="0" smtClean="0"/>
              <a:t>The contract reduces the risk of the IRS making frivolous claim that you received something other than the the face value of the gold or silver coin</a:t>
            </a:r>
          </a:p>
        </p:txBody>
      </p:sp>
      <p:pic>
        <p:nvPicPr>
          <p:cNvPr id="13" name="Content Placeholder 12" descr="MC900250038.WMF"/>
          <p:cNvPicPr>
            <a:picLocks noGrp="1" noChangeAspect="1"/>
          </p:cNvPicPr>
          <p:nvPr>
            <p:ph sz="quarter" idx="4"/>
          </p:nvPr>
        </p:nvPicPr>
        <p:blipFill>
          <a:blip r:embed="rId2"/>
          <a:srcRect l="-11636" r="-11636"/>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Elements of a Gold Contract</a:t>
            </a:r>
            <a:endParaRPr lang="en-US" dirty="0"/>
          </a:p>
        </p:txBody>
      </p:sp>
      <p:sp>
        <p:nvSpPr>
          <p:cNvPr id="3" name="Content Placeholder 2"/>
          <p:cNvSpPr>
            <a:spLocks noGrp="1"/>
          </p:cNvSpPr>
          <p:nvPr>
            <p:ph idx="1"/>
          </p:nvPr>
        </p:nvSpPr>
        <p:spPr/>
        <p:txBody>
          <a:bodyPr/>
          <a:lstStyle/>
          <a:p>
            <a:r>
              <a:rPr lang="en-US" sz="2400" dirty="0" smtClean="0"/>
              <a:t>Preamble</a:t>
            </a:r>
          </a:p>
          <a:p>
            <a:pPr lvl="1"/>
            <a:r>
              <a:rPr lang="en-US" sz="2000" dirty="0" smtClean="0"/>
              <a:t>Lists the parties and date of the contract</a:t>
            </a:r>
          </a:p>
          <a:p>
            <a:r>
              <a:rPr lang="en-US" sz="2400" dirty="0" smtClean="0"/>
              <a:t>Authorization and Construction</a:t>
            </a:r>
          </a:p>
          <a:p>
            <a:pPr lvl="1"/>
            <a:r>
              <a:rPr lang="en-US" sz="2000" dirty="0" smtClean="0"/>
              <a:t>Cites the laws and supreme court decisions </a:t>
            </a:r>
          </a:p>
          <a:p>
            <a:r>
              <a:rPr lang="en-US" sz="2400" dirty="0" smtClean="0"/>
              <a:t>Valuation of Payment</a:t>
            </a:r>
          </a:p>
          <a:p>
            <a:pPr lvl="1"/>
            <a:r>
              <a:rPr lang="en-US" sz="2000" dirty="0" smtClean="0"/>
              <a:t>Sets out the weight and face-values of the coins tendered as payment</a:t>
            </a:r>
          </a:p>
          <a:p>
            <a:r>
              <a:rPr lang="en-US" sz="2400" dirty="0" smtClean="0"/>
              <a:t>Delivery and Satisfaction of Payment</a:t>
            </a:r>
          </a:p>
          <a:p>
            <a:pPr lvl="1"/>
            <a:r>
              <a:rPr lang="en-US" sz="2000" dirty="0" smtClean="0"/>
              <a:t>Specifies that the delivery of coins as the exclusive form of payment</a:t>
            </a:r>
          </a:p>
          <a:p>
            <a:r>
              <a:rPr lang="en-US" sz="2400" dirty="0" smtClean="0"/>
              <a:t>Receipt of Full Payment</a:t>
            </a:r>
          </a:p>
          <a:p>
            <a:pPr lvl="1"/>
            <a:r>
              <a:rPr lang="en-US" sz="2000" dirty="0" smtClean="0"/>
              <a:t>Acknowledges full payment has been made</a:t>
            </a:r>
          </a:p>
          <a:p>
            <a:endParaRPr lang="en-US" sz="2400" dirty="0" smtClean="0"/>
          </a:p>
          <a:p>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dissolv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Preamble Element</a:t>
            </a:r>
            <a:endParaRPr lang="en-US" dirty="0"/>
          </a:p>
        </p:txBody>
      </p:sp>
      <p:sp>
        <p:nvSpPr>
          <p:cNvPr id="3" name="Content Placeholder 2"/>
          <p:cNvSpPr>
            <a:spLocks noGrp="1"/>
          </p:cNvSpPr>
          <p:nvPr>
            <p:ph idx="1"/>
          </p:nvPr>
        </p:nvSpPr>
        <p:spPr/>
        <p:txBody>
          <a:bodyPr/>
          <a:lstStyle/>
          <a:p>
            <a:pPr>
              <a:buNone/>
            </a:pPr>
            <a:r>
              <a:rPr lang="en-US" dirty="0" smtClean="0"/>
              <a:t>	</a:t>
            </a:r>
            <a:r>
              <a:rPr lang="en-US" sz="2800" dirty="0" smtClean="0"/>
              <a:t>This Medical Services Payment Clause, “</a:t>
            </a:r>
            <a:r>
              <a:rPr lang="en-US" sz="2800" cap="small" dirty="0" smtClean="0"/>
              <a:t>Agreement</a:t>
            </a:r>
            <a:r>
              <a:rPr lang="en-US" sz="2800" dirty="0" smtClean="0"/>
              <a:t>”, made effective this </a:t>
            </a:r>
            <a:r>
              <a:rPr lang="en-US" sz="2800" u="sng" dirty="0" smtClean="0"/>
              <a:t>15</a:t>
            </a:r>
            <a:r>
              <a:rPr lang="en-US" sz="2800" u="sng" baseline="30000" dirty="0" smtClean="0"/>
              <a:t>th</a:t>
            </a:r>
            <a:r>
              <a:rPr lang="en-US" sz="2800" u="sng" dirty="0" smtClean="0"/>
              <a:t> </a:t>
            </a:r>
            <a:r>
              <a:rPr lang="en-US" sz="2800" u="sng" dirty="0" smtClean="0"/>
              <a:t>day</a:t>
            </a:r>
            <a:r>
              <a:rPr lang="en-US" sz="2800" dirty="0" smtClean="0"/>
              <a:t> of</a:t>
            </a:r>
            <a:r>
              <a:rPr lang="en-US" sz="2800" dirty="0" smtClean="0"/>
              <a:t> </a:t>
            </a:r>
            <a:r>
              <a:rPr lang="en-US" sz="2800" u="sng" dirty="0" smtClean="0"/>
              <a:t>September</a:t>
            </a:r>
            <a:r>
              <a:rPr lang="en-US" sz="2800" dirty="0" smtClean="0"/>
              <a:t>, 20</a:t>
            </a:r>
            <a:r>
              <a:rPr lang="en-US" sz="2800" u="sng" dirty="0" smtClean="0"/>
              <a:t>12</a:t>
            </a:r>
            <a:r>
              <a:rPr lang="en-US" sz="2800" dirty="0" smtClean="0"/>
              <a:t>, </a:t>
            </a:r>
            <a:r>
              <a:rPr lang="en-US" sz="2800" dirty="0" smtClean="0"/>
              <a:t>by and between </a:t>
            </a:r>
            <a:r>
              <a:rPr lang="en-US" sz="2800" u="sng" dirty="0" smtClean="0"/>
              <a:t>Dr. Seuss</a:t>
            </a:r>
            <a:r>
              <a:rPr lang="en-US" sz="2800" dirty="0" smtClean="0"/>
              <a:t>, “</a:t>
            </a:r>
            <a:r>
              <a:rPr lang="en-US" sz="2800" cap="small" dirty="0" smtClean="0"/>
              <a:t>Doctor” </a:t>
            </a:r>
            <a:r>
              <a:rPr lang="en-US" sz="2800" dirty="0" smtClean="0"/>
              <a:t>and </a:t>
            </a:r>
            <a:r>
              <a:rPr lang="en-US" sz="2800" u="sng" dirty="0" smtClean="0"/>
              <a:t>John Doe</a:t>
            </a:r>
            <a:r>
              <a:rPr lang="en-US" sz="2800" dirty="0" smtClean="0"/>
              <a:t>, “</a:t>
            </a:r>
            <a:r>
              <a:rPr lang="en-US" sz="2800" cap="small" dirty="0" smtClean="0"/>
              <a:t>Patient”.</a:t>
            </a:r>
          </a:p>
          <a:p>
            <a:pPr>
              <a:buNone/>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 and Construction</a:t>
            </a:r>
            <a:endParaRPr lang="en-US" dirty="0"/>
          </a:p>
        </p:txBody>
      </p:sp>
      <p:sp>
        <p:nvSpPr>
          <p:cNvPr id="3" name="Content Placeholder 2"/>
          <p:cNvSpPr>
            <a:spLocks noGrp="1"/>
          </p:cNvSpPr>
          <p:nvPr>
            <p:ph idx="1"/>
          </p:nvPr>
        </p:nvSpPr>
        <p:spPr/>
        <p:txBody>
          <a:bodyPr/>
          <a:lstStyle/>
          <a:p>
            <a:pPr>
              <a:buNone/>
            </a:pPr>
            <a:r>
              <a:rPr lang="en-US" sz="1600" dirty="0" smtClean="0"/>
              <a:t> </a:t>
            </a:r>
            <a:r>
              <a:rPr lang="en-US" sz="1600" b="1" dirty="0" smtClean="0"/>
              <a:t>(a) </a:t>
            </a:r>
            <a:r>
              <a:rPr lang="en-US" sz="1600" b="1" i="1" cap="small" dirty="0" smtClean="0"/>
              <a:t>Authorization and Construction</a:t>
            </a:r>
            <a:r>
              <a:rPr lang="en-US" sz="1600" b="1" dirty="0" smtClean="0"/>
              <a:t>. </a:t>
            </a:r>
            <a:r>
              <a:rPr lang="en-US" sz="1600" dirty="0" smtClean="0"/>
              <a:t>This </a:t>
            </a:r>
            <a:r>
              <a:rPr lang="en-US" sz="1600" cap="small" dirty="0" smtClean="0"/>
              <a:t>Agreement</a:t>
            </a:r>
            <a:r>
              <a:rPr lang="en-US" sz="1600" dirty="0" smtClean="0"/>
              <a:t> is authorized by, relies upon, and must be construed and implemented according to: </a:t>
            </a:r>
          </a:p>
          <a:p>
            <a:pPr>
              <a:buNone/>
            </a:pPr>
            <a:r>
              <a:rPr lang="en-US" sz="1600" dirty="0" smtClean="0"/>
              <a:t>	(</a:t>
            </a:r>
            <a:r>
              <a:rPr lang="en-US" sz="1600" dirty="0" err="1" smtClean="0"/>
              <a:t>i</a:t>
            </a:r>
            <a:r>
              <a:rPr lang="en-US" sz="1600" dirty="0" smtClean="0"/>
              <a:t>) Section 4(c) of the Act of 28 October 1977, Public Law 95-147, 91 Statutes at Large 1227, 1229, </a:t>
            </a:r>
            <a:r>
              <a:rPr lang="en-US" sz="1600" i="1" dirty="0" smtClean="0"/>
              <a:t>now codified in </a:t>
            </a:r>
            <a:r>
              <a:rPr lang="en-US" sz="1600" dirty="0" smtClean="0"/>
              <a:t>31 United States Code, Section 5118(d)(2); </a:t>
            </a:r>
          </a:p>
          <a:p>
            <a:pPr>
              <a:buNone/>
            </a:pPr>
            <a:r>
              <a:rPr lang="en-US" sz="1600" dirty="0" smtClean="0"/>
              <a:t>	(ii) Section 2(a)(7) of the Act of 17 December 1985, Public Law 99-185, 99Statutes at Large 1177, 1177,</a:t>
            </a:r>
            <a:r>
              <a:rPr lang="en-US" sz="1600" i="1" dirty="0" smtClean="0"/>
              <a:t>now codified in </a:t>
            </a:r>
            <a:r>
              <a:rPr lang="en-US" sz="1600" dirty="0" smtClean="0"/>
              <a:t>Title 31, United State Code, Section 5112(a)(7); </a:t>
            </a:r>
          </a:p>
          <a:p>
            <a:pPr>
              <a:buNone/>
            </a:pPr>
            <a:r>
              <a:rPr lang="en-US" sz="1600" dirty="0" smtClean="0"/>
              <a:t>	(iii) Title II, Section 202(h) of the Act of 9 July 1985, Public Law 99-61, 99 Statutes at Large 113, 116, </a:t>
            </a:r>
            <a:r>
              <a:rPr lang="en-US" sz="1600" i="1" dirty="0" smtClean="0"/>
              <a:t>now codified in </a:t>
            </a:r>
            <a:r>
              <a:rPr lang="en-US" sz="1600" dirty="0" smtClean="0"/>
              <a:t>Title 31, United States Code, Section 5112(h); </a:t>
            </a:r>
          </a:p>
          <a:p>
            <a:pPr>
              <a:buNone/>
            </a:pPr>
            <a:r>
              <a:rPr lang="en-US" sz="1600" dirty="0" smtClean="0"/>
              <a:t>	(iv) the decisions of the Supreme Court of the United States in</a:t>
            </a:r>
            <a:r>
              <a:rPr lang="en-US" sz="1600" i="1" dirty="0" smtClean="0"/>
              <a:t> New York </a:t>
            </a:r>
            <a:r>
              <a:rPr lang="en-US" sz="1600" dirty="0" smtClean="0"/>
              <a:t>ex rel. </a:t>
            </a:r>
            <a:r>
              <a:rPr lang="en-US" sz="1600" i="1" dirty="0" smtClean="0"/>
              <a:t>Bunk of New York </a:t>
            </a:r>
            <a:r>
              <a:rPr lang="en-US" sz="1600" dirty="0" err="1" smtClean="0"/>
              <a:t>v</a:t>
            </a:r>
            <a:r>
              <a:rPr lang="en-US" sz="1600" dirty="0" smtClean="0"/>
              <a:t>. </a:t>
            </a:r>
            <a:r>
              <a:rPr lang="en-US" sz="1600" i="1" dirty="0" smtClean="0"/>
              <a:t>Board of Supervisors, </a:t>
            </a:r>
            <a:r>
              <a:rPr lang="en-US" sz="1600" dirty="0" smtClean="0"/>
              <a:t>74 U.S. (7 Wallace) 26 (1869); </a:t>
            </a:r>
            <a:r>
              <a:rPr lang="en-US" sz="1600" i="1" dirty="0" smtClean="0"/>
              <a:t>Bronson </a:t>
            </a:r>
            <a:r>
              <a:rPr lang="en-US" sz="1600" dirty="0" err="1" smtClean="0"/>
              <a:t>v</a:t>
            </a:r>
            <a:r>
              <a:rPr lang="en-US" sz="1600" dirty="0" smtClean="0"/>
              <a:t>. </a:t>
            </a:r>
            <a:r>
              <a:rPr lang="en-US" sz="1600" i="1" dirty="0" err="1" smtClean="0"/>
              <a:t>Rodes</a:t>
            </a:r>
            <a:r>
              <a:rPr lang="en-US" sz="1600" i="1" dirty="0" smtClean="0"/>
              <a:t>, </a:t>
            </a:r>
            <a:r>
              <a:rPr lang="en-US" sz="1600" dirty="0" smtClean="0"/>
              <a:t>74 U.S. (7 Wallace) 229 (1869); </a:t>
            </a:r>
            <a:r>
              <a:rPr lang="en-US" sz="1600" i="1" dirty="0" smtClean="0"/>
              <a:t>Butler </a:t>
            </a:r>
            <a:r>
              <a:rPr lang="en-US" sz="1600" dirty="0" err="1" smtClean="0"/>
              <a:t>v</a:t>
            </a:r>
            <a:r>
              <a:rPr lang="en-US" sz="1600" dirty="0" smtClean="0"/>
              <a:t>. </a:t>
            </a:r>
            <a:r>
              <a:rPr lang="en-US" sz="1600" i="1" dirty="0" smtClean="0"/>
              <a:t>Horowitz, </a:t>
            </a:r>
            <a:r>
              <a:rPr lang="en-US" sz="1600" dirty="0" smtClean="0"/>
              <a:t>74 U.S. (7 Wallace) 258 (1869); and </a:t>
            </a:r>
            <a:r>
              <a:rPr lang="en-US" sz="1600" i="1" dirty="0" smtClean="0"/>
              <a:t>Thompson </a:t>
            </a:r>
            <a:r>
              <a:rPr lang="en-US" sz="1600" dirty="0" err="1" smtClean="0"/>
              <a:t>v</a:t>
            </a:r>
            <a:r>
              <a:rPr lang="en-US" sz="1600" dirty="0" smtClean="0"/>
              <a:t>. </a:t>
            </a:r>
            <a:r>
              <a:rPr lang="en-US" sz="1600" i="1" dirty="0" smtClean="0"/>
              <a:t>Butler, </a:t>
            </a:r>
            <a:r>
              <a:rPr lang="en-US" sz="1600" dirty="0" smtClean="0"/>
              <a:t>95 U.S. 694 (1878); and </a:t>
            </a:r>
          </a:p>
          <a:p>
            <a:pPr>
              <a:buNone/>
            </a:pPr>
            <a:r>
              <a:rPr lang="en-US" sz="1600" dirty="0" smtClean="0"/>
              <a:t>	(</a:t>
            </a:r>
            <a:r>
              <a:rPr lang="en-US" sz="1600" dirty="0" err="1" smtClean="0"/>
              <a:t>v</a:t>
            </a:r>
            <a:r>
              <a:rPr lang="en-US" sz="1600" dirty="0" smtClean="0"/>
              <a:t>) such other authorities as the </a:t>
            </a:r>
            <a:r>
              <a:rPr lang="en-US" sz="1600" cap="small" dirty="0" smtClean="0"/>
              <a:t>Doctor</a:t>
            </a:r>
            <a:r>
              <a:rPr lang="en-US" sz="1600" dirty="0" smtClean="0"/>
              <a:t>, the </a:t>
            </a:r>
            <a:r>
              <a:rPr lang="en-US" sz="1600" cap="small" dirty="0" smtClean="0"/>
              <a:t>Patient</a:t>
            </a:r>
            <a:r>
              <a:rPr lang="en-US" sz="1600" dirty="0" smtClean="0"/>
              <a:t>, or both may invoke in the event of any challenge, by any third party and for any reason, to the propriety, sufficiency, or effect of any part of this </a:t>
            </a:r>
            <a:r>
              <a:rPr lang="en-US" sz="1600" cap="small" dirty="0" smtClean="0"/>
              <a:t>Agreement</a:t>
            </a:r>
            <a:r>
              <a:rPr lang="en-US" sz="1600" dirty="0" smtClean="0"/>
              <a:t>. </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Valuation of Payment</a:t>
            </a:r>
            <a:endParaRPr lang="en-US" dirty="0"/>
          </a:p>
        </p:txBody>
      </p:sp>
      <p:sp>
        <p:nvSpPr>
          <p:cNvPr id="3" name="Content Placeholder 2"/>
          <p:cNvSpPr>
            <a:spLocks noGrp="1"/>
          </p:cNvSpPr>
          <p:nvPr>
            <p:ph idx="1"/>
          </p:nvPr>
        </p:nvSpPr>
        <p:spPr/>
        <p:txBody>
          <a:bodyPr/>
          <a:lstStyle/>
          <a:p>
            <a:pPr>
              <a:buNone/>
            </a:pPr>
            <a:r>
              <a:rPr lang="en-US" sz="1600" b="1" dirty="0" err="1" smtClean="0"/>
              <a:t>b</a:t>
            </a:r>
            <a:r>
              <a:rPr lang="en-US" sz="1600" b="1" dirty="0" smtClean="0"/>
              <a:t>) </a:t>
            </a:r>
            <a:r>
              <a:rPr lang="en-US" sz="1600" b="1" i="1" cap="small" dirty="0" smtClean="0"/>
              <a:t>Valuation of Payment</a:t>
            </a:r>
            <a:r>
              <a:rPr lang="en-US" sz="1600" b="1" dirty="0" smtClean="0"/>
              <a:t>. </a:t>
            </a:r>
            <a:r>
              <a:rPr lang="en-US" sz="1600" dirty="0" smtClean="0"/>
              <a:t>Payment for the sale and purchase of medical and surgical services shall be valued at </a:t>
            </a:r>
            <a:r>
              <a:rPr lang="en-US" sz="1600" b="1" u="sng" dirty="0" smtClean="0"/>
              <a:t>Fifty </a:t>
            </a:r>
            <a:r>
              <a:rPr lang="en-US" sz="1600" b="1" dirty="0" smtClean="0"/>
              <a:t>(</a:t>
            </a:r>
            <a:r>
              <a:rPr lang="en-US" sz="1600" b="1" u="sng" dirty="0" smtClean="0"/>
              <a:t>$50.00</a:t>
            </a:r>
            <a:r>
              <a:rPr lang="en-US" sz="1600" b="1" dirty="0" smtClean="0"/>
              <a:t>) "dollars" of coined gold</a:t>
            </a:r>
            <a:r>
              <a:rPr lang="en-US" sz="1600" dirty="0" smtClean="0"/>
              <a:t>, each such "dollar" to consist of two one-hundredths (0.02) of a Troy ounce of fine gold in the form of the coins hereinafter specified in Section (</a:t>
            </a:r>
            <a:r>
              <a:rPr lang="en-US" sz="1600" dirty="0" err="1" smtClean="0"/>
              <a:t>c</a:t>
            </a:r>
            <a:r>
              <a:rPr lang="en-US" sz="1600" dirty="0" smtClean="0"/>
              <a:t>) of this </a:t>
            </a:r>
            <a:r>
              <a:rPr lang="en-US" sz="1600" cap="small" dirty="0" smtClean="0"/>
              <a:t>Agreement</a:t>
            </a:r>
            <a:r>
              <a:rPr lang="en-US" sz="1600" dirty="0" smtClean="0"/>
              <a:t>, as authorized pursuant to: </a:t>
            </a:r>
          </a:p>
          <a:p>
            <a:pPr>
              <a:buNone/>
            </a:pPr>
            <a:r>
              <a:rPr lang="en-US" sz="1600" dirty="0" smtClean="0"/>
              <a:t>	(</a:t>
            </a:r>
            <a:r>
              <a:rPr lang="en-US" sz="1600" dirty="0" err="1" smtClean="0"/>
              <a:t>i</a:t>
            </a:r>
            <a:r>
              <a:rPr lang="en-US" sz="1600" dirty="0" smtClean="0"/>
              <a:t>) the valuation of "fifty dollar [</a:t>
            </a:r>
            <a:r>
              <a:rPr lang="en-US" sz="1600" dirty="0" err="1" smtClean="0"/>
              <a:t>s</a:t>
            </a:r>
            <a:r>
              <a:rPr lang="en-US" sz="1600" dirty="0" smtClean="0"/>
              <a:t>]" in gold coin as "</a:t>
            </a:r>
            <a:r>
              <a:rPr lang="en-US" sz="1600" dirty="0" err="1" smtClean="0"/>
              <a:t>contain[ing</a:t>
            </a:r>
            <a:r>
              <a:rPr lang="en-US" sz="1600" dirty="0" smtClean="0"/>
              <a:t>] one (1) troy ounce of fine gold", established and implemented by the Congress of the United States in Section 2(a)(7) of the Act of 17 December 1985, Public Law 99-185, 99 Statutes at Large 1177, 1177, </a:t>
            </a:r>
            <a:r>
              <a:rPr lang="en-US" sz="1600" i="1" dirty="0" smtClean="0"/>
              <a:t>now codified in </a:t>
            </a:r>
            <a:r>
              <a:rPr lang="en-US" sz="1600" dirty="0" smtClean="0"/>
              <a:t>Title 31, United State Code, Section 5112 (a)(7), </a:t>
            </a:r>
            <a:r>
              <a:rPr lang="en-US" sz="1600" i="1" dirty="0" smtClean="0"/>
              <a:t>enacted under </a:t>
            </a:r>
            <a:r>
              <a:rPr lang="en-US" sz="1600" dirty="0" smtClean="0"/>
              <a:t>Congress's exclusive power " [</a:t>
            </a:r>
            <a:r>
              <a:rPr lang="en-US" sz="1600" dirty="0" err="1" smtClean="0"/>
              <a:t>t]o</a:t>
            </a:r>
            <a:r>
              <a:rPr lang="en-US" sz="1600" dirty="0" smtClean="0"/>
              <a:t> coin Money, [and] regulate the Value thereof' in Article I, Section 8, Clause 5 of the Constitution of the United States; and </a:t>
            </a:r>
          </a:p>
          <a:p>
            <a:pPr>
              <a:buNone/>
            </a:pPr>
            <a:r>
              <a:rPr lang="en-US" sz="1600" dirty="0" smtClean="0"/>
              <a:t>	(ii) the rule set down by the Supreme Court of the United States in </a:t>
            </a:r>
            <a:r>
              <a:rPr lang="en-US" sz="1600" i="1" dirty="0" smtClean="0"/>
              <a:t>Thompson </a:t>
            </a:r>
            <a:r>
              <a:rPr lang="en-US" sz="1600" dirty="0" err="1" smtClean="0"/>
              <a:t>v</a:t>
            </a:r>
            <a:r>
              <a:rPr lang="en-US" sz="1600" dirty="0" smtClean="0"/>
              <a:t>. </a:t>
            </a:r>
            <a:r>
              <a:rPr lang="en-US" sz="1600" i="1" dirty="0" smtClean="0"/>
              <a:t>Butler, </a:t>
            </a:r>
            <a:r>
              <a:rPr lang="en-US" sz="1600" dirty="0" smtClean="0"/>
              <a:t>95 U.S. 694,696 (1878). that: </a:t>
            </a:r>
          </a:p>
          <a:p>
            <a:pPr algn="just">
              <a:buNone/>
            </a:pPr>
            <a:r>
              <a:rPr lang="en-US" sz="1600" dirty="0" smtClean="0"/>
              <a:t> </a:t>
            </a:r>
            <a:r>
              <a:rPr lang="en-US" sz="1400" dirty="0" smtClean="0"/>
              <a:t>	[</a:t>
            </a:r>
            <a:r>
              <a:rPr lang="en-US" sz="1400" dirty="0" err="1" smtClean="0"/>
              <a:t>o]ne</a:t>
            </a:r>
            <a:r>
              <a:rPr lang="en-US" sz="1400" dirty="0" smtClean="0"/>
              <a:t> owing a debt may pay it in gold coin or legal-tender notes of the United States, as he chooses, unless there is something to the contrary in the obligation out of which the debt arises. A coin dollar is worth no more for the purposes of tender in payment of an ordinary debt than a note dollar. The law has not made the note a standard of value any more than coin. It is true that in the market, as an article of merchandise, one is of greater value than the other; but as money, that is to say, as a medium of exchange, the law knows no difference between them.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Delivery and Satisfaction of Payment</a:t>
            </a:r>
            <a:endParaRPr lang="en-US" sz="3600" dirty="0"/>
          </a:p>
        </p:txBody>
      </p:sp>
      <p:sp>
        <p:nvSpPr>
          <p:cNvPr id="3" name="Content Placeholder 2"/>
          <p:cNvSpPr>
            <a:spLocks noGrp="1"/>
          </p:cNvSpPr>
          <p:nvPr>
            <p:ph idx="1"/>
          </p:nvPr>
        </p:nvSpPr>
        <p:spPr>
          <a:xfrm>
            <a:off x="457200" y="1526119"/>
            <a:ext cx="8229600" cy="4525963"/>
          </a:xfrm>
        </p:spPr>
        <p:txBody>
          <a:bodyPr/>
          <a:lstStyle/>
          <a:p>
            <a:pPr>
              <a:buNone/>
            </a:pPr>
            <a:r>
              <a:rPr lang="en-US" sz="1800" b="1" i="1" cap="small" dirty="0" smtClean="0"/>
              <a:t>Delivery and Satisfaction of Payment</a:t>
            </a:r>
            <a:r>
              <a:rPr lang="en-US" sz="1800" b="1" dirty="0" smtClean="0"/>
              <a:t>. </a:t>
            </a:r>
            <a:r>
              <a:rPr lang="en-US" sz="1800" dirty="0" smtClean="0"/>
              <a:t>Payment for the sale and purchase of medical and surgical services shall consist only, and be executed exclusively through physical delivery by the </a:t>
            </a:r>
            <a:r>
              <a:rPr lang="en-US" sz="1800" cap="small" dirty="0" smtClean="0"/>
              <a:t>Patient</a:t>
            </a:r>
            <a:r>
              <a:rPr lang="en-US" sz="1800" dirty="0" smtClean="0"/>
              <a:t> (or his authorized agent) to the </a:t>
            </a:r>
            <a:r>
              <a:rPr lang="en-US" sz="1800" cap="small" dirty="0" smtClean="0"/>
              <a:t>Doctor </a:t>
            </a:r>
            <a:r>
              <a:rPr lang="en-US" sz="1800" dirty="0" smtClean="0"/>
              <a:t>(or his authorized agent), of </a:t>
            </a:r>
            <a:r>
              <a:rPr lang="en-US" sz="1800" u="sng" dirty="0" smtClean="0"/>
              <a:t>one</a:t>
            </a:r>
            <a:r>
              <a:rPr lang="en-US" sz="1800" b="1" dirty="0" smtClean="0"/>
              <a:t> (1)</a:t>
            </a:r>
            <a:r>
              <a:rPr lang="en-US" sz="1800" dirty="0" smtClean="0"/>
              <a:t> American Eagle "fifty dollar gold </a:t>
            </a:r>
            <a:r>
              <a:rPr lang="en-US" sz="1800" dirty="0" err="1" smtClean="0"/>
              <a:t>coin[s</a:t>
            </a:r>
            <a:r>
              <a:rPr lang="en-US" sz="1800" dirty="0" smtClean="0"/>
              <a:t>]” – </a:t>
            </a:r>
          </a:p>
          <a:p>
            <a:pPr>
              <a:buNone/>
            </a:pPr>
            <a:r>
              <a:rPr lang="en-US" sz="1800" dirty="0" smtClean="0"/>
              <a:t>	(</a:t>
            </a:r>
            <a:r>
              <a:rPr lang="en-US" sz="1800" dirty="0" err="1" smtClean="0"/>
              <a:t>i</a:t>
            </a:r>
            <a:r>
              <a:rPr lang="en-US" sz="1800" dirty="0" smtClean="0"/>
              <a:t>) each of which "contains one (1) troy ounce of fine gold, pursuant to Section 2(a)(7) of the Act of 17 December 1985, Public Law 99-185, 99 Statutes at Large 1177, 1177, now codified in Title 31, United States Code, Section 5112(a)(7); </a:t>
            </a:r>
          </a:p>
          <a:p>
            <a:pPr>
              <a:buNone/>
            </a:pPr>
            <a:r>
              <a:rPr lang="en-US" sz="1800" dirty="0" smtClean="0"/>
              <a:t>	(ii) each of which has been designated "legal tender" by Congress under Title II, Section 202(h) of the Act of 9 July 1985, Public Law 99-61, 99 Statutes at Large 113, 116, now codified in Title 31, United States Code, Sections 5112 (</a:t>
            </a:r>
            <a:r>
              <a:rPr lang="en-US" sz="1800" dirty="0" err="1" smtClean="0"/>
              <a:t>h</a:t>
            </a:r>
            <a:r>
              <a:rPr lang="en-US" sz="1800" dirty="0" smtClean="0"/>
              <a:t>) and 5103; and </a:t>
            </a:r>
          </a:p>
          <a:p>
            <a:pPr>
              <a:buNone/>
            </a:pPr>
            <a:r>
              <a:rPr lang="en-US" sz="1800" dirty="0" smtClean="0"/>
              <a:t>	(iii) which collectively shall constitute the sole and exclusive medium of exchange, money, currency, and legal tender for the purposes of this </a:t>
            </a:r>
            <a:r>
              <a:rPr lang="en-US" sz="1800" cap="small" dirty="0" smtClean="0"/>
              <a:t>Agreement</a:t>
            </a:r>
            <a:r>
              <a:rPr lang="en-US" sz="1800" dirty="0" smtClean="0"/>
              <a:t>. </a:t>
            </a:r>
          </a:p>
          <a:p>
            <a:pPr>
              <a:buNone/>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Receipt of Full Payment</a:t>
            </a:r>
            <a:endParaRPr lang="en-US" dirty="0"/>
          </a:p>
        </p:txBody>
      </p:sp>
      <p:sp>
        <p:nvSpPr>
          <p:cNvPr id="3" name="Content Placeholder 2"/>
          <p:cNvSpPr>
            <a:spLocks noGrp="1"/>
          </p:cNvSpPr>
          <p:nvPr>
            <p:ph idx="1"/>
          </p:nvPr>
        </p:nvSpPr>
        <p:spPr/>
        <p:txBody>
          <a:bodyPr/>
          <a:lstStyle/>
          <a:p>
            <a:pPr>
              <a:buNone/>
            </a:pPr>
            <a:r>
              <a:rPr lang="en-US" sz="1800" b="1" cap="small" dirty="0" smtClean="0"/>
              <a:t>Receipt of Full Payment.</a:t>
            </a:r>
            <a:r>
              <a:rPr lang="en-US" sz="1800" dirty="0" smtClean="0"/>
              <a:t> The </a:t>
            </a:r>
            <a:r>
              <a:rPr lang="en-US" sz="1800" cap="small" dirty="0" smtClean="0"/>
              <a:t>Doctor </a:t>
            </a:r>
            <a:r>
              <a:rPr lang="en-US" sz="1800" dirty="0" smtClean="0"/>
              <a:t>hereby acknowledges that the </a:t>
            </a:r>
            <a:r>
              <a:rPr lang="en-US" sz="1800" cap="small" dirty="0" smtClean="0"/>
              <a:t>Patient</a:t>
            </a:r>
            <a:r>
              <a:rPr lang="en-US" sz="1800" dirty="0" smtClean="0"/>
              <a:t> has tendered and the </a:t>
            </a:r>
            <a:r>
              <a:rPr lang="en-US" sz="1800" cap="small" dirty="0" smtClean="0"/>
              <a:t>Doctor </a:t>
            </a:r>
            <a:r>
              <a:rPr lang="en-US" sz="1800" dirty="0" smtClean="0"/>
              <a:t>has accepted and received the full payment specified in Section (</a:t>
            </a:r>
            <a:r>
              <a:rPr lang="en-US" sz="1800" dirty="0" err="1" smtClean="0"/>
              <a:t>c</a:t>
            </a:r>
            <a:r>
              <a:rPr lang="en-US" sz="1800" dirty="0" smtClean="0"/>
              <a:t>) of this </a:t>
            </a:r>
            <a:r>
              <a:rPr lang="en-US" sz="1800" cap="small" dirty="0" smtClean="0"/>
              <a:t>Agreement</a:t>
            </a:r>
            <a:r>
              <a:rPr lang="en-US" sz="1800" dirty="0" smtClean="0"/>
              <a:t>.  </a:t>
            </a:r>
          </a:p>
          <a:p>
            <a:pPr>
              <a:buNone/>
            </a:pPr>
            <a:r>
              <a:rPr lang="en-US" sz="1800" dirty="0" smtClean="0"/>
              <a:t>	Initialed as acknowledgement of receipt of full payment ________________</a:t>
            </a:r>
          </a:p>
          <a:p>
            <a:pPr>
              <a:buNone/>
            </a:pPr>
            <a:endParaRPr lang="en-US" sz="1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325562"/>
          </a:xfrm>
        </p:spPr>
        <p:txBody>
          <a:bodyPr/>
          <a:lstStyle/>
          <a:p>
            <a:r>
              <a:rPr lang="en-US" dirty="0" smtClean="0"/>
              <a:t>One of these things in not like the others</a:t>
            </a:r>
            <a:endParaRPr lang="en-US" dirty="0"/>
          </a:p>
        </p:txBody>
      </p:sp>
      <p:pic>
        <p:nvPicPr>
          <p:cNvPr id="8" name="Picture 7" descr="US_2005_SAE_BU.jpg"/>
          <p:cNvPicPr>
            <a:picLocks noChangeAspect="1"/>
          </p:cNvPicPr>
          <p:nvPr/>
        </p:nvPicPr>
        <p:blipFill>
          <a:blip r:embed="rId2">
            <a:clrChange>
              <a:clrFrom>
                <a:srgbClr val="FFFFFF"/>
              </a:clrFrom>
              <a:clrTo>
                <a:srgbClr val="FFFFFF">
                  <a:alpha val="0"/>
                </a:srgbClr>
              </a:clrTo>
            </a:clrChange>
          </a:blip>
          <a:stretch>
            <a:fillRect/>
          </a:stretch>
        </p:blipFill>
        <p:spPr>
          <a:xfrm>
            <a:off x="6172200" y="1993900"/>
            <a:ext cx="2667000" cy="1422400"/>
          </a:xfrm>
          <a:prstGeom prst="rect">
            <a:avLst/>
          </a:prstGeom>
        </p:spPr>
      </p:pic>
      <p:sp>
        <p:nvSpPr>
          <p:cNvPr id="10" name="TextBox 9"/>
          <p:cNvSpPr txBox="1"/>
          <p:nvPr/>
        </p:nvSpPr>
        <p:spPr>
          <a:xfrm>
            <a:off x="6248400" y="3543300"/>
            <a:ext cx="2514600" cy="1200329"/>
          </a:xfrm>
          <a:prstGeom prst="rect">
            <a:avLst/>
          </a:prstGeom>
          <a:noFill/>
        </p:spPr>
        <p:txBody>
          <a:bodyPr wrap="square" rtlCol="0">
            <a:spAutoFit/>
          </a:bodyPr>
          <a:lstStyle/>
          <a:p>
            <a:pPr algn="ctr"/>
            <a:r>
              <a:rPr lang="en-US" dirty="0" smtClean="0"/>
              <a:t>Congress Declared this to be One Dollar of Lawful Money and Legal Tender</a:t>
            </a:r>
            <a:endParaRPr lang="en-US" dirty="0"/>
          </a:p>
        </p:txBody>
      </p:sp>
      <p:pic>
        <p:nvPicPr>
          <p:cNvPr id="9" name="Picture 8" descr="ust_97.jpg"/>
          <p:cNvPicPr>
            <a:picLocks noChangeAspect="1"/>
          </p:cNvPicPr>
          <p:nvPr/>
        </p:nvPicPr>
        <p:blipFill>
          <a:blip r:embed="rId3">
            <a:clrChange>
              <a:clrFrom>
                <a:srgbClr val="FFFFFF"/>
              </a:clrFrom>
              <a:clrTo>
                <a:srgbClr val="FFFFFF">
                  <a:alpha val="0"/>
                </a:srgbClr>
              </a:clrTo>
            </a:clrChange>
          </a:blip>
          <a:stretch>
            <a:fillRect/>
          </a:stretch>
        </p:blipFill>
        <p:spPr>
          <a:xfrm>
            <a:off x="396598" y="2107407"/>
            <a:ext cx="2331005" cy="1195387"/>
          </a:xfrm>
          <a:prstGeom prst="rect">
            <a:avLst/>
          </a:prstGeom>
        </p:spPr>
      </p:pic>
      <p:sp>
        <p:nvSpPr>
          <p:cNvPr id="11" name="TextBox 10"/>
          <p:cNvSpPr txBox="1"/>
          <p:nvPr/>
        </p:nvSpPr>
        <p:spPr>
          <a:xfrm>
            <a:off x="304800" y="3543300"/>
            <a:ext cx="2514600" cy="1200329"/>
          </a:xfrm>
          <a:prstGeom prst="rect">
            <a:avLst/>
          </a:prstGeom>
          <a:noFill/>
        </p:spPr>
        <p:txBody>
          <a:bodyPr wrap="square" rtlCol="0">
            <a:spAutoFit/>
          </a:bodyPr>
          <a:lstStyle/>
          <a:p>
            <a:pPr algn="ctr"/>
            <a:r>
              <a:rPr lang="en-US" dirty="0" smtClean="0"/>
              <a:t>Congress Declared this to be a Half Dollar of Lawful Money and Legal Tender</a:t>
            </a:r>
            <a:endParaRPr lang="en-US" dirty="0"/>
          </a:p>
        </p:txBody>
      </p:sp>
      <p:pic>
        <p:nvPicPr>
          <p:cNvPr id="5" name="Picture 9" descr="Obverse of the $1 bill">
            <a:hlinkClick r:id="rId4" tooltip="Obverse of the $1 bill"/>
          </p:cNvPr>
          <p:cNvPicPr>
            <a:picLocks noChangeAspect="1" noChangeArrowheads="1"/>
          </p:cNvPicPr>
          <p:nvPr/>
        </p:nvPicPr>
        <p:blipFill>
          <a:blip r:embed="rId5"/>
          <a:srcRect/>
          <a:stretch>
            <a:fillRect/>
          </a:stretch>
        </p:blipFill>
        <p:spPr bwMode="auto">
          <a:xfrm>
            <a:off x="3162300" y="2133600"/>
            <a:ext cx="2743200" cy="1143000"/>
          </a:xfrm>
          <a:prstGeom prst="rect">
            <a:avLst/>
          </a:prstGeom>
          <a:noFill/>
          <a:ln w="9525">
            <a:noFill/>
            <a:miter lim="800000"/>
            <a:headEnd/>
            <a:tailEnd/>
          </a:ln>
        </p:spPr>
      </p:pic>
      <p:sp>
        <p:nvSpPr>
          <p:cNvPr id="12" name="TextBox 11"/>
          <p:cNvSpPr txBox="1"/>
          <p:nvPr/>
        </p:nvSpPr>
        <p:spPr>
          <a:xfrm>
            <a:off x="2895600" y="3543300"/>
            <a:ext cx="3200400" cy="1200329"/>
          </a:xfrm>
          <a:prstGeom prst="rect">
            <a:avLst/>
          </a:prstGeom>
          <a:noFill/>
        </p:spPr>
        <p:txBody>
          <a:bodyPr wrap="square" rtlCol="0">
            <a:spAutoFit/>
          </a:bodyPr>
          <a:lstStyle/>
          <a:p>
            <a:pPr algn="ctr"/>
            <a:r>
              <a:rPr lang="en-US" dirty="0" smtClean="0">
                <a:solidFill>
                  <a:srgbClr val="FF0000"/>
                </a:solidFill>
              </a:rPr>
              <a:t>Congress Never Declared this to be One Dollar but made it a Legal Tender redeemable for Lawful Money</a:t>
            </a:r>
            <a:endParaRPr lang="en-US" dirty="0">
              <a:solidFill>
                <a:srgbClr val="FF0000"/>
              </a:solidFill>
            </a:endParaRPr>
          </a:p>
        </p:txBody>
      </p:sp>
      <p:sp>
        <p:nvSpPr>
          <p:cNvPr id="17" name="TextBox 16"/>
          <p:cNvSpPr txBox="1"/>
          <p:nvPr/>
        </p:nvSpPr>
        <p:spPr>
          <a:xfrm>
            <a:off x="708296" y="5562600"/>
            <a:ext cx="7727408" cy="646331"/>
          </a:xfrm>
          <a:prstGeom prst="rect">
            <a:avLst/>
          </a:prstGeom>
          <a:noFill/>
        </p:spPr>
        <p:txBody>
          <a:bodyPr wrap="none" rtlCol="0">
            <a:spAutoFit/>
          </a:bodyPr>
          <a:lstStyle/>
          <a:p>
            <a:pPr algn="ctr"/>
            <a:r>
              <a:rPr lang="en-US" b="1" dirty="0" smtClean="0">
                <a:solidFill>
                  <a:srgbClr val="000000"/>
                </a:solidFill>
              </a:rPr>
              <a:t>An Examination of the Law will Prove that Federal Reserve Notes are</a:t>
            </a:r>
          </a:p>
          <a:p>
            <a:pPr algn="ctr"/>
            <a:r>
              <a:rPr lang="en-US" b="1" dirty="0" smtClean="0">
                <a:solidFill>
                  <a:srgbClr val="000000"/>
                </a:solidFill>
              </a:rPr>
              <a:t>NOT dollars nor lawful money of the United States</a:t>
            </a:r>
            <a:endParaRPr lang="en-US"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900" decel="100000" fill="hold"/>
                                        <p:tgtEl>
                                          <p:spTgt spid="1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7"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&amp; Silver as Investments</a:t>
            </a:r>
            <a:endParaRPr lang="en-US" dirty="0"/>
          </a:p>
        </p:txBody>
      </p:sp>
      <p:sp>
        <p:nvSpPr>
          <p:cNvPr id="3" name="Content Placeholder 2"/>
          <p:cNvSpPr>
            <a:spLocks noGrp="1"/>
          </p:cNvSpPr>
          <p:nvPr>
            <p:ph idx="1"/>
          </p:nvPr>
        </p:nvSpPr>
        <p:spPr/>
        <p:txBody>
          <a:bodyPr/>
          <a:lstStyle/>
          <a:p>
            <a:pPr>
              <a:buNone/>
            </a:pPr>
            <a:r>
              <a:rPr lang="en-US" sz="2400" dirty="0" smtClean="0"/>
              <a:t>Three Types of Gold &amp; Silver Investments</a:t>
            </a:r>
          </a:p>
          <a:p>
            <a:pPr marL="971550" lvl="1" indent="-514350">
              <a:buFont typeface="+mj-lt"/>
              <a:buAutoNum type="arabicPeriod"/>
            </a:pPr>
            <a:endParaRPr lang="en-US" sz="2000" dirty="0" smtClean="0"/>
          </a:p>
          <a:p>
            <a:pPr marL="971550" lvl="1" indent="-514350">
              <a:buFont typeface="+mj-lt"/>
              <a:buAutoNum type="arabicPeriod"/>
            </a:pPr>
            <a:endParaRPr lang="en-US" sz="2000" dirty="0" smtClean="0"/>
          </a:p>
          <a:p>
            <a:pPr marL="971550" lvl="1" indent="-514350">
              <a:buFont typeface="+mj-lt"/>
              <a:buAutoNum type="arabicPeriod"/>
            </a:pPr>
            <a:endParaRPr lang="en-US" sz="2000" dirty="0" smtClean="0"/>
          </a:p>
          <a:p>
            <a:pPr marL="971550" lvl="1" indent="-514350">
              <a:buFont typeface="+mj-lt"/>
              <a:buAutoNum type="arabicPeriod"/>
            </a:pPr>
            <a:r>
              <a:rPr lang="en-US" sz="2000" dirty="0" smtClean="0"/>
              <a:t>Physical Ownership</a:t>
            </a:r>
          </a:p>
          <a:p>
            <a:pPr lvl="2" indent="-233363"/>
            <a:r>
              <a:rPr lang="en-US" sz="1800" dirty="0" smtClean="0"/>
              <a:t>Bars, Coins and Jewelry</a:t>
            </a:r>
          </a:p>
          <a:p>
            <a:pPr lvl="3"/>
            <a:r>
              <a:rPr lang="en-US" sz="1600" dirty="0" smtClean="0"/>
              <a:t>These physical items can be held in IRA accounts</a:t>
            </a:r>
          </a:p>
          <a:p>
            <a:pPr marL="971550" lvl="1" indent="-514350">
              <a:buFont typeface="+mj-lt"/>
              <a:buAutoNum type="arabicPeriod"/>
            </a:pPr>
            <a:r>
              <a:rPr lang="en-US" sz="2000" dirty="0" smtClean="0"/>
              <a:t>Exchange Traded Fund (ETF) or ETN</a:t>
            </a:r>
          </a:p>
          <a:p>
            <a:pPr marL="971550" lvl="1" indent="-514350">
              <a:buFont typeface="+mj-lt"/>
              <a:buAutoNum type="arabicPeriod"/>
            </a:pPr>
            <a:r>
              <a:rPr lang="en-US" sz="2000" dirty="0" smtClean="0"/>
              <a:t>Common stock ownership in Mining or other types of precious metal related companies </a:t>
            </a:r>
          </a:p>
          <a:p>
            <a:pPr lvl="2"/>
            <a:r>
              <a:rPr lang="en-US" sz="1800" dirty="0" smtClean="0"/>
              <a:t>Note: many mining companies do not own the gold they are mining and receive a percentage of revenue from the gold or silver they mine</a:t>
            </a:r>
            <a:endParaRPr lang="en-US" sz="1800" dirty="0"/>
          </a:p>
        </p:txBody>
      </p:sp>
      <p:pic>
        <p:nvPicPr>
          <p:cNvPr id="4" name="Picture 3" descr="screen-capture-15.png"/>
          <p:cNvPicPr>
            <a:picLocks noChangeAspect="1"/>
          </p:cNvPicPr>
          <p:nvPr/>
        </p:nvPicPr>
        <p:blipFill>
          <a:blip r:embed="rId2"/>
          <a:stretch>
            <a:fillRect/>
          </a:stretch>
        </p:blipFill>
        <p:spPr>
          <a:xfrm>
            <a:off x="3669865" y="2074334"/>
            <a:ext cx="1143435" cy="969434"/>
          </a:xfrm>
          <a:prstGeom prst="rect">
            <a:avLst/>
          </a:prstGeom>
        </p:spPr>
      </p:pic>
      <p:pic>
        <p:nvPicPr>
          <p:cNvPr id="5" name="Picture 4" descr="screen-capture-14.png"/>
          <p:cNvPicPr>
            <a:picLocks noChangeAspect="1"/>
          </p:cNvPicPr>
          <p:nvPr/>
        </p:nvPicPr>
        <p:blipFill>
          <a:blip r:embed="rId3"/>
          <a:stretch>
            <a:fillRect/>
          </a:stretch>
        </p:blipFill>
        <p:spPr>
          <a:xfrm>
            <a:off x="2070101" y="2074334"/>
            <a:ext cx="1327149" cy="1003454"/>
          </a:xfrm>
          <a:prstGeom prst="rect">
            <a:avLst/>
          </a:prstGeom>
        </p:spPr>
      </p:pic>
      <p:pic>
        <p:nvPicPr>
          <p:cNvPr id="6" name="Picture 5" descr="screen-capture-16.png"/>
          <p:cNvPicPr>
            <a:picLocks noChangeAspect="1"/>
          </p:cNvPicPr>
          <p:nvPr/>
        </p:nvPicPr>
        <p:blipFill>
          <a:blip r:embed="rId4"/>
          <a:stretch>
            <a:fillRect/>
          </a:stretch>
        </p:blipFill>
        <p:spPr>
          <a:xfrm>
            <a:off x="5130800" y="2074334"/>
            <a:ext cx="1062787" cy="969434"/>
          </a:xfrm>
          <a:prstGeom prst="rect">
            <a:avLst/>
          </a:prstGeom>
        </p:spPr>
      </p:pic>
      <p:pic>
        <p:nvPicPr>
          <p:cNvPr id="7" name="Picture 6" descr="screen-capture-18.png"/>
          <p:cNvPicPr>
            <a:picLocks noChangeAspect="1"/>
          </p:cNvPicPr>
          <p:nvPr/>
        </p:nvPicPr>
        <p:blipFill>
          <a:blip r:embed="rId5"/>
          <a:stretch>
            <a:fillRect/>
          </a:stretch>
        </p:blipFill>
        <p:spPr>
          <a:xfrm>
            <a:off x="457200" y="2099711"/>
            <a:ext cx="1437217" cy="978077"/>
          </a:xfrm>
          <a:prstGeom prst="rect">
            <a:avLst/>
          </a:prstGeom>
        </p:spPr>
      </p:pic>
      <p:pic>
        <p:nvPicPr>
          <p:cNvPr id="8" name="Picture 7" descr="screen-capture-17.png"/>
          <p:cNvPicPr>
            <a:picLocks noChangeAspect="1"/>
          </p:cNvPicPr>
          <p:nvPr/>
        </p:nvPicPr>
        <p:blipFill>
          <a:blip r:embed="rId6"/>
          <a:stretch>
            <a:fillRect/>
          </a:stretch>
        </p:blipFill>
        <p:spPr>
          <a:xfrm>
            <a:off x="6438900" y="2025686"/>
            <a:ext cx="1551517" cy="1052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2000"/>
                                        <p:tgtEl>
                                          <p:spTgt spid="3">
                                            <p:txEl>
                                              <p:pRg st="4" end="4"/>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0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20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Holding Gold and Silver Coins in Individual Retirement Accounts</a:t>
            </a:r>
            <a:endParaRPr lang="en-US" sz="4000" dirty="0"/>
          </a:p>
        </p:txBody>
      </p:sp>
      <p:sp>
        <p:nvSpPr>
          <p:cNvPr id="3" name="Content Placeholder 2"/>
          <p:cNvSpPr>
            <a:spLocks noGrp="1"/>
          </p:cNvSpPr>
          <p:nvPr>
            <p:ph sz="half" idx="1"/>
          </p:nvPr>
        </p:nvSpPr>
        <p:spPr/>
        <p:txBody>
          <a:bodyPr/>
          <a:lstStyle/>
          <a:p>
            <a:r>
              <a:rPr lang="en-US" sz="2000" dirty="0" smtClean="0"/>
              <a:t>You are allowed to acquire and hold gold and silver in your IRA accounts – this includes coins, bullion and stock</a:t>
            </a:r>
          </a:p>
          <a:p>
            <a:r>
              <a:rPr lang="en-US" sz="2000" dirty="0" smtClean="0"/>
              <a:t>Holding American Eagles and Liberty Coins has tax advantages</a:t>
            </a:r>
          </a:p>
          <a:p>
            <a:pPr lvl="1"/>
            <a:r>
              <a:rPr lang="en-US" sz="1800" dirty="0" smtClean="0"/>
              <a:t>Pursuant to IRC §408(m)(3)(A) the coins shall not be treated as "</a:t>
            </a:r>
            <a:r>
              <a:rPr lang="en-US" sz="1800" dirty="0" err="1" smtClean="0"/>
              <a:t>collectible[s</a:t>
            </a:r>
            <a:r>
              <a:rPr lang="en-US" sz="1800" dirty="0" smtClean="0"/>
              <a:t>]” at the time of distribution.</a:t>
            </a:r>
          </a:p>
          <a:p>
            <a:pPr lvl="1"/>
            <a:r>
              <a:rPr lang="en-US" sz="1800" dirty="0" smtClean="0"/>
              <a:t>The coins are to be distributed at their face-value.</a:t>
            </a:r>
            <a:endParaRPr lang="en-US" sz="1800" dirty="0"/>
          </a:p>
        </p:txBody>
      </p:sp>
      <p:pic>
        <p:nvPicPr>
          <p:cNvPr id="8" name="Picture 7" descr="screen-capture-20.png"/>
          <p:cNvPicPr>
            <a:picLocks noChangeAspect="1"/>
          </p:cNvPicPr>
          <p:nvPr/>
        </p:nvPicPr>
        <p:blipFill>
          <a:blip r:embed="rId2"/>
          <a:stretch>
            <a:fillRect/>
          </a:stretch>
        </p:blipFill>
        <p:spPr>
          <a:xfrm>
            <a:off x="4648200" y="3164425"/>
            <a:ext cx="3689846" cy="3369960"/>
          </a:xfrm>
          <a:prstGeom prst="rect">
            <a:avLst/>
          </a:prstGeom>
        </p:spPr>
      </p:pic>
      <p:pic>
        <p:nvPicPr>
          <p:cNvPr id="10" name="Picture 9" descr="screen-capture-19.png"/>
          <p:cNvPicPr>
            <a:picLocks noChangeAspect="1"/>
          </p:cNvPicPr>
          <p:nvPr/>
        </p:nvPicPr>
        <p:blipFill>
          <a:blip r:embed="rId3"/>
          <a:stretch>
            <a:fillRect/>
          </a:stretch>
        </p:blipFill>
        <p:spPr>
          <a:xfrm>
            <a:off x="4648200" y="1600200"/>
            <a:ext cx="3766046" cy="1555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Six Types of Gold </a:t>
            </a:r>
            <a:r>
              <a:rPr lang="en-US" dirty="0" err="1" smtClean="0"/>
              <a:t>ETFs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Gold </a:t>
            </a:r>
            <a:r>
              <a:rPr lang="en-US" dirty="0" err="1" smtClean="0"/>
              <a:t>ETFs</a:t>
            </a:r>
            <a:r>
              <a:rPr lang="en-US" dirty="0" smtClean="0"/>
              <a:t> That Contain Gold Products</a:t>
            </a:r>
          </a:p>
          <a:p>
            <a:pPr marL="514350" indent="-514350">
              <a:buFont typeface="+mj-lt"/>
              <a:buAutoNum type="arabicPeriod"/>
            </a:pPr>
            <a:r>
              <a:rPr lang="en-US" dirty="0" smtClean="0"/>
              <a:t>Gold </a:t>
            </a:r>
            <a:r>
              <a:rPr lang="en-US" dirty="0" err="1" smtClean="0"/>
              <a:t>ETFs</a:t>
            </a:r>
            <a:r>
              <a:rPr lang="en-US" dirty="0" smtClean="0"/>
              <a:t> That Contain Gold Futures</a:t>
            </a:r>
          </a:p>
          <a:p>
            <a:pPr marL="514350" indent="-514350">
              <a:buFont typeface="+mj-lt"/>
              <a:buAutoNum type="arabicPeriod"/>
            </a:pPr>
            <a:r>
              <a:rPr lang="en-US" dirty="0" smtClean="0"/>
              <a:t>Gold Industry </a:t>
            </a:r>
            <a:r>
              <a:rPr lang="en-US" dirty="0" err="1" smtClean="0"/>
              <a:t>ETFs</a:t>
            </a:r>
            <a:endParaRPr lang="en-US" dirty="0" smtClean="0"/>
          </a:p>
          <a:p>
            <a:pPr marL="514350" indent="-514350">
              <a:buFont typeface="+mj-lt"/>
              <a:buAutoNum type="arabicPeriod"/>
            </a:pPr>
            <a:r>
              <a:rPr lang="en-US" dirty="0" smtClean="0"/>
              <a:t>Gold </a:t>
            </a:r>
            <a:r>
              <a:rPr lang="en-US" dirty="0" err="1" smtClean="0"/>
              <a:t>ETNs</a:t>
            </a:r>
            <a:endParaRPr lang="en-US" dirty="0" smtClean="0"/>
          </a:p>
          <a:p>
            <a:pPr marL="514350" indent="-514350">
              <a:buFont typeface="+mj-lt"/>
              <a:buAutoNum type="arabicPeriod"/>
            </a:pPr>
            <a:r>
              <a:rPr lang="en-US" dirty="0" smtClean="0"/>
              <a:t>More Than Gold </a:t>
            </a:r>
            <a:r>
              <a:rPr lang="en-US" dirty="0" err="1" smtClean="0"/>
              <a:t>ETFs</a:t>
            </a:r>
            <a:endParaRPr lang="en-US" dirty="0" smtClean="0"/>
          </a:p>
          <a:p>
            <a:pPr marL="514350" indent="-514350">
              <a:buFont typeface="+mj-lt"/>
              <a:buAutoNum type="arabicPeriod"/>
            </a:pPr>
            <a:r>
              <a:rPr lang="en-US" dirty="0" smtClean="0"/>
              <a:t>Short Gold </a:t>
            </a:r>
            <a:r>
              <a:rPr lang="en-US" dirty="0" err="1" smtClean="0"/>
              <a:t>ETFs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Reading</a:t>
            </a:r>
            <a:endParaRPr lang="en-US" dirty="0"/>
          </a:p>
        </p:txBody>
      </p:sp>
      <p:sp>
        <p:nvSpPr>
          <p:cNvPr id="3" name="Content Placeholder 2"/>
          <p:cNvSpPr>
            <a:spLocks noGrp="1"/>
          </p:cNvSpPr>
          <p:nvPr>
            <p:ph idx="1"/>
          </p:nvPr>
        </p:nvSpPr>
        <p:spPr/>
        <p:txBody>
          <a:bodyPr/>
          <a:lstStyle/>
          <a:p>
            <a:pPr marL="0" indent="0" algn="ctr">
              <a:buNone/>
            </a:pPr>
            <a:r>
              <a:rPr lang="en-US" sz="2400" dirty="0" smtClean="0"/>
              <a:t>"GOLD CLAUSES” AND “SILVER CLAUSES” IN FINANCIAL TRANSACTIONS</a:t>
            </a:r>
          </a:p>
          <a:p>
            <a:pPr marL="0" indent="0" algn="ctr">
              <a:buNone/>
            </a:pPr>
            <a:r>
              <a:rPr lang="en-US" sz="2000" dirty="0" smtClean="0"/>
              <a:t>A PRACTICAL STUDY CONCERNING THEIR ORIGIN AND USE</a:t>
            </a:r>
            <a:br>
              <a:rPr lang="en-US" sz="2000" dirty="0" smtClean="0"/>
            </a:br>
            <a:r>
              <a:rPr lang="en-US" sz="2000" dirty="0" smtClean="0">
                <a:hlinkClick r:id="rId2"/>
              </a:rPr>
              <a:t>http://www.edwinvieira.com/edwin202.htm</a:t>
            </a:r>
            <a:endParaRPr lang="en-US" sz="2000" dirty="0" smtClean="0"/>
          </a:p>
          <a:p>
            <a:pPr marL="0" indent="0" algn="ctr">
              <a:buNone/>
            </a:pPr>
            <a:endParaRPr lang="en-US" sz="2000" dirty="0" smtClean="0"/>
          </a:p>
          <a:p>
            <a:pPr marL="0" indent="0" algn="ctr">
              <a:buNone/>
            </a:pPr>
            <a:r>
              <a:rPr lang="en-US" sz="2200" dirty="0" smtClean="0"/>
              <a:t>Bernanke’s Secret Debt Solution to the Global Financial Crisis</a:t>
            </a:r>
          </a:p>
          <a:p>
            <a:pPr marL="0" indent="0" algn="ctr">
              <a:buNone/>
            </a:pPr>
            <a:r>
              <a:rPr lang="en-US" sz="2000" dirty="0" smtClean="0">
                <a:hlinkClick r:id="rId3"/>
              </a:rPr>
              <a:t>http://withchrist.org/SecretDebtSolution.pdf</a:t>
            </a:r>
            <a:r>
              <a:rPr lang="en-US" sz="2000" dirty="0" smtClean="0"/>
              <a:t> </a:t>
            </a:r>
          </a:p>
          <a:p>
            <a:pPr marL="0" indent="0" algn="ctr">
              <a:buNone/>
            </a:pPr>
            <a:endParaRPr lang="en-US" sz="2000" dirty="0" smtClean="0"/>
          </a:p>
          <a:p>
            <a:pPr marL="0" indent="0" algn="ctr">
              <a:buNone/>
            </a:pPr>
            <a:r>
              <a:rPr lang="en-US" sz="2400" dirty="0" smtClean="0"/>
              <a:t>Pieces of Eight</a:t>
            </a:r>
          </a:p>
          <a:p>
            <a:pPr marL="0" indent="0" algn="ctr">
              <a:buNone/>
            </a:pPr>
            <a:r>
              <a:rPr lang="en-US" sz="2000" smtClean="0">
                <a:hlinkClick r:id="rId4"/>
              </a:rPr>
              <a:t>http://www.edwinvieira.com/edwin230.htm</a:t>
            </a:r>
            <a:endParaRPr lang="en-US" sz="2000" smtClean="0"/>
          </a:p>
          <a:p>
            <a:pPr marL="0" indent="0" algn="ctr">
              <a:buNone/>
            </a:pPr>
            <a:endParaRPr lang="en-US"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The End</a:t>
            </a:r>
            <a:endParaRPr lang="en-US"/>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71708"/>
          </a:xfrm>
        </p:spPr>
        <p:txBody>
          <a:bodyPr/>
          <a:lstStyle/>
          <a:p>
            <a:r>
              <a:rPr lang="en-US" sz="3600" dirty="0" smtClean="0"/>
              <a:t>Tradition vs. Reality</a:t>
            </a:r>
            <a:endParaRPr lang="en-US" sz="3600" dirty="0"/>
          </a:p>
        </p:txBody>
      </p:sp>
      <p:sp>
        <p:nvSpPr>
          <p:cNvPr id="3" name="Content Placeholder 2"/>
          <p:cNvSpPr>
            <a:spLocks noGrp="1"/>
          </p:cNvSpPr>
          <p:nvPr>
            <p:ph idx="1"/>
          </p:nvPr>
        </p:nvSpPr>
        <p:spPr>
          <a:xfrm>
            <a:off x="310769" y="986228"/>
            <a:ext cx="8524663" cy="5499422"/>
          </a:xfrm>
        </p:spPr>
        <p:txBody>
          <a:bodyPr/>
          <a:lstStyle/>
          <a:p>
            <a:pPr marL="230188" indent="-230188">
              <a:tabLst>
                <a:tab pos="1827213" algn="l"/>
              </a:tabLst>
            </a:pPr>
            <a:r>
              <a:rPr lang="en-US" sz="2800" dirty="0" smtClean="0">
                <a:solidFill>
                  <a:srgbClr val="FF0000"/>
                </a:solidFill>
              </a:rPr>
              <a:t>Tradition</a:t>
            </a:r>
            <a:r>
              <a:rPr lang="en-US" sz="2800" dirty="0" smtClean="0"/>
              <a:t>: All monetary transactions must be reconciled at Federal Reserve Note face values.</a:t>
            </a:r>
          </a:p>
          <a:p>
            <a:pPr marL="341313" lvl="1" indent="-4763">
              <a:buNone/>
            </a:pPr>
            <a:r>
              <a:rPr lang="en-US" sz="1600" dirty="0" smtClean="0"/>
              <a:t> </a:t>
            </a:r>
            <a:r>
              <a:rPr lang="en-US" sz="1600" dirty="0" err="1" smtClean="0"/>
              <a:t>http://www.treasury.gov/resource-center/faqs/currency/pages/legal-tender.aspx</a:t>
            </a:r>
            <a:r>
              <a:rPr lang="en-US" sz="1600" dirty="0" smtClean="0"/>
              <a:t>:</a:t>
            </a:r>
          </a:p>
          <a:p>
            <a:pPr marL="566738" lvl="1" indent="-4763">
              <a:buNone/>
            </a:pPr>
            <a:r>
              <a:rPr lang="en-US" sz="2000" dirty="0" smtClean="0">
                <a:latin typeface="Baskerville"/>
                <a:cs typeface="Baskerville"/>
              </a:rPr>
              <a:t>“</a:t>
            </a:r>
            <a:r>
              <a:rPr lang="en-US" sz="2000" i="1" dirty="0" smtClean="0">
                <a:solidFill>
                  <a:srgbClr val="FF0000"/>
                </a:solidFill>
                <a:latin typeface="Baskerville"/>
                <a:cs typeface="Baskerville"/>
              </a:rPr>
              <a:t>There is</a:t>
            </a:r>
            <a:r>
              <a:rPr lang="en-US" sz="2000" i="1" dirty="0" smtClean="0">
                <a:latin typeface="Baskerville"/>
                <a:cs typeface="Baskerville"/>
              </a:rPr>
              <a:t>, however, </a:t>
            </a:r>
            <a:r>
              <a:rPr lang="en-US" sz="2000" i="1" dirty="0" smtClean="0">
                <a:solidFill>
                  <a:srgbClr val="FF0000"/>
                </a:solidFill>
                <a:latin typeface="Baskerville"/>
                <a:cs typeface="Baskerville"/>
              </a:rPr>
              <a:t>no Federal statute mandating</a:t>
            </a:r>
            <a:r>
              <a:rPr lang="en-US" sz="2000" i="1" dirty="0" smtClean="0">
                <a:latin typeface="Baskerville"/>
                <a:cs typeface="Baskerville"/>
              </a:rPr>
              <a:t> that a private business, </a:t>
            </a:r>
            <a:r>
              <a:rPr lang="en-US" sz="2000" i="1" dirty="0" smtClean="0">
                <a:solidFill>
                  <a:srgbClr val="FF0000"/>
                </a:solidFill>
                <a:latin typeface="Baskerville"/>
                <a:cs typeface="Baskerville"/>
              </a:rPr>
              <a:t>a person </a:t>
            </a:r>
            <a:r>
              <a:rPr lang="en-US" sz="2000" i="1" dirty="0" smtClean="0">
                <a:latin typeface="Baskerville"/>
                <a:cs typeface="Baskerville"/>
              </a:rPr>
              <a:t>or an organization must </a:t>
            </a:r>
            <a:r>
              <a:rPr lang="en-US" sz="2000" i="1" dirty="0" smtClean="0">
                <a:solidFill>
                  <a:srgbClr val="FF0000"/>
                </a:solidFill>
                <a:latin typeface="Baskerville"/>
                <a:cs typeface="Baskerville"/>
              </a:rPr>
              <a:t>accept currency or coins as for payment </a:t>
            </a:r>
            <a:r>
              <a:rPr lang="en-US" sz="2000" i="1" dirty="0" smtClean="0">
                <a:latin typeface="Baskerville"/>
                <a:cs typeface="Baskerville"/>
              </a:rPr>
              <a:t>for goods and/or services.</a:t>
            </a:r>
            <a:r>
              <a:rPr lang="en-US" sz="2000" dirty="0" smtClean="0">
                <a:latin typeface="Baskerville"/>
                <a:cs typeface="Baskerville"/>
              </a:rPr>
              <a:t>”</a:t>
            </a:r>
            <a:r>
              <a:rPr lang="en-US" sz="2000" dirty="0" smtClean="0">
                <a:solidFill>
                  <a:srgbClr val="FF0000"/>
                </a:solidFill>
                <a:latin typeface="Baskerville"/>
                <a:cs typeface="Baskerville"/>
              </a:rPr>
              <a:t> </a:t>
            </a:r>
            <a:endParaRPr lang="en-US" sz="2000" dirty="0" smtClean="0">
              <a:latin typeface="Baskerville"/>
              <a:cs typeface="Baskerville"/>
            </a:endParaRPr>
          </a:p>
          <a:p>
            <a:pPr marL="284163" indent="-284163"/>
            <a:r>
              <a:rPr lang="en-US" sz="2800" dirty="0" smtClean="0">
                <a:solidFill>
                  <a:srgbClr val="FF0000"/>
                </a:solidFill>
              </a:rPr>
              <a:t>Reality</a:t>
            </a:r>
            <a:r>
              <a:rPr lang="en-US" sz="2800" dirty="0" smtClean="0"/>
              <a:t>: Only a gold clause contract can be used to demand payment is a particular coin or currency</a:t>
            </a:r>
          </a:p>
          <a:p>
            <a:pPr indent="-6350">
              <a:buNone/>
            </a:pPr>
            <a:r>
              <a:rPr lang="en-US" sz="2000" dirty="0" smtClean="0"/>
              <a:t>Title 31 U.S.C §5118(a) states:</a:t>
            </a:r>
          </a:p>
          <a:p>
            <a:pPr marL="738188" lvl="2" indent="0">
              <a:buNone/>
            </a:pPr>
            <a:r>
              <a:rPr lang="en-US" sz="1800" dirty="0" smtClean="0">
                <a:latin typeface="Baskerville"/>
                <a:cs typeface="Baskerville"/>
              </a:rPr>
              <a:t>Gold clauses and consent to sue (a) In this section – </a:t>
            </a:r>
          </a:p>
          <a:p>
            <a:pPr marL="1139825" lvl="4">
              <a:buNone/>
            </a:pPr>
            <a:r>
              <a:rPr lang="en-US" sz="1800" dirty="0" smtClean="0">
                <a:latin typeface="Baskerville"/>
                <a:cs typeface="Baskerville"/>
              </a:rPr>
              <a:t>(1) </a:t>
            </a:r>
            <a:r>
              <a:rPr lang="en-US" sz="1800" b="1" dirty="0" smtClean="0">
                <a:solidFill>
                  <a:srgbClr val="FF0000"/>
                </a:solidFill>
                <a:latin typeface="Baskerville"/>
                <a:cs typeface="Baskerville"/>
              </a:rPr>
              <a:t>"gold clause" means </a:t>
            </a:r>
            <a:r>
              <a:rPr lang="en-US" sz="1800" dirty="0" smtClean="0">
                <a:latin typeface="Baskerville"/>
                <a:cs typeface="Baskerville"/>
              </a:rPr>
              <a:t>a provision in or related to an obligation alleging to give the </a:t>
            </a:r>
            <a:r>
              <a:rPr lang="en-US" sz="1800" dirty="0" err="1" smtClean="0">
                <a:latin typeface="Baskerville"/>
                <a:cs typeface="Baskerville"/>
              </a:rPr>
              <a:t>obligee</a:t>
            </a:r>
            <a:r>
              <a:rPr lang="en-US" sz="1800" dirty="0" smtClean="0">
                <a:latin typeface="Baskerville"/>
                <a:cs typeface="Baskerville"/>
              </a:rPr>
              <a:t> a right to require payment in:</a:t>
            </a:r>
          </a:p>
          <a:p>
            <a:pPr marL="1604963" lvl="4" indent="-454025">
              <a:buAutoNum type="alphaUcParenBoth"/>
            </a:pPr>
            <a:r>
              <a:rPr lang="en-US" sz="1800" dirty="0" smtClean="0">
                <a:latin typeface="Baskerville"/>
                <a:cs typeface="Baskerville"/>
              </a:rPr>
              <a:t>gold;</a:t>
            </a:r>
          </a:p>
          <a:p>
            <a:pPr marL="1604963" lvl="4" indent="-454025">
              <a:buAutoNum type="alphaUcParenBoth"/>
            </a:pPr>
            <a:r>
              <a:rPr lang="en-US" sz="1800" b="1" dirty="0" smtClean="0">
                <a:solidFill>
                  <a:srgbClr val="FF0000"/>
                </a:solidFill>
                <a:latin typeface="Baskerville"/>
                <a:cs typeface="Baskerville"/>
              </a:rPr>
              <a:t> a particular United States coin </a:t>
            </a:r>
            <a:r>
              <a:rPr lang="en-US" sz="1800" dirty="0" smtClean="0">
                <a:latin typeface="Baskerville"/>
                <a:cs typeface="Baskerville"/>
              </a:rPr>
              <a:t>or currency; or</a:t>
            </a:r>
          </a:p>
          <a:p>
            <a:pPr marL="1604963" lvl="4" indent="-454025">
              <a:buAutoNum type="alphaUcParenBoth"/>
            </a:pPr>
            <a:r>
              <a:rPr lang="en-US" sz="1800" dirty="0" smtClean="0">
                <a:latin typeface="Baskerville"/>
                <a:cs typeface="Baskerville"/>
              </a:rPr>
              <a:t>United States money measured in gold or a particular United States coin or currency.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ea typeface="ＭＳ Ｐゴシック" charset="-128"/>
                <a:cs typeface="ＭＳ Ｐゴシック" charset="-128"/>
              </a:rPr>
              <a:t>What is One Dollar?</a:t>
            </a:r>
            <a:endParaRPr lang="en-US" dirty="0">
              <a:ea typeface="ＭＳ Ｐゴシック" charset="-128"/>
              <a:cs typeface="ＭＳ Ｐゴシック" charset="-128"/>
            </a:endParaRPr>
          </a:p>
        </p:txBody>
      </p:sp>
      <p:sp>
        <p:nvSpPr>
          <p:cNvPr id="23555" name="Rectangle 4"/>
          <p:cNvSpPr>
            <a:spLocks noGrp="1" noChangeArrowheads="1"/>
          </p:cNvSpPr>
          <p:nvPr>
            <p:ph type="body" sz="half" idx="1"/>
          </p:nvPr>
        </p:nvSpPr>
        <p:spPr>
          <a:xfrm>
            <a:off x="381000" y="1600200"/>
            <a:ext cx="8382000" cy="609600"/>
          </a:xfrm>
        </p:spPr>
        <p:txBody>
          <a:bodyPr/>
          <a:lstStyle/>
          <a:p>
            <a:pPr eaLnBrk="1" hangingPunct="1">
              <a:buFontTx/>
              <a:buNone/>
            </a:pPr>
            <a:r>
              <a:rPr lang="en-US" sz="2800">
                <a:ea typeface="ＭＳ Ｐゴシック" charset="-128"/>
                <a:cs typeface="ＭＳ Ｐゴシック" charset="-128"/>
              </a:rPr>
              <a:t>One </a:t>
            </a:r>
            <a:r>
              <a:rPr lang="en-US" sz="2800">
                <a:solidFill>
                  <a:srgbClr val="0000FF"/>
                </a:solidFill>
                <a:ea typeface="ＭＳ Ｐゴシック" charset="-128"/>
                <a:cs typeface="ＭＳ Ｐゴシック" charset="-128"/>
              </a:rPr>
              <a:t>Dollar</a:t>
            </a:r>
            <a:r>
              <a:rPr lang="en-US" sz="2800">
                <a:ea typeface="ＭＳ Ｐゴシック" charset="-128"/>
                <a:cs typeface="ＭＳ Ｐゴシック" charset="-128"/>
              </a:rPr>
              <a:t> is a standard unit of measurement</a:t>
            </a:r>
          </a:p>
        </p:txBody>
      </p:sp>
      <p:grpSp>
        <p:nvGrpSpPr>
          <p:cNvPr id="2" name="Group 19"/>
          <p:cNvGrpSpPr>
            <a:grpSpLocks/>
          </p:cNvGrpSpPr>
          <p:nvPr/>
        </p:nvGrpSpPr>
        <p:grpSpPr bwMode="auto">
          <a:xfrm>
            <a:off x="457200" y="4806950"/>
            <a:ext cx="7604125" cy="754063"/>
            <a:chOff x="457200" y="4806950"/>
            <a:chExt cx="7604125" cy="754063"/>
          </a:xfrm>
        </p:grpSpPr>
        <p:sp>
          <p:nvSpPr>
            <p:cNvPr id="23575" name="Text Box 9"/>
            <p:cNvSpPr txBox="1">
              <a:spLocks noChangeArrowheads="1"/>
            </p:cNvSpPr>
            <p:nvPr/>
          </p:nvSpPr>
          <p:spPr bwMode="auto">
            <a:xfrm>
              <a:off x="457200" y="4860925"/>
              <a:ext cx="1390650" cy="519113"/>
            </a:xfrm>
            <a:prstGeom prst="rect">
              <a:avLst/>
            </a:prstGeom>
            <a:noFill/>
            <a:ln w="9525">
              <a:noFill/>
              <a:miter lim="800000"/>
              <a:headEnd/>
              <a:tailEnd/>
            </a:ln>
          </p:spPr>
          <p:txBody>
            <a:bodyPr wrap="none">
              <a:prstTxWarp prst="textNoShape">
                <a:avLst/>
              </a:prstTxWarp>
              <a:spAutoFit/>
            </a:bodyPr>
            <a:lstStyle/>
            <a:p>
              <a:r>
                <a:rPr lang="en-US" sz="2800"/>
                <a:t>Weight:</a:t>
              </a:r>
            </a:p>
          </p:txBody>
        </p:sp>
        <p:pic>
          <p:nvPicPr>
            <p:cNvPr id="23576" name="Picture 11" descr="j0191787"/>
            <p:cNvPicPr>
              <a:picLocks noChangeAspect="1" noChangeArrowheads="1"/>
            </p:cNvPicPr>
            <p:nvPr/>
          </p:nvPicPr>
          <p:blipFill>
            <a:blip r:embed="rId4"/>
            <a:srcRect/>
            <a:stretch>
              <a:fillRect/>
            </a:stretch>
          </p:blipFill>
          <p:spPr bwMode="auto">
            <a:xfrm>
              <a:off x="1828800" y="4806950"/>
              <a:ext cx="914400" cy="754063"/>
            </a:xfrm>
            <a:prstGeom prst="rect">
              <a:avLst/>
            </a:prstGeom>
            <a:noFill/>
            <a:ln w="9525">
              <a:noFill/>
              <a:miter lim="800000"/>
              <a:headEnd/>
              <a:tailEnd/>
            </a:ln>
          </p:spPr>
        </p:pic>
        <p:sp>
          <p:nvSpPr>
            <p:cNvPr id="23577" name="Text Box 20"/>
            <p:cNvSpPr txBox="1">
              <a:spLocks noChangeArrowheads="1"/>
            </p:cNvSpPr>
            <p:nvPr/>
          </p:nvSpPr>
          <p:spPr bwMode="auto">
            <a:xfrm>
              <a:off x="2743200" y="4951413"/>
              <a:ext cx="5318125" cy="457200"/>
            </a:xfrm>
            <a:prstGeom prst="rect">
              <a:avLst/>
            </a:prstGeom>
            <a:noFill/>
            <a:ln w="9525">
              <a:noFill/>
              <a:miter lim="800000"/>
              <a:headEnd/>
              <a:tailEnd/>
            </a:ln>
          </p:spPr>
          <p:txBody>
            <a:bodyPr wrap="none">
              <a:prstTxWarp prst="textNoShape">
                <a:avLst/>
              </a:prstTxWarp>
              <a:spAutoFit/>
            </a:bodyPr>
            <a:lstStyle/>
            <a:p>
              <a:r>
                <a:rPr lang="en-US" sz="2400"/>
                <a:t>16 </a:t>
              </a:r>
              <a:r>
                <a:rPr lang="en-US" sz="2400">
                  <a:solidFill>
                    <a:srgbClr val="0000FF"/>
                  </a:solidFill>
                </a:rPr>
                <a:t>Ounces</a:t>
              </a:r>
              <a:r>
                <a:rPr lang="en-US" sz="2400"/>
                <a:t> = 1 </a:t>
              </a:r>
              <a:r>
                <a:rPr lang="en-US" sz="2400">
                  <a:solidFill>
                    <a:srgbClr val="0000FF"/>
                  </a:solidFill>
                </a:rPr>
                <a:t>Pound</a:t>
              </a:r>
              <a:r>
                <a:rPr lang="en-US" sz="2400"/>
                <a:t>  * 2000 = 1 </a:t>
              </a:r>
              <a:r>
                <a:rPr lang="en-US" sz="2400">
                  <a:solidFill>
                    <a:srgbClr val="0000FF"/>
                  </a:solidFill>
                </a:rPr>
                <a:t>Ton</a:t>
              </a:r>
            </a:p>
          </p:txBody>
        </p:sp>
      </p:grpSp>
      <p:grpSp>
        <p:nvGrpSpPr>
          <p:cNvPr id="3" name="Group 18"/>
          <p:cNvGrpSpPr>
            <a:grpSpLocks/>
          </p:cNvGrpSpPr>
          <p:nvPr/>
        </p:nvGrpSpPr>
        <p:grpSpPr bwMode="auto">
          <a:xfrm>
            <a:off x="457200" y="5789613"/>
            <a:ext cx="6838950" cy="687387"/>
            <a:chOff x="457200" y="5789613"/>
            <a:chExt cx="6838950" cy="687387"/>
          </a:xfrm>
        </p:grpSpPr>
        <p:sp>
          <p:nvSpPr>
            <p:cNvPr id="23572" name="Text Box 10"/>
            <p:cNvSpPr txBox="1">
              <a:spLocks noChangeArrowheads="1"/>
            </p:cNvSpPr>
            <p:nvPr/>
          </p:nvSpPr>
          <p:spPr bwMode="auto">
            <a:xfrm>
              <a:off x="457200" y="5865813"/>
              <a:ext cx="1373188" cy="519112"/>
            </a:xfrm>
            <a:prstGeom prst="rect">
              <a:avLst/>
            </a:prstGeom>
            <a:noFill/>
            <a:ln w="9525">
              <a:noFill/>
              <a:miter lim="800000"/>
              <a:headEnd/>
              <a:tailEnd/>
            </a:ln>
          </p:spPr>
          <p:txBody>
            <a:bodyPr wrap="none">
              <a:prstTxWarp prst="textNoShape">
                <a:avLst/>
              </a:prstTxWarp>
              <a:spAutoFit/>
            </a:bodyPr>
            <a:lstStyle/>
            <a:p>
              <a:r>
                <a:rPr lang="en-US" sz="2800"/>
                <a:t>Length:</a:t>
              </a:r>
            </a:p>
          </p:txBody>
        </p:sp>
        <p:pic>
          <p:nvPicPr>
            <p:cNvPr id="23573" name="Picture 12" descr="j0383972"/>
            <p:cNvPicPr>
              <a:picLocks noChangeAspect="1" noChangeArrowheads="1"/>
            </p:cNvPicPr>
            <p:nvPr/>
          </p:nvPicPr>
          <p:blipFill>
            <a:blip r:embed="rId5"/>
            <a:srcRect/>
            <a:stretch>
              <a:fillRect/>
            </a:stretch>
          </p:blipFill>
          <p:spPr bwMode="auto">
            <a:xfrm>
              <a:off x="1828800" y="5789613"/>
              <a:ext cx="838200" cy="687387"/>
            </a:xfrm>
            <a:prstGeom prst="rect">
              <a:avLst/>
            </a:prstGeom>
            <a:noFill/>
            <a:ln w="9525">
              <a:noFill/>
              <a:miter lim="800000"/>
              <a:headEnd/>
              <a:tailEnd/>
            </a:ln>
          </p:spPr>
        </p:pic>
        <p:sp>
          <p:nvSpPr>
            <p:cNvPr id="23574" name="Text Box 21"/>
            <p:cNvSpPr txBox="1">
              <a:spLocks noChangeArrowheads="1"/>
            </p:cNvSpPr>
            <p:nvPr/>
          </p:nvSpPr>
          <p:spPr bwMode="auto">
            <a:xfrm>
              <a:off x="2743200" y="5865813"/>
              <a:ext cx="4552950" cy="457200"/>
            </a:xfrm>
            <a:prstGeom prst="rect">
              <a:avLst/>
            </a:prstGeom>
            <a:noFill/>
            <a:ln w="9525">
              <a:noFill/>
              <a:miter lim="800000"/>
              <a:headEnd/>
              <a:tailEnd/>
            </a:ln>
          </p:spPr>
          <p:txBody>
            <a:bodyPr wrap="none">
              <a:prstTxWarp prst="textNoShape">
                <a:avLst/>
              </a:prstTxWarp>
              <a:spAutoFit/>
            </a:bodyPr>
            <a:lstStyle/>
            <a:p>
              <a:r>
                <a:rPr lang="en-US" sz="2400"/>
                <a:t>1 </a:t>
              </a:r>
              <a:r>
                <a:rPr lang="en-US" sz="2400">
                  <a:solidFill>
                    <a:srgbClr val="0000FF"/>
                  </a:solidFill>
                </a:rPr>
                <a:t>Inch</a:t>
              </a:r>
              <a:r>
                <a:rPr lang="en-US" sz="2400"/>
                <a:t> * 12 = 1 </a:t>
              </a:r>
              <a:r>
                <a:rPr lang="en-US" sz="2400">
                  <a:solidFill>
                    <a:srgbClr val="0000FF"/>
                  </a:solidFill>
                </a:rPr>
                <a:t>Foot</a:t>
              </a:r>
              <a:r>
                <a:rPr lang="en-US" sz="2400"/>
                <a:t> * 3 = 1 </a:t>
              </a:r>
              <a:r>
                <a:rPr lang="en-US" sz="2400">
                  <a:solidFill>
                    <a:srgbClr val="0000FF"/>
                  </a:solidFill>
                </a:rPr>
                <a:t>Yard</a:t>
              </a:r>
            </a:p>
          </p:txBody>
        </p:sp>
      </p:grpSp>
      <p:sp>
        <p:nvSpPr>
          <p:cNvPr id="23570" name="Text Box 22"/>
          <p:cNvSpPr txBox="1">
            <a:spLocks noChangeArrowheads="1"/>
          </p:cNvSpPr>
          <p:nvPr/>
        </p:nvSpPr>
        <p:spPr bwMode="auto">
          <a:xfrm>
            <a:off x="381000" y="3276600"/>
            <a:ext cx="2214563" cy="579438"/>
          </a:xfrm>
          <a:prstGeom prst="rect">
            <a:avLst/>
          </a:prstGeom>
          <a:noFill/>
          <a:ln w="9525">
            <a:noFill/>
            <a:miter lim="800000"/>
            <a:headEnd/>
            <a:tailEnd/>
          </a:ln>
        </p:spPr>
        <p:txBody>
          <a:bodyPr wrap="none">
            <a:prstTxWarp prst="textNoShape">
              <a:avLst/>
            </a:prstTxWarp>
            <a:spAutoFit/>
          </a:bodyPr>
          <a:lstStyle/>
          <a:p>
            <a:r>
              <a:rPr lang="en-US" sz="3200" u="sng">
                <a:solidFill>
                  <a:srgbClr val="0000FF"/>
                </a:solidFill>
              </a:rPr>
              <a:t>Analogous</a:t>
            </a:r>
            <a:r>
              <a:rPr lang="en-US" sz="3200"/>
              <a:t> </a:t>
            </a:r>
          </a:p>
        </p:txBody>
      </p:sp>
      <p:grpSp>
        <p:nvGrpSpPr>
          <p:cNvPr id="4" name="Group 27"/>
          <p:cNvGrpSpPr>
            <a:grpSpLocks/>
          </p:cNvGrpSpPr>
          <p:nvPr/>
        </p:nvGrpSpPr>
        <p:grpSpPr bwMode="auto">
          <a:xfrm>
            <a:off x="457200" y="3886200"/>
            <a:ext cx="6696075" cy="823913"/>
            <a:chOff x="457200" y="3886200"/>
            <a:chExt cx="6696075" cy="824308"/>
          </a:xfrm>
        </p:grpSpPr>
        <p:grpSp>
          <p:nvGrpSpPr>
            <p:cNvPr id="6" name="Group 23"/>
            <p:cNvGrpSpPr>
              <a:grpSpLocks/>
            </p:cNvGrpSpPr>
            <p:nvPr/>
          </p:nvGrpSpPr>
          <p:grpSpPr bwMode="auto">
            <a:xfrm>
              <a:off x="457200" y="4008438"/>
              <a:ext cx="6696075" cy="519112"/>
              <a:chOff x="457200" y="4008438"/>
              <a:chExt cx="6696075" cy="519112"/>
            </a:xfrm>
          </p:grpSpPr>
          <p:sp>
            <p:nvSpPr>
              <p:cNvPr id="5" name="Text Box 7"/>
              <p:cNvSpPr txBox="1">
                <a:spLocks noChangeArrowheads="1"/>
              </p:cNvSpPr>
              <p:nvPr/>
            </p:nvSpPr>
            <p:spPr bwMode="auto">
              <a:xfrm>
                <a:off x="2667000" y="4038600"/>
                <a:ext cx="4486275" cy="457200"/>
              </a:xfrm>
              <a:prstGeom prst="rect">
                <a:avLst/>
              </a:prstGeom>
              <a:noFill/>
              <a:ln w="9525">
                <a:noFill/>
                <a:miter lim="800000"/>
                <a:headEnd/>
                <a:tailEnd/>
              </a:ln>
            </p:spPr>
            <p:txBody>
              <a:bodyPr wrap="none">
                <a:prstTxWarp prst="textNoShape">
                  <a:avLst/>
                </a:prstTxWarp>
                <a:spAutoFit/>
              </a:bodyPr>
              <a:lstStyle/>
              <a:p>
                <a:r>
                  <a:rPr lang="en-US" sz="2400"/>
                  <a:t>24 </a:t>
                </a:r>
                <a:r>
                  <a:rPr lang="en-US" sz="2400">
                    <a:solidFill>
                      <a:srgbClr val="0000FF"/>
                    </a:solidFill>
                  </a:rPr>
                  <a:t>Hours</a:t>
                </a:r>
                <a:r>
                  <a:rPr lang="en-US" sz="2400"/>
                  <a:t> = 1 </a:t>
                </a:r>
                <a:r>
                  <a:rPr lang="en-US" sz="2400">
                    <a:solidFill>
                      <a:srgbClr val="0000FF"/>
                    </a:solidFill>
                  </a:rPr>
                  <a:t>Day</a:t>
                </a:r>
                <a:r>
                  <a:rPr lang="en-US" sz="2400"/>
                  <a:t>  * 7 = 1 </a:t>
                </a:r>
                <a:r>
                  <a:rPr lang="en-US" sz="2400">
                    <a:solidFill>
                      <a:srgbClr val="0000FF"/>
                    </a:solidFill>
                  </a:rPr>
                  <a:t>Week</a:t>
                </a:r>
              </a:p>
            </p:txBody>
          </p:sp>
          <p:sp>
            <p:nvSpPr>
              <p:cNvPr id="23571" name="Text Box 8"/>
              <p:cNvSpPr txBox="1">
                <a:spLocks noChangeArrowheads="1"/>
              </p:cNvSpPr>
              <p:nvPr/>
            </p:nvSpPr>
            <p:spPr bwMode="auto">
              <a:xfrm>
                <a:off x="457200" y="4008438"/>
                <a:ext cx="1074738" cy="519112"/>
              </a:xfrm>
              <a:prstGeom prst="rect">
                <a:avLst/>
              </a:prstGeom>
              <a:noFill/>
              <a:ln w="9525">
                <a:noFill/>
                <a:miter lim="800000"/>
                <a:headEnd/>
                <a:tailEnd/>
              </a:ln>
            </p:spPr>
            <p:txBody>
              <a:bodyPr wrap="none">
                <a:prstTxWarp prst="textNoShape">
                  <a:avLst/>
                </a:prstTxWarp>
                <a:spAutoFit/>
              </a:bodyPr>
              <a:lstStyle/>
              <a:p>
                <a:r>
                  <a:rPr lang="en-US" sz="2800"/>
                  <a:t>Time:</a:t>
                </a:r>
              </a:p>
            </p:txBody>
          </p:sp>
        </p:grpSp>
        <p:pic>
          <p:nvPicPr>
            <p:cNvPr id="23569" name="Picture 26" descr="screen-capture.png"/>
            <p:cNvPicPr>
              <a:picLocks noChangeAspect="1"/>
            </p:cNvPicPr>
            <p:nvPr/>
          </p:nvPicPr>
          <p:blipFill>
            <a:blip r:embed="rId6"/>
            <a:srcRect/>
            <a:stretch>
              <a:fillRect/>
            </a:stretch>
          </p:blipFill>
          <p:spPr bwMode="auto">
            <a:xfrm>
              <a:off x="1676400" y="3886200"/>
              <a:ext cx="838200" cy="824308"/>
            </a:xfrm>
            <a:prstGeom prst="rect">
              <a:avLst/>
            </a:prstGeom>
            <a:noFill/>
            <a:ln w="9525">
              <a:noFill/>
              <a:miter lim="800000"/>
              <a:headEnd/>
              <a:tailEnd/>
            </a:ln>
          </p:spPr>
        </p:pic>
      </p:grpSp>
      <p:grpSp>
        <p:nvGrpSpPr>
          <p:cNvPr id="7" name="Group 32"/>
          <p:cNvGrpSpPr>
            <a:grpSpLocks/>
          </p:cNvGrpSpPr>
          <p:nvPr/>
        </p:nvGrpSpPr>
        <p:grpSpPr bwMode="auto">
          <a:xfrm>
            <a:off x="477838" y="2398713"/>
            <a:ext cx="8285162" cy="725487"/>
            <a:chOff x="477838" y="2397919"/>
            <a:chExt cx="8285162" cy="726281"/>
          </a:xfrm>
        </p:grpSpPr>
        <p:grpSp>
          <p:nvGrpSpPr>
            <p:cNvPr id="8" name="Group 30"/>
            <p:cNvGrpSpPr>
              <a:grpSpLocks/>
            </p:cNvGrpSpPr>
            <p:nvPr/>
          </p:nvGrpSpPr>
          <p:grpSpPr bwMode="auto">
            <a:xfrm>
              <a:off x="477838" y="2482850"/>
              <a:ext cx="8285162" cy="565150"/>
              <a:chOff x="477838" y="2482850"/>
              <a:chExt cx="8285162" cy="565150"/>
            </a:xfrm>
          </p:grpSpPr>
          <p:grpSp>
            <p:nvGrpSpPr>
              <p:cNvPr id="9" name="Group 28"/>
              <p:cNvGrpSpPr>
                <a:grpSpLocks/>
              </p:cNvGrpSpPr>
              <p:nvPr/>
            </p:nvGrpSpPr>
            <p:grpSpPr bwMode="auto">
              <a:xfrm>
                <a:off x="477838" y="2482850"/>
                <a:ext cx="8285162" cy="520700"/>
                <a:chOff x="477838" y="2482850"/>
                <a:chExt cx="8285162" cy="520700"/>
              </a:xfrm>
            </p:grpSpPr>
            <p:sp>
              <p:nvSpPr>
                <p:cNvPr id="23565" name="Text Box 15"/>
                <p:cNvSpPr txBox="1">
                  <a:spLocks noChangeArrowheads="1"/>
                </p:cNvSpPr>
                <p:nvPr/>
              </p:nvSpPr>
              <p:spPr bwMode="auto">
                <a:xfrm>
                  <a:off x="477838" y="2482850"/>
                  <a:ext cx="1193800" cy="461963"/>
                </a:xfrm>
                <a:prstGeom prst="rect">
                  <a:avLst/>
                </a:prstGeom>
                <a:noFill/>
                <a:ln w="9525">
                  <a:noFill/>
                  <a:miter lim="800000"/>
                  <a:headEnd/>
                  <a:tailEnd/>
                </a:ln>
              </p:spPr>
              <p:txBody>
                <a:bodyPr wrap="none">
                  <a:prstTxWarp prst="textNoShape">
                    <a:avLst/>
                  </a:prstTxWarp>
                  <a:spAutoFit/>
                </a:bodyPr>
                <a:lstStyle/>
                <a:p>
                  <a:pPr algn="ctr"/>
                  <a:r>
                    <a:rPr lang="en-US" sz="2400"/>
                    <a:t>Money:</a:t>
                  </a:r>
                  <a:endParaRPr lang="en-US"/>
                </a:p>
              </p:txBody>
            </p:sp>
            <p:sp>
              <p:nvSpPr>
                <p:cNvPr id="23566" name="Text Box 16"/>
                <p:cNvSpPr txBox="1">
                  <a:spLocks noChangeArrowheads="1"/>
                </p:cNvSpPr>
                <p:nvPr/>
              </p:nvSpPr>
              <p:spPr bwMode="auto">
                <a:xfrm>
                  <a:off x="2590800" y="2514600"/>
                  <a:ext cx="4133850" cy="457200"/>
                </a:xfrm>
                <a:prstGeom prst="rect">
                  <a:avLst/>
                </a:prstGeom>
                <a:noFill/>
                <a:ln w="9525">
                  <a:noFill/>
                  <a:miter lim="800000"/>
                  <a:headEnd/>
                  <a:tailEnd/>
                </a:ln>
              </p:spPr>
              <p:txBody>
                <a:bodyPr wrap="none">
                  <a:prstTxWarp prst="textNoShape">
                    <a:avLst/>
                  </a:prstTxWarp>
                  <a:spAutoFit/>
                </a:bodyPr>
                <a:lstStyle/>
                <a:p>
                  <a:r>
                    <a:rPr lang="en-US" sz="2400"/>
                    <a:t>371 ¼ grains of Silver minted</a:t>
                  </a:r>
                </a:p>
              </p:txBody>
            </p:sp>
            <p:sp>
              <p:nvSpPr>
                <p:cNvPr id="23567" name="Text Box 19"/>
                <p:cNvSpPr txBox="1">
                  <a:spLocks noChangeArrowheads="1"/>
                </p:cNvSpPr>
                <p:nvPr/>
              </p:nvSpPr>
              <p:spPr bwMode="auto">
                <a:xfrm>
                  <a:off x="7380288" y="2484438"/>
                  <a:ext cx="1382712" cy="519112"/>
                </a:xfrm>
                <a:prstGeom prst="rect">
                  <a:avLst/>
                </a:prstGeom>
                <a:noFill/>
                <a:ln w="9525">
                  <a:noFill/>
                  <a:miter lim="800000"/>
                  <a:headEnd/>
                  <a:tailEnd/>
                </a:ln>
              </p:spPr>
              <p:txBody>
                <a:bodyPr wrap="none">
                  <a:prstTxWarp prst="textNoShape">
                    <a:avLst/>
                  </a:prstTxWarp>
                  <a:spAutoFit/>
                </a:bodyPr>
                <a:lstStyle/>
                <a:p>
                  <a:r>
                    <a:rPr lang="en-US" sz="2800"/>
                    <a:t>= $1.00</a:t>
                  </a:r>
                </a:p>
              </p:txBody>
            </p:sp>
          </p:grpSp>
          <p:pic>
            <p:nvPicPr>
              <p:cNvPr id="23564" name="Picture 11"/>
              <p:cNvPicPr>
                <a:picLocks noChangeAspect="1" noChangeArrowheads="1"/>
              </p:cNvPicPr>
              <p:nvPr/>
            </p:nvPicPr>
            <p:blipFill>
              <a:blip r:embed="rId7"/>
              <a:srcRect/>
              <a:stretch>
                <a:fillRect/>
              </a:stretch>
            </p:blipFill>
            <p:spPr bwMode="auto">
              <a:xfrm>
                <a:off x="1676400" y="2498725"/>
                <a:ext cx="914400" cy="549275"/>
              </a:xfrm>
              <a:prstGeom prst="rect">
                <a:avLst/>
              </a:prstGeom>
              <a:noFill/>
              <a:ln w="9525">
                <a:noFill/>
                <a:miter lim="800000"/>
                <a:headEnd/>
                <a:tailEnd/>
              </a:ln>
            </p:spPr>
          </p:pic>
        </p:grpSp>
        <p:pic>
          <p:nvPicPr>
            <p:cNvPr id="23562" name="Picture 12"/>
            <p:cNvPicPr>
              <a:picLocks noChangeAspect="1" noChangeArrowheads="1"/>
            </p:cNvPicPr>
            <p:nvPr/>
          </p:nvPicPr>
          <p:blipFill>
            <a:blip r:embed="rId8"/>
            <a:srcRect/>
            <a:stretch>
              <a:fillRect/>
            </a:stretch>
          </p:blipFill>
          <p:spPr bwMode="auto">
            <a:xfrm>
              <a:off x="6656388" y="2397919"/>
              <a:ext cx="735012" cy="726281"/>
            </a:xfrm>
            <a:prstGeom prst="rect">
              <a:avLst/>
            </a:prstGeom>
            <a:noFill/>
            <a:ln w="9525">
              <a:noFill/>
              <a:miter lim="800000"/>
              <a:headEnd/>
              <a:tailEnd/>
            </a:ln>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0.70"/>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P spid="23570"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224" name="Rectangle 8"/>
          <p:cNvSpPr>
            <a:spLocks noGrp="1" noChangeArrowheads="1"/>
          </p:cNvSpPr>
          <p:nvPr>
            <p:ph type="title"/>
          </p:nvPr>
        </p:nvSpPr>
        <p:spPr/>
        <p:txBody>
          <a:bodyPr/>
          <a:lstStyle/>
          <a:p>
            <a:pPr eaLnBrk="1" hangingPunct="1"/>
            <a:r>
              <a:rPr lang="en-US">
                <a:ea typeface="ＭＳ Ｐゴシック" charset="-128"/>
                <a:cs typeface="ＭＳ Ｐゴシック" charset="-128"/>
              </a:rPr>
              <a:t>The Dollar of the Constitution</a:t>
            </a:r>
          </a:p>
        </p:txBody>
      </p:sp>
      <p:sp>
        <p:nvSpPr>
          <p:cNvPr id="25603" name="Rectangle 9"/>
          <p:cNvSpPr>
            <a:spLocks noGrp="1" noChangeArrowheads="1"/>
          </p:cNvSpPr>
          <p:nvPr>
            <p:ph sz="half" idx="1"/>
          </p:nvPr>
        </p:nvSpPr>
        <p:spPr/>
        <p:txBody>
          <a:bodyPr/>
          <a:lstStyle/>
          <a:p>
            <a:pPr eaLnBrk="1" hangingPunct="1">
              <a:lnSpc>
                <a:spcPct val="90000"/>
              </a:lnSpc>
            </a:pPr>
            <a:endParaRPr lang="en-US" sz="2000">
              <a:ea typeface="ＭＳ Ｐゴシック" charset="-128"/>
              <a:cs typeface="ＭＳ Ｐゴシック" charset="-128"/>
            </a:endParaRPr>
          </a:p>
        </p:txBody>
      </p:sp>
      <p:sp>
        <p:nvSpPr>
          <p:cNvPr id="9226" name="Rectangle 10"/>
          <p:cNvSpPr>
            <a:spLocks noGrp="1" noChangeArrowheads="1"/>
          </p:cNvSpPr>
          <p:nvPr>
            <p:ph type="body" sz="half" idx="2"/>
          </p:nvPr>
        </p:nvSpPr>
        <p:spPr>
          <a:xfrm>
            <a:off x="4648200" y="1295400"/>
            <a:ext cx="4267200" cy="4830763"/>
          </a:xfrm>
        </p:spPr>
        <p:txBody>
          <a:bodyPr/>
          <a:lstStyle/>
          <a:p>
            <a:pPr marL="0" indent="0" eaLnBrk="1" hangingPunct="1">
              <a:spcBef>
                <a:spcPct val="0"/>
              </a:spcBef>
              <a:spcAft>
                <a:spcPct val="20000"/>
              </a:spcAft>
              <a:buFontTx/>
              <a:buNone/>
            </a:pPr>
            <a:r>
              <a:rPr lang="en-US" sz="1800" b="1" dirty="0" smtClean="0">
                <a:ea typeface="ＭＳ Ｐゴシック" charset="-128"/>
                <a:cs typeface="ＭＳ Ｐゴシック" charset="-128"/>
              </a:rPr>
              <a:t>Article </a:t>
            </a:r>
            <a:r>
              <a:rPr lang="en-US" sz="1800" b="1" dirty="0">
                <a:ea typeface="ＭＳ Ｐゴシック" charset="-128"/>
                <a:cs typeface="ＭＳ Ｐゴシック" charset="-128"/>
              </a:rPr>
              <a:t>I Section 9, Clause 1</a:t>
            </a:r>
          </a:p>
          <a:p>
            <a:pPr marL="120650" lvl="1" indent="-6350" eaLnBrk="1" hangingPunct="1">
              <a:spcBef>
                <a:spcPct val="0"/>
              </a:spcBef>
              <a:spcAft>
                <a:spcPct val="20000"/>
              </a:spcAft>
              <a:buFontTx/>
              <a:buNone/>
            </a:pPr>
            <a:r>
              <a:rPr lang="en-US" sz="1400" dirty="0"/>
              <a:t>… a Tax or duty may be imposed on such Importation, not exceeding </a:t>
            </a:r>
            <a:r>
              <a:rPr lang="en-US" sz="1800" b="1" dirty="0">
                <a:solidFill>
                  <a:srgbClr val="FF0000"/>
                </a:solidFill>
              </a:rPr>
              <a:t>ten dollars</a:t>
            </a:r>
            <a:r>
              <a:rPr lang="en-US" sz="1400" dirty="0">
                <a:solidFill>
                  <a:srgbClr val="FF0000"/>
                </a:solidFill>
              </a:rPr>
              <a:t> </a:t>
            </a:r>
            <a:r>
              <a:rPr lang="en-US" sz="1400" dirty="0"/>
              <a:t>for each Person.</a:t>
            </a:r>
            <a:endParaRPr lang="en-US" sz="1400" dirty="0" smtClean="0"/>
          </a:p>
          <a:p>
            <a:pPr marL="0" indent="0" eaLnBrk="1" hangingPunct="1">
              <a:spcBef>
                <a:spcPct val="0"/>
              </a:spcBef>
              <a:spcAft>
                <a:spcPct val="20000"/>
              </a:spcAft>
              <a:buFontTx/>
              <a:buNone/>
            </a:pPr>
            <a:r>
              <a:rPr lang="en-US" sz="1800" b="1" dirty="0" smtClean="0">
                <a:ea typeface="ＭＳ Ｐゴシック" charset="-128"/>
                <a:cs typeface="ＭＳ Ｐゴシック" charset="-128"/>
              </a:rPr>
              <a:t>Amendment </a:t>
            </a:r>
            <a:r>
              <a:rPr lang="en-US" sz="1800" b="1" dirty="0">
                <a:ea typeface="ＭＳ Ｐゴシック" charset="-128"/>
                <a:cs typeface="ＭＳ Ｐゴシック" charset="-128"/>
              </a:rPr>
              <a:t>VII</a:t>
            </a:r>
          </a:p>
          <a:p>
            <a:pPr marL="120650" lvl="1" indent="-6350" eaLnBrk="1" hangingPunct="1">
              <a:spcBef>
                <a:spcPct val="0"/>
              </a:spcBef>
              <a:spcAft>
                <a:spcPct val="20000"/>
              </a:spcAft>
              <a:buFontTx/>
              <a:buNone/>
            </a:pPr>
            <a:r>
              <a:rPr lang="en-US" sz="1400" dirty="0"/>
              <a:t>In Suits at common law, where the value in controversy shall exceed </a:t>
            </a:r>
            <a:r>
              <a:rPr lang="en-US" sz="1800" b="1" dirty="0">
                <a:solidFill>
                  <a:srgbClr val="FF0000"/>
                </a:solidFill>
              </a:rPr>
              <a:t>twenty dollars</a:t>
            </a:r>
            <a:r>
              <a:rPr lang="en-US" sz="1400" dirty="0"/>
              <a:t>, the right of trial by jury shall be preserved, and no fact tried by a jury, shall be otherwise re-examined in any Court of the United States, than according to the rules of the common law</a:t>
            </a:r>
            <a:r>
              <a:rPr lang="en-US" sz="1400" dirty="0" smtClean="0"/>
              <a:t>.</a:t>
            </a:r>
          </a:p>
          <a:p>
            <a:pPr marL="0" indent="0">
              <a:spcBef>
                <a:spcPct val="0"/>
              </a:spcBef>
              <a:spcAft>
                <a:spcPct val="20000"/>
              </a:spcAft>
              <a:buNone/>
            </a:pPr>
            <a:r>
              <a:rPr lang="en-US" sz="1800" b="1" dirty="0" smtClean="0">
                <a:ea typeface="ＭＳ Ｐゴシック" charset="-128"/>
                <a:cs typeface="ＭＳ Ｐゴシック" charset="-128"/>
              </a:rPr>
              <a:t>Article I Section 8, Clause 5</a:t>
            </a:r>
          </a:p>
          <a:p>
            <a:pPr marL="120650" lvl="1" indent="-6350">
              <a:spcBef>
                <a:spcPct val="0"/>
              </a:spcBef>
              <a:spcAft>
                <a:spcPct val="20000"/>
              </a:spcAft>
              <a:buNone/>
            </a:pPr>
            <a:r>
              <a:rPr lang="en-US" sz="1800" dirty="0" smtClean="0"/>
              <a:t>[</a:t>
            </a:r>
            <a:r>
              <a:rPr lang="en-US" sz="1800" b="1" dirty="0" smtClean="0"/>
              <a:t>The Congress shall have Power</a:t>
            </a:r>
            <a:r>
              <a:rPr lang="en-US" sz="1800" dirty="0" smtClean="0"/>
              <a:t>] </a:t>
            </a:r>
            <a:r>
              <a:rPr lang="en-US" sz="1800" b="1" dirty="0" smtClean="0"/>
              <a:t>To coin Money</a:t>
            </a:r>
            <a:r>
              <a:rPr lang="en-US" sz="1400" dirty="0" smtClean="0"/>
              <a:t>, regulate the Value thereof, and of foreign Coin, and fix the Standard of Weights and Measures;</a:t>
            </a:r>
          </a:p>
          <a:p>
            <a:pPr marL="0" indent="0">
              <a:spcBef>
                <a:spcPct val="0"/>
              </a:spcBef>
              <a:spcAft>
                <a:spcPct val="20000"/>
              </a:spcAft>
              <a:buNone/>
            </a:pPr>
            <a:r>
              <a:rPr lang="en-US" sz="1800" b="1" dirty="0" smtClean="0">
                <a:ea typeface="ＭＳ Ｐゴシック" charset="-128"/>
                <a:cs typeface="ＭＳ Ｐゴシック" charset="-128"/>
              </a:rPr>
              <a:t>Article I Section 10, Clause 1</a:t>
            </a:r>
          </a:p>
          <a:p>
            <a:pPr marL="120650" lvl="1" indent="-6350">
              <a:spcBef>
                <a:spcPct val="0"/>
              </a:spcBef>
              <a:spcAft>
                <a:spcPct val="20000"/>
              </a:spcAft>
              <a:buNone/>
            </a:pPr>
            <a:r>
              <a:rPr lang="en-US" sz="1400" dirty="0" smtClean="0"/>
              <a:t>No State shall … </a:t>
            </a:r>
            <a:r>
              <a:rPr lang="en-US" sz="1400" b="1" dirty="0" smtClean="0"/>
              <a:t>make any Thing but gold and silver coin a Tender in Payments of Debts</a:t>
            </a:r>
            <a:r>
              <a:rPr lang="en-US" sz="1400" dirty="0" smtClean="0"/>
              <a:t>.</a:t>
            </a:r>
          </a:p>
        </p:txBody>
      </p:sp>
      <p:pic>
        <p:nvPicPr>
          <p:cNvPr id="25605" name="Picture 7" descr="constitution_1_of_4_630"/>
          <p:cNvPicPr>
            <a:picLocks noChangeAspect="1" noChangeArrowheads="1"/>
          </p:cNvPicPr>
          <p:nvPr/>
        </p:nvPicPr>
        <p:blipFill>
          <a:blip r:embed="rId4"/>
          <a:srcRect/>
          <a:stretch>
            <a:fillRect/>
          </a:stretch>
        </p:blipFill>
        <p:spPr bwMode="auto">
          <a:xfrm>
            <a:off x="533400" y="1371600"/>
            <a:ext cx="3886200" cy="48768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fade">
                                      <p:cBhvr>
                                        <p:cTn id="7" dur="2000"/>
                                        <p:tgtEl>
                                          <p:spTgt spid="92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26">
                                            <p:txEl>
                                              <p:pRg st="0" end="0"/>
                                            </p:txEl>
                                          </p:spTgt>
                                        </p:tgtEl>
                                        <p:attrNameLst>
                                          <p:attrName>style.visibility</p:attrName>
                                        </p:attrNameLst>
                                      </p:cBhvr>
                                      <p:to>
                                        <p:strVal val="visible"/>
                                      </p:to>
                                    </p:set>
                                    <p:animEffect transition="in" filter="fade">
                                      <p:cBhvr>
                                        <p:cTn id="12" dur="2000"/>
                                        <p:tgtEl>
                                          <p:spTgt spid="922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226">
                                            <p:txEl>
                                              <p:pRg st="1" end="1"/>
                                            </p:txEl>
                                          </p:spTgt>
                                        </p:tgtEl>
                                        <p:attrNameLst>
                                          <p:attrName>style.visibility</p:attrName>
                                        </p:attrNameLst>
                                      </p:cBhvr>
                                      <p:to>
                                        <p:strVal val="visible"/>
                                      </p:to>
                                    </p:set>
                                    <p:animEffect transition="in" filter="fade">
                                      <p:cBhvr>
                                        <p:cTn id="15" dur="2000"/>
                                        <p:tgtEl>
                                          <p:spTgt spid="92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226">
                                            <p:txEl>
                                              <p:pRg st="2" end="2"/>
                                            </p:txEl>
                                          </p:spTgt>
                                        </p:tgtEl>
                                        <p:attrNameLst>
                                          <p:attrName>style.visibility</p:attrName>
                                        </p:attrNameLst>
                                      </p:cBhvr>
                                      <p:to>
                                        <p:strVal val="visible"/>
                                      </p:to>
                                    </p:set>
                                    <p:animEffect transition="in" filter="fade">
                                      <p:cBhvr>
                                        <p:cTn id="20" dur="2000"/>
                                        <p:tgtEl>
                                          <p:spTgt spid="9226">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226">
                                            <p:txEl>
                                              <p:pRg st="3" end="3"/>
                                            </p:txEl>
                                          </p:spTgt>
                                        </p:tgtEl>
                                        <p:attrNameLst>
                                          <p:attrName>style.visibility</p:attrName>
                                        </p:attrNameLst>
                                      </p:cBhvr>
                                      <p:to>
                                        <p:strVal val="visible"/>
                                      </p:to>
                                    </p:set>
                                    <p:animEffect transition="in" filter="fade">
                                      <p:cBhvr>
                                        <p:cTn id="23" dur="2000"/>
                                        <p:tgtEl>
                                          <p:spTgt spid="922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226">
                                            <p:txEl>
                                              <p:pRg st="4" end="4"/>
                                            </p:txEl>
                                          </p:spTgt>
                                        </p:tgtEl>
                                        <p:attrNameLst>
                                          <p:attrName>style.visibility</p:attrName>
                                        </p:attrNameLst>
                                      </p:cBhvr>
                                      <p:to>
                                        <p:strVal val="visible"/>
                                      </p:to>
                                    </p:set>
                                    <p:animEffect transition="in" filter="fade">
                                      <p:cBhvr>
                                        <p:cTn id="28" dur="2000"/>
                                        <p:tgtEl>
                                          <p:spTgt spid="9226">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226">
                                            <p:txEl>
                                              <p:pRg st="5" end="5"/>
                                            </p:txEl>
                                          </p:spTgt>
                                        </p:tgtEl>
                                        <p:attrNameLst>
                                          <p:attrName>style.visibility</p:attrName>
                                        </p:attrNameLst>
                                      </p:cBhvr>
                                      <p:to>
                                        <p:strVal val="visible"/>
                                      </p:to>
                                    </p:set>
                                    <p:animEffect transition="in" filter="fade">
                                      <p:cBhvr>
                                        <p:cTn id="31" dur="2000"/>
                                        <p:tgtEl>
                                          <p:spTgt spid="922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226">
                                            <p:txEl>
                                              <p:pRg st="6" end="6"/>
                                            </p:txEl>
                                          </p:spTgt>
                                        </p:tgtEl>
                                        <p:attrNameLst>
                                          <p:attrName>style.visibility</p:attrName>
                                        </p:attrNameLst>
                                      </p:cBhvr>
                                      <p:to>
                                        <p:strVal val="visible"/>
                                      </p:to>
                                    </p:set>
                                    <p:animEffect transition="in" filter="fade">
                                      <p:cBhvr>
                                        <p:cTn id="36" dur="2000"/>
                                        <p:tgtEl>
                                          <p:spTgt spid="9226">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226">
                                            <p:txEl>
                                              <p:pRg st="7" end="7"/>
                                            </p:txEl>
                                          </p:spTgt>
                                        </p:tgtEl>
                                        <p:attrNameLst>
                                          <p:attrName>style.visibility</p:attrName>
                                        </p:attrNameLst>
                                      </p:cBhvr>
                                      <p:to>
                                        <p:strVal val="visible"/>
                                      </p:to>
                                    </p:set>
                                    <p:animEffect transition="in" filter="fade">
                                      <p:cBhvr>
                                        <p:cTn id="39" dur="2000"/>
                                        <p:tgtEl>
                                          <p:spTgt spid="92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9226"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smtClean="0"/>
              <a:t>Constitutional Units of Measure</a:t>
            </a:r>
            <a:endParaRPr lang="en-US" sz="3600" dirty="0"/>
          </a:p>
        </p:txBody>
      </p:sp>
      <p:graphicFrame>
        <p:nvGraphicFramePr>
          <p:cNvPr id="9" name="Content Placeholder 8"/>
          <p:cNvGraphicFramePr>
            <a:graphicFrameLocks noGrp="1"/>
          </p:cNvGraphicFramePr>
          <p:nvPr>
            <p:ph idx="1"/>
          </p:nvPr>
        </p:nvGraphicFramePr>
        <p:xfrm>
          <a:off x="457200" y="1600200"/>
          <a:ext cx="8229600" cy="2402840"/>
        </p:xfrm>
        <a:graphic>
          <a:graphicData uri="http://schemas.openxmlformats.org/drawingml/2006/table">
            <a:tbl>
              <a:tblPr firstRow="1" bandRow="1">
                <a:tableStyleId>{5C22544A-7EE6-4342-B048-85BDC9FD1C3A}</a:tableStyleId>
              </a:tblPr>
              <a:tblGrid>
                <a:gridCol w="1371600"/>
                <a:gridCol w="2057400"/>
                <a:gridCol w="4800600"/>
              </a:tblGrid>
              <a:tr h="381000">
                <a:tc>
                  <a:txBody>
                    <a:bodyPr/>
                    <a:lstStyle/>
                    <a:p>
                      <a:pPr marL="0" marR="0" algn="ctr">
                        <a:spcBef>
                          <a:spcPts val="0"/>
                        </a:spcBef>
                        <a:spcAft>
                          <a:spcPts val="0"/>
                        </a:spcAft>
                      </a:pPr>
                      <a:r>
                        <a:rPr lang="en-US" sz="1800" b="1" kern="50" dirty="0">
                          <a:solidFill>
                            <a:srgbClr val="FF0000"/>
                          </a:solidFill>
                          <a:latin typeface="DejaVu Sans"/>
                          <a:ea typeface="Times New Roman"/>
                          <a:cs typeface="DejaVu Sans"/>
                        </a:rPr>
                        <a:t>Unit of Measure</a:t>
                      </a:r>
                      <a:endParaRPr lang="en-US" sz="1800" kern="50" dirty="0">
                        <a:solidFill>
                          <a:srgbClr val="FF0000"/>
                        </a:solidFill>
                        <a:latin typeface="DejaVu Sans"/>
                        <a:ea typeface="Times New Roman"/>
                        <a:cs typeface="DejaVu Sans"/>
                      </a:endParaRPr>
                    </a:p>
                  </a:txBody>
                  <a:tcPr marL="68580" marR="68580" marT="0" marB="0"/>
                </a:tc>
                <a:tc>
                  <a:txBody>
                    <a:bodyPr/>
                    <a:lstStyle/>
                    <a:p>
                      <a:pPr marL="0" marR="0" algn="ctr">
                        <a:spcBef>
                          <a:spcPts val="0"/>
                        </a:spcBef>
                        <a:spcAft>
                          <a:spcPts val="0"/>
                        </a:spcAft>
                      </a:pPr>
                      <a:r>
                        <a:rPr lang="en-US" sz="1800" b="1" kern="50" dirty="0">
                          <a:solidFill>
                            <a:srgbClr val="FF0000"/>
                          </a:solidFill>
                          <a:latin typeface="DejaVu Sans"/>
                          <a:ea typeface="Times New Roman"/>
                          <a:cs typeface="DejaVu Sans"/>
                        </a:rPr>
                        <a:t>Times Stated </a:t>
                      </a:r>
                      <a:endParaRPr lang="en-US" sz="1800" kern="50" dirty="0">
                        <a:solidFill>
                          <a:srgbClr val="FF0000"/>
                        </a:solidFill>
                        <a:latin typeface="DejaVu Sans"/>
                        <a:ea typeface="Times New Roman"/>
                        <a:cs typeface="DejaVu Sans"/>
                      </a:endParaRPr>
                    </a:p>
                  </a:txBody>
                  <a:tcPr marL="68580" marR="68580" marT="0" marB="0"/>
                </a:tc>
                <a:tc>
                  <a:txBody>
                    <a:bodyPr/>
                    <a:lstStyle/>
                    <a:p>
                      <a:pPr marL="0" marR="0" algn="ctr">
                        <a:spcBef>
                          <a:spcPts val="0"/>
                        </a:spcBef>
                        <a:spcAft>
                          <a:spcPts val="0"/>
                        </a:spcAft>
                      </a:pPr>
                      <a:r>
                        <a:rPr lang="en-US" sz="1800" b="1" kern="50" dirty="0" smtClean="0">
                          <a:solidFill>
                            <a:srgbClr val="FF0000"/>
                          </a:solidFill>
                          <a:latin typeface="DejaVu Sans"/>
                          <a:ea typeface="Times New Roman"/>
                          <a:cs typeface="DejaVu Sans"/>
                        </a:rPr>
                        <a:t>Existing </a:t>
                      </a:r>
                      <a:r>
                        <a:rPr lang="en-US" sz="1800" b="1" kern="50" dirty="0">
                          <a:solidFill>
                            <a:srgbClr val="FF0000"/>
                          </a:solidFill>
                          <a:latin typeface="DejaVu Sans"/>
                          <a:ea typeface="Times New Roman"/>
                          <a:cs typeface="DejaVu Sans"/>
                        </a:rPr>
                        <a:t>Definition When Constitution  Ratified</a:t>
                      </a:r>
                      <a:endParaRPr lang="en-US" sz="1800" kern="50" dirty="0">
                        <a:solidFill>
                          <a:srgbClr val="FF0000"/>
                        </a:solidFill>
                        <a:latin typeface="DejaVu Sans"/>
                        <a:ea typeface="Times New Roman"/>
                        <a:cs typeface="DejaVu Sans"/>
                      </a:endParaRPr>
                    </a:p>
                  </a:txBody>
                  <a:tcPr marL="68580" marR="68580" marT="0" marB="0"/>
                </a:tc>
              </a:tr>
              <a:tr h="370840">
                <a:tc>
                  <a:txBody>
                    <a:bodyPr/>
                    <a:lstStyle/>
                    <a:p>
                      <a:pPr marL="0" marR="0" algn="ctr">
                        <a:spcBef>
                          <a:spcPts val="0"/>
                        </a:spcBef>
                        <a:spcAft>
                          <a:spcPts val="0"/>
                        </a:spcAft>
                      </a:pPr>
                      <a:r>
                        <a:rPr lang="en-US" sz="1600" kern="50" dirty="0">
                          <a:latin typeface="DejaVu Sans"/>
                          <a:ea typeface="Times New Roman"/>
                          <a:cs typeface="DejaVu Sans"/>
                        </a:rPr>
                        <a:t>Year</a:t>
                      </a:r>
                    </a:p>
                  </a:txBody>
                  <a:tcPr marL="68580" marR="68580" marT="0" marB="0"/>
                </a:tc>
                <a:tc>
                  <a:txBody>
                    <a:bodyPr/>
                    <a:lstStyle/>
                    <a:p>
                      <a:pPr marL="0" marR="0" algn="ctr">
                        <a:spcBef>
                          <a:spcPts val="0"/>
                        </a:spcBef>
                        <a:spcAft>
                          <a:spcPts val="0"/>
                        </a:spcAft>
                      </a:pPr>
                      <a:r>
                        <a:rPr lang="en-US" sz="1600" kern="50" dirty="0">
                          <a:latin typeface="DejaVu Sans"/>
                          <a:ea typeface="Times New Roman"/>
                          <a:cs typeface="DejaVu Sans"/>
                        </a:rPr>
                        <a:t>33</a:t>
                      </a:r>
                    </a:p>
                  </a:txBody>
                  <a:tcPr marL="68580" marR="68580" marT="0" marB="0"/>
                </a:tc>
                <a:tc>
                  <a:txBody>
                    <a:bodyPr/>
                    <a:lstStyle/>
                    <a:p>
                      <a:pPr marL="0" marR="0">
                        <a:spcBef>
                          <a:spcPts val="0"/>
                        </a:spcBef>
                        <a:spcAft>
                          <a:spcPts val="0"/>
                        </a:spcAft>
                      </a:pPr>
                      <a:r>
                        <a:rPr lang="en-US" sz="1600" kern="50" dirty="0">
                          <a:latin typeface="DejaVu Sans"/>
                          <a:ea typeface="Times New Roman"/>
                          <a:cs typeface="DejaVu Sans"/>
                        </a:rPr>
                        <a:t>One revolution of the earth around the sun’s axis</a:t>
                      </a:r>
                    </a:p>
                  </a:txBody>
                  <a:tcPr marL="68580" marR="68580" marT="0" marB="0"/>
                </a:tc>
              </a:tr>
              <a:tr h="370840">
                <a:tc>
                  <a:txBody>
                    <a:bodyPr/>
                    <a:lstStyle/>
                    <a:p>
                      <a:pPr marL="0" marR="0" algn="ctr">
                        <a:spcBef>
                          <a:spcPts val="0"/>
                        </a:spcBef>
                        <a:spcAft>
                          <a:spcPts val="0"/>
                        </a:spcAft>
                      </a:pPr>
                      <a:r>
                        <a:rPr lang="en-US" sz="1600" kern="50">
                          <a:latin typeface="DejaVu Sans"/>
                          <a:ea typeface="Times New Roman"/>
                          <a:cs typeface="DejaVu Sans"/>
                        </a:rPr>
                        <a:t>Day</a:t>
                      </a:r>
                    </a:p>
                  </a:txBody>
                  <a:tcPr marL="68580" marR="68580" marT="0" marB="0"/>
                </a:tc>
                <a:tc>
                  <a:txBody>
                    <a:bodyPr/>
                    <a:lstStyle/>
                    <a:p>
                      <a:pPr marL="0" marR="0" algn="ctr">
                        <a:spcBef>
                          <a:spcPts val="0"/>
                        </a:spcBef>
                        <a:spcAft>
                          <a:spcPts val="0"/>
                        </a:spcAft>
                      </a:pPr>
                      <a:r>
                        <a:rPr lang="en-US" sz="1600" kern="50" dirty="0">
                          <a:latin typeface="DejaVu Sans"/>
                          <a:ea typeface="Times New Roman"/>
                          <a:cs typeface="DejaVu Sans"/>
                        </a:rPr>
                        <a:t>21</a:t>
                      </a:r>
                    </a:p>
                  </a:txBody>
                  <a:tcPr marL="68580" marR="68580" marT="0" marB="0"/>
                </a:tc>
                <a:tc>
                  <a:txBody>
                    <a:bodyPr/>
                    <a:lstStyle/>
                    <a:p>
                      <a:pPr marL="0" marR="0">
                        <a:spcBef>
                          <a:spcPts val="0"/>
                        </a:spcBef>
                        <a:spcAft>
                          <a:spcPts val="0"/>
                        </a:spcAft>
                      </a:pPr>
                      <a:r>
                        <a:rPr lang="en-US" sz="1600" kern="50">
                          <a:latin typeface="DejaVu Sans"/>
                          <a:ea typeface="Times New Roman"/>
                          <a:cs typeface="DejaVu Sans"/>
                        </a:rPr>
                        <a:t>One revolution of the earth around it’s own axis</a:t>
                      </a:r>
                    </a:p>
                  </a:txBody>
                  <a:tcPr marL="68580" marR="68580" marT="0" marB="0"/>
                </a:tc>
              </a:tr>
              <a:tr h="370840">
                <a:tc>
                  <a:txBody>
                    <a:bodyPr/>
                    <a:lstStyle/>
                    <a:p>
                      <a:pPr marL="0" marR="0" algn="ctr">
                        <a:spcBef>
                          <a:spcPts val="0"/>
                        </a:spcBef>
                        <a:spcAft>
                          <a:spcPts val="0"/>
                        </a:spcAft>
                      </a:pPr>
                      <a:r>
                        <a:rPr lang="en-US" sz="1600" kern="50">
                          <a:latin typeface="DejaVu Sans"/>
                          <a:ea typeface="Times New Roman"/>
                          <a:cs typeface="DejaVu Sans"/>
                        </a:rPr>
                        <a:t>Hour</a:t>
                      </a:r>
                    </a:p>
                  </a:txBody>
                  <a:tcPr marL="68580" marR="68580" marT="0" marB="0"/>
                </a:tc>
                <a:tc>
                  <a:txBody>
                    <a:bodyPr/>
                    <a:lstStyle/>
                    <a:p>
                      <a:pPr marL="0" marR="0" algn="ctr">
                        <a:spcBef>
                          <a:spcPts val="0"/>
                        </a:spcBef>
                        <a:spcAft>
                          <a:spcPts val="0"/>
                        </a:spcAft>
                      </a:pPr>
                      <a:r>
                        <a:rPr lang="en-US" sz="1600" kern="50">
                          <a:latin typeface="DejaVu Sans"/>
                          <a:ea typeface="Times New Roman"/>
                          <a:cs typeface="DejaVu Sans"/>
                        </a:rPr>
                        <a:t>1</a:t>
                      </a:r>
                    </a:p>
                  </a:txBody>
                  <a:tcPr marL="68580" marR="68580" marT="0" marB="0"/>
                </a:tc>
                <a:tc>
                  <a:txBody>
                    <a:bodyPr/>
                    <a:lstStyle/>
                    <a:p>
                      <a:pPr marL="0" marR="0">
                        <a:spcBef>
                          <a:spcPts val="0"/>
                        </a:spcBef>
                        <a:spcAft>
                          <a:spcPts val="0"/>
                        </a:spcAft>
                      </a:pPr>
                      <a:r>
                        <a:rPr lang="en-US" sz="1600" kern="50" dirty="0">
                          <a:latin typeface="DejaVu Sans"/>
                          <a:ea typeface="Times New Roman"/>
                          <a:cs typeface="DejaVu Sans"/>
                        </a:rPr>
                        <a:t>15 degree rotation of the earth around it’s own axis</a:t>
                      </a:r>
                    </a:p>
                  </a:txBody>
                  <a:tcPr marL="68580" marR="68580" marT="0" marB="0"/>
                </a:tc>
              </a:tr>
              <a:tr h="370840">
                <a:tc>
                  <a:txBody>
                    <a:bodyPr/>
                    <a:lstStyle/>
                    <a:p>
                      <a:pPr marL="0" marR="0" algn="ctr">
                        <a:spcBef>
                          <a:spcPts val="0"/>
                        </a:spcBef>
                        <a:spcAft>
                          <a:spcPts val="0"/>
                        </a:spcAft>
                      </a:pPr>
                      <a:r>
                        <a:rPr lang="en-US" sz="1600" kern="50">
                          <a:latin typeface="DejaVu Sans"/>
                          <a:ea typeface="Times New Roman"/>
                          <a:cs typeface="DejaVu Sans"/>
                        </a:rPr>
                        <a:t>Mile</a:t>
                      </a:r>
                    </a:p>
                  </a:txBody>
                  <a:tcPr marL="68580" marR="68580" marT="0" marB="0"/>
                </a:tc>
                <a:tc>
                  <a:txBody>
                    <a:bodyPr/>
                    <a:lstStyle/>
                    <a:p>
                      <a:pPr marL="0" marR="0" algn="ctr">
                        <a:spcBef>
                          <a:spcPts val="0"/>
                        </a:spcBef>
                        <a:spcAft>
                          <a:spcPts val="0"/>
                        </a:spcAft>
                      </a:pPr>
                      <a:r>
                        <a:rPr lang="en-US" sz="1600" kern="50">
                          <a:latin typeface="DejaVu Sans"/>
                          <a:ea typeface="Times New Roman"/>
                          <a:cs typeface="DejaVu Sans"/>
                        </a:rPr>
                        <a:t>1</a:t>
                      </a:r>
                    </a:p>
                  </a:txBody>
                  <a:tcPr marL="68580" marR="68580" marT="0" marB="0"/>
                </a:tc>
                <a:tc>
                  <a:txBody>
                    <a:bodyPr/>
                    <a:lstStyle/>
                    <a:p>
                      <a:pPr marL="0" marR="0">
                        <a:spcBef>
                          <a:spcPts val="0"/>
                        </a:spcBef>
                        <a:spcAft>
                          <a:spcPts val="0"/>
                        </a:spcAft>
                      </a:pPr>
                      <a:r>
                        <a:rPr lang="en-US" sz="1600" kern="50" dirty="0">
                          <a:latin typeface="DejaVu Sans"/>
                          <a:ea typeface="Times New Roman"/>
                          <a:cs typeface="DejaVu Sans"/>
                        </a:rPr>
                        <a:t>A unit of linear measure equal to 5,280 feet</a:t>
                      </a:r>
                    </a:p>
                  </a:txBody>
                  <a:tcPr marL="68580" marR="68580" marT="0" marB="0"/>
                </a:tc>
              </a:tr>
              <a:tr h="370840">
                <a:tc>
                  <a:txBody>
                    <a:bodyPr/>
                    <a:lstStyle/>
                    <a:p>
                      <a:pPr marL="0" marR="0" algn="ctr">
                        <a:spcBef>
                          <a:spcPts val="0"/>
                        </a:spcBef>
                        <a:spcAft>
                          <a:spcPts val="0"/>
                        </a:spcAft>
                      </a:pPr>
                      <a:r>
                        <a:rPr lang="en-US" sz="1600" kern="50">
                          <a:latin typeface="DejaVu Sans"/>
                          <a:ea typeface="Times New Roman"/>
                          <a:cs typeface="DejaVu Sans"/>
                        </a:rPr>
                        <a:t>Dollar</a:t>
                      </a:r>
                    </a:p>
                  </a:txBody>
                  <a:tcPr marL="68580" marR="68580" marT="0" marB="0"/>
                </a:tc>
                <a:tc>
                  <a:txBody>
                    <a:bodyPr/>
                    <a:lstStyle/>
                    <a:p>
                      <a:pPr marL="0" marR="0" algn="ctr">
                        <a:spcBef>
                          <a:spcPts val="0"/>
                        </a:spcBef>
                        <a:spcAft>
                          <a:spcPts val="0"/>
                        </a:spcAft>
                      </a:pPr>
                      <a:r>
                        <a:rPr lang="en-US" sz="1600" kern="50">
                          <a:latin typeface="DejaVu Sans"/>
                          <a:ea typeface="Times New Roman"/>
                          <a:cs typeface="DejaVu Sans"/>
                        </a:rPr>
                        <a:t>2</a:t>
                      </a:r>
                    </a:p>
                  </a:txBody>
                  <a:tcPr marL="68580" marR="68580" marT="0" marB="0"/>
                </a:tc>
                <a:tc>
                  <a:txBody>
                    <a:bodyPr/>
                    <a:lstStyle/>
                    <a:p>
                      <a:pPr marL="0" marR="0">
                        <a:spcBef>
                          <a:spcPts val="0"/>
                        </a:spcBef>
                        <a:spcAft>
                          <a:spcPts val="0"/>
                        </a:spcAft>
                      </a:pPr>
                      <a:r>
                        <a:rPr lang="en-US" sz="1600" kern="50" dirty="0">
                          <a:latin typeface="DejaVu Sans"/>
                          <a:ea typeface="Times New Roman"/>
                          <a:cs typeface="DejaVu Sans"/>
                        </a:rPr>
                        <a:t>A coin containing 371.25 grains of silver</a:t>
                      </a:r>
                    </a:p>
                  </a:txBody>
                  <a:tcPr marL="68580" marR="68580" marT="0" marB="0"/>
                </a:tc>
              </a:tr>
            </a:tbl>
          </a:graphicData>
        </a:graphic>
      </p:graphicFrame>
      <p:sp>
        <p:nvSpPr>
          <p:cNvPr id="10" name="TextBox 9"/>
          <p:cNvSpPr txBox="1"/>
          <p:nvPr/>
        </p:nvSpPr>
        <p:spPr>
          <a:xfrm>
            <a:off x="685801" y="4648200"/>
            <a:ext cx="7772399" cy="1200329"/>
          </a:xfrm>
          <a:prstGeom prst="rect">
            <a:avLst/>
          </a:prstGeom>
          <a:noFill/>
        </p:spPr>
        <p:txBody>
          <a:bodyPr wrap="square" rtlCol="0">
            <a:spAutoFit/>
          </a:bodyPr>
          <a:lstStyle/>
          <a:p>
            <a:r>
              <a:rPr lang="en-US" b="1" dirty="0" smtClean="0"/>
              <a:t>Think about it</a:t>
            </a:r>
            <a:r>
              <a:rPr lang="en-US" dirty="0" smtClean="0"/>
              <a:t>: Congress can no more declare a year to be ten revolutions of the earth around the sun’s axis (e.g. ~3,650 days per year) as it can to declare a mile to be the circumference of the earth at the equator without a constitutional amendment (an agreement with “We the People”).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4" descr="screen-capture-4.png"/>
          <p:cNvPicPr>
            <a:picLocks noChangeAspect="1"/>
          </p:cNvPicPr>
          <p:nvPr/>
        </p:nvPicPr>
        <p:blipFill>
          <a:blip r:embed="rId2"/>
          <a:srcRect/>
          <a:stretch>
            <a:fillRect/>
          </a:stretch>
        </p:blipFill>
        <p:spPr bwMode="auto">
          <a:xfrm>
            <a:off x="76200" y="0"/>
            <a:ext cx="4375150" cy="6858000"/>
          </a:xfrm>
          <a:prstGeom prst="rect">
            <a:avLst/>
          </a:prstGeom>
          <a:noFill/>
          <a:ln w="9525">
            <a:noFill/>
            <a:miter lim="800000"/>
            <a:headEnd/>
            <a:tailEnd/>
          </a:ln>
        </p:spPr>
      </p:pic>
      <p:pic>
        <p:nvPicPr>
          <p:cNvPr id="33795" name="Picture 5" descr="screen-capture-5.png"/>
          <p:cNvPicPr>
            <a:picLocks noChangeAspect="1"/>
          </p:cNvPicPr>
          <p:nvPr/>
        </p:nvPicPr>
        <p:blipFill>
          <a:blip r:embed="rId3"/>
          <a:srcRect/>
          <a:stretch>
            <a:fillRect/>
          </a:stretch>
        </p:blipFill>
        <p:spPr bwMode="auto">
          <a:xfrm>
            <a:off x="4865688" y="0"/>
            <a:ext cx="4202112" cy="6858000"/>
          </a:xfrm>
          <a:prstGeom prst="rect">
            <a:avLst/>
          </a:prstGeom>
          <a:noFill/>
          <a:ln w="9525">
            <a:noFill/>
            <a:miter lim="800000"/>
            <a:headEnd/>
            <a:tailEnd/>
          </a:ln>
        </p:spPr>
      </p:pic>
      <p:grpSp>
        <p:nvGrpSpPr>
          <p:cNvPr id="2" name="Group 33"/>
          <p:cNvGrpSpPr/>
          <p:nvPr/>
        </p:nvGrpSpPr>
        <p:grpSpPr>
          <a:xfrm>
            <a:off x="0" y="1295400"/>
            <a:ext cx="8991600" cy="1524000"/>
            <a:chOff x="0" y="1295400"/>
            <a:chExt cx="8991600" cy="1524000"/>
          </a:xfrm>
        </p:grpSpPr>
        <p:cxnSp>
          <p:nvCxnSpPr>
            <p:cNvPr id="6" name="Straight Connector 5"/>
            <p:cNvCxnSpPr/>
            <p:nvPr/>
          </p:nvCxnSpPr>
          <p:spPr>
            <a:xfrm rot="16200000" flipV="1">
              <a:off x="8610600" y="2438400"/>
              <a:ext cx="533400" cy="228600"/>
            </a:xfrm>
            <a:prstGeom prst="line">
              <a:avLst/>
            </a:prstGeom>
            <a:ln>
              <a:solidFill>
                <a:srgbClr val="FEACFF"/>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10800000">
              <a:off x="0" y="2286000"/>
              <a:ext cx="4876800" cy="533400"/>
            </a:xfrm>
            <a:prstGeom prst="line">
              <a:avLst/>
            </a:prstGeom>
            <a:ln>
              <a:solidFill>
                <a:srgbClr val="FEACFF"/>
              </a:solidFill>
            </a:ln>
          </p:spPr>
          <p:style>
            <a:lnRef idx="2">
              <a:schemeClr val="accent1"/>
            </a:lnRef>
            <a:fillRef idx="0">
              <a:schemeClr val="accent1"/>
            </a:fillRef>
            <a:effectRef idx="1">
              <a:schemeClr val="accent1"/>
            </a:effectRef>
            <a:fontRef idx="minor">
              <a:schemeClr val="tx1"/>
            </a:fontRef>
          </p:style>
        </p:cxnSp>
        <p:pic>
          <p:nvPicPr>
            <p:cNvPr id="10" name="Picture 9" descr="coinage_act_1792_Dollar_enlargement.png"/>
            <p:cNvPicPr>
              <a:picLocks noChangeAspect="1"/>
            </p:cNvPicPr>
            <p:nvPr/>
          </p:nvPicPr>
          <p:blipFill>
            <a:blip r:embed="rId4"/>
            <a:stretch>
              <a:fillRect/>
            </a:stretch>
          </p:blipFill>
          <p:spPr>
            <a:xfrm>
              <a:off x="0" y="1295400"/>
              <a:ext cx="8810520" cy="9906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xit" presetSubtype="0" fill="hold" nodeType="withEffect">
                                  <p:stCondLst>
                                    <p:cond delay="0"/>
                                  </p:stCondLst>
                                  <p:childTnLst>
                                    <p:animEffect transition="out" filter="fade">
                                      <p:cBhvr>
                                        <p:cTn id="9" dur="2000"/>
                                        <p:tgtEl>
                                          <p:spTgt spid="33794"/>
                                        </p:tgtEl>
                                      </p:cBhvr>
                                    </p:animEffect>
                                    <p:set>
                                      <p:cBhvr>
                                        <p:cTn id="10" dur="1" fill="hold">
                                          <p:stCondLst>
                                            <p:cond delay="1999"/>
                                          </p:stCondLst>
                                        </p:cTn>
                                        <p:tgtEl>
                                          <p:spTgt spid="337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9" name="Title 1"/>
          <p:cNvSpPr>
            <a:spLocks noGrp="1"/>
          </p:cNvSpPr>
          <p:nvPr>
            <p:ph type="title"/>
          </p:nvPr>
        </p:nvSpPr>
        <p:spPr/>
        <p:txBody>
          <a:bodyPr/>
          <a:lstStyle/>
          <a:p>
            <a:r>
              <a:rPr lang="en-US" smtClean="0">
                <a:ea typeface="ＭＳ Ｐゴシック" charset="-128"/>
                <a:cs typeface="ＭＳ Ｐゴシック" charset="-128"/>
              </a:rPr>
              <a:t>Does the Constitutional Dollar standard exist today?</a:t>
            </a:r>
          </a:p>
        </p:txBody>
      </p:sp>
      <p:sp>
        <p:nvSpPr>
          <p:cNvPr id="3" name="Content Placeholder 2"/>
          <p:cNvSpPr>
            <a:spLocks noGrp="1"/>
          </p:cNvSpPr>
          <p:nvPr>
            <p:ph sz="half" idx="1"/>
          </p:nvPr>
        </p:nvSpPr>
        <p:spPr>
          <a:xfrm>
            <a:off x="457200" y="1600200"/>
            <a:ext cx="4038600" cy="1600200"/>
          </a:xfrm>
        </p:spPr>
        <p:txBody>
          <a:bodyPr/>
          <a:lstStyle/>
          <a:p>
            <a:r>
              <a:rPr lang="en-US" sz="2000" smtClean="0">
                <a:ea typeface="ＭＳ Ｐゴシック" charset="-128"/>
                <a:cs typeface="ＭＳ Ｐゴシック" charset="-128"/>
              </a:rPr>
              <a:t>Yes! </a:t>
            </a:r>
            <a:r>
              <a:rPr lang="en-US" sz="1800" smtClean="0">
                <a:ea typeface="ＭＳ Ｐゴシック" charset="-128"/>
                <a:cs typeface="ＭＳ Ｐゴシック" charset="-128"/>
              </a:rPr>
              <a:t>How do we know?</a:t>
            </a:r>
            <a:endParaRPr lang="en-US" sz="2000" smtClean="0">
              <a:ea typeface="ＭＳ Ｐゴシック" charset="-128"/>
              <a:cs typeface="ＭＳ Ｐゴシック" charset="-128"/>
            </a:endParaRPr>
          </a:p>
          <a:p>
            <a:r>
              <a:rPr lang="en-US" sz="2000" smtClean="0">
                <a:ea typeface="ＭＳ Ｐゴシック" charset="-128"/>
                <a:cs typeface="ＭＳ Ｐゴシック" charset="-128"/>
              </a:rPr>
              <a:t>The number </a:t>
            </a:r>
            <a:r>
              <a:rPr lang="en-US" sz="2000" smtClean="0">
                <a:ea typeface="Times New Roman" charset="0"/>
                <a:cs typeface="Times New Roman" charset="0"/>
              </a:rPr>
              <a:t>$1.292929292.</a:t>
            </a:r>
            <a:br>
              <a:rPr lang="en-US" sz="2000" smtClean="0">
                <a:ea typeface="Times New Roman" charset="0"/>
                <a:cs typeface="Times New Roman" charset="0"/>
              </a:rPr>
            </a:br>
            <a:r>
              <a:rPr lang="en-US" sz="2000" smtClean="0">
                <a:ea typeface="Times New Roman" charset="0"/>
                <a:cs typeface="Times New Roman" charset="0"/>
              </a:rPr>
              <a:t>It is derived from the constitutional dollar unit. </a:t>
            </a:r>
          </a:p>
          <a:p>
            <a:endParaRPr lang="en-US" sz="2000" smtClean="0">
              <a:ea typeface="ＭＳ Ｐゴシック" charset="-128"/>
              <a:cs typeface="ＭＳ Ｐゴシック" charset="-128"/>
            </a:endParaRPr>
          </a:p>
        </p:txBody>
      </p:sp>
      <p:sp>
        <p:nvSpPr>
          <p:cNvPr id="4" name="Content Placeholder 3"/>
          <p:cNvSpPr>
            <a:spLocks noGrp="1"/>
          </p:cNvSpPr>
          <p:nvPr>
            <p:ph sz="half" idx="2"/>
          </p:nvPr>
        </p:nvSpPr>
        <p:spPr>
          <a:xfrm>
            <a:off x="4648200" y="1600200"/>
            <a:ext cx="4038600" cy="1828800"/>
          </a:xfrm>
        </p:spPr>
        <p:txBody>
          <a:bodyPr/>
          <a:lstStyle/>
          <a:p>
            <a:pPr marL="0" indent="0">
              <a:buFontTx/>
              <a:buNone/>
            </a:pPr>
            <a:r>
              <a:rPr lang="en-US" sz="1800" u="sng" smtClean="0">
                <a:latin typeface="Times New Roman" charset="0"/>
                <a:ea typeface="Times New Roman" charset="0"/>
                <a:cs typeface="Times New Roman" charset="0"/>
              </a:rPr>
              <a:t>Title 31 U.S.C. §5116(b)(2)</a:t>
            </a:r>
            <a:r>
              <a:rPr lang="en-US" sz="1800" smtClean="0">
                <a:latin typeface="Times New Roman" charset="0"/>
                <a:ea typeface="Times New Roman" charset="0"/>
                <a:cs typeface="Times New Roman" charset="0"/>
              </a:rPr>
              <a:t>: </a:t>
            </a:r>
            <a:br>
              <a:rPr lang="en-US" sz="1800" smtClean="0">
                <a:latin typeface="Times New Roman" charset="0"/>
                <a:ea typeface="Times New Roman" charset="0"/>
                <a:cs typeface="Times New Roman" charset="0"/>
              </a:rPr>
            </a:br>
            <a:r>
              <a:rPr lang="en-US" sz="1800" smtClean="0">
                <a:latin typeface="Times New Roman" charset="0"/>
                <a:ea typeface="Times New Roman" charset="0"/>
                <a:cs typeface="Times New Roman" charset="0"/>
              </a:rPr>
              <a:t>The Secretary shall sell silver under conditions the Secretary considers appropriate for at least $1.292929292 a fine troy ounce. </a:t>
            </a:r>
            <a:endParaRPr lang="en-US" sz="800" smtClean="0">
              <a:latin typeface="Times New Roman" charset="0"/>
              <a:ea typeface="Times New Roman" charset="0"/>
              <a:cs typeface="Times New Roman" charset="0"/>
            </a:endParaRPr>
          </a:p>
        </p:txBody>
      </p:sp>
      <p:sp>
        <p:nvSpPr>
          <p:cNvPr id="13" name="Rectangle 12"/>
          <p:cNvSpPr>
            <a:spLocks noChangeArrowheads="1"/>
          </p:cNvSpPr>
          <p:nvPr/>
        </p:nvSpPr>
        <p:spPr bwMode="auto">
          <a:xfrm>
            <a:off x="609600" y="5353050"/>
            <a:ext cx="8077200" cy="1200150"/>
          </a:xfrm>
          <a:prstGeom prst="rect">
            <a:avLst/>
          </a:prstGeom>
          <a:noFill/>
          <a:ln w="9525">
            <a:noFill/>
            <a:miter lim="800000"/>
            <a:headEnd/>
            <a:tailEnd/>
          </a:ln>
        </p:spPr>
        <p:txBody>
          <a:bodyPr>
            <a:prstTxWarp prst="textNoShape">
              <a:avLst/>
            </a:prstTxWarp>
            <a:spAutoFit/>
          </a:bodyPr>
          <a:lstStyle/>
          <a:p>
            <a:r>
              <a:rPr lang="en-US">
                <a:latin typeface="Times New Roman" charset="0"/>
                <a:ea typeface="Times New Roman" charset="0"/>
                <a:cs typeface="Times New Roman" charset="0"/>
              </a:rPr>
              <a:t>SHORT TITLE OF 2002 AMENDMENT Pub. L. 107-201, Sec. 1, July 23, 2002, 116 Stat. 736, provided that: "This Act [amending section 5116 of this title and enacting provisions set out as notes under sections 5112 and 5116 of this title] may be cited as the 'Support of American Eagle Silver Bullion Program Act'."</a:t>
            </a:r>
          </a:p>
        </p:txBody>
      </p:sp>
      <p:cxnSp>
        <p:nvCxnSpPr>
          <p:cNvPr id="17" name="Straight Arrow Connector 16"/>
          <p:cNvCxnSpPr/>
          <p:nvPr/>
        </p:nvCxnSpPr>
        <p:spPr>
          <a:xfrm>
            <a:off x="4038600" y="2209800"/>
            <a:ext cx="2819400" cy="381000"/>
          </a:xfrm>
          <a:prstGeom prst="straightConnector1">
            <a:avLst/>
          </a:prstGeom>
          <a:ln>
            <a:solidFill>
              <a:srgbClr val="FF3300"/>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descr="screen-capture-2.png"/>
          <p:cNvPicPr>
            <a:picLocks noChangeAspect="1"/>
          </p:cNvPicPr>
          <p:nvPr/>
        </p:nvPicPr>
        <p:blipFill>
          <a:blip r:embed="rId2"/>
          <a:stretch>
            <a:fillRect/>
          </a:stretch>
        </p:blipFill>
        <p:spPr>
          <a:xfrm>
            <a:off x="1447800" y="3110660"/>
            <a:ext cx="6172200" cy="2169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13"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TextBox 16"/>
          <p:cNvSpPr txBox="1"/>
          <p:nvPr/>
        </p:nvSpPr>
        <p:spPr>
          <a:xfrm>
            <a:off x="45477" y="356448"/>
            <a:ext cx="4455396" cy="1538883"/>
          </a:xfrm>
          <a:prstGeom prst="rect">
            <a:avLst/>
          </a:prstGeom>
          <a:noFill/>
        </p:spPr>
        <p:txBody>
          <a:bodyPr wrap="square" rtlCol="0">
            <a:spAutoFit/>
          </a:bodyPr>
          <a:lstStyle/>
          <a:p>
            <a:r>
              <a:rPr lang="en-US" sz="2200" b="1" dirty="0" smtClean="0">
                <a:solidFill>
                  <a:srgbClr val="FF0000"/>
                </a:solidFill>
                <a:latin typeface="Century Schoolbook"/>
                <a:cs typeface="Century Schoolbook"/>
              </a:rPr>
              <a:t>Gold coins are NOT “Dollars”</a:t>
            </a:r>
          </a:p>
          <a:p>
            <a:r>
              <a:rPr lang="en-US" dirty="0" smtClean="0">
                <a:solidFill>
                  <a:srgbClr val="FF0000"/>
                </a:solidFill>
                <a:latin typeface="Century Schoolbook"/>
                <a:cs typeface="Century Schoolbook"/>
              </a:rPr>
              <a:t>Gold coins are Eagles whose value</a:t>
            </a:r>
          </a:p>
          <a:p>
            <a:r>
              <a:rPr lang="en-US" dirty="0" smtClean="0">
                <a:solidFill>
                  <a:srgbClr val="FF0000"/>
                </a:solidFill>
                <a:latin typeface="Century Schoolbook"/>
                <a:cs typeface="Century Schoolbook"/>
              </a:rPr>
              <a:t>is measured in “dollars” set by Congress under its authority granted at Art. I, Sec.8, Cl. 5 of the U.S. Constitution.</a:t>
            </a:r>
            <a:endParaRPr lang="en-US" dirty="0">
              <a:solidFill>
                <a:srgbClr val="FF0000"/>
              </a:solidFill>
              <a:latin typeface="Century Schoolbook"/>
              <a:cs typeface="Century Schoolbook"/>
            </a:endParaRPr>
          </a:p>
        </p:txBody>
      </p:sp>
      <p:pic>
        <p:nvPicPr>
          <p:cNvPr id="33794" name="Picture 4" descr="screen-capture-4.png"/>
          <p:cNvPicPr>
            <a:picLocks noChangeAspect="1"/>
          </p:cNvPicPr>
          <p:nvPr/>
        </p:nvPicPr>
        <p:blipFill>
          <a:blip r:embed="rId2"/>
          <a:srcRect/>
          <a:stretch>
            <a:fillRect/>
          </a:stretch>
        </p:blipFill>
        <p:spPr bwMode="auto">
          <a:xfrm>
            <a:off x="76200" y="0"/>
            <a:ext cx="4375150" cy="6858000"/>
          </a:xfrm>
          <a:prstGeom prst="rect">
            <a:avLst/>
          </a:prstGeom>
          <a:noFill/>
          <a:ln w="9525">
            <a:noFill/>
            <a:miter lim="800000"/>
            <a:headEnd/>
            <a:tailEnd/>
          </a:ln>
        </p:spPr>
      </p:pic>
      <p:pic>
        <p:nvPicPr>
          <p:cNvPr id="8" name="Picture 7" descr="2012-09-13 06.25.48 pm.png"/>
          <p:cNvPicPr>
            <a:picLocks noChangeAspect="1"/>
          </p:cNvPicPr>
          <p:nvPr/>
        </p:nvPicPr>
        <p:blipFill>
          <a:blip r:embed="rId3"/>
          <a:stretch>
            <a:fillRect/>
          </a:stretch>
        </p:blipFill>
        <p:spPr>
          <a:xfrm>
            <a:off x="4527897" y="-11143"/>
            <a:ext cx="4508500" cy="6858001"/>
          </a:xfrm>
          <a:prstGeom prst="rect">
            <a:avLst/>
          </a:prstGeom>
        </p:spPr>
      </p:pic>
      <p:grpSp>
        <p:nvGrpSpPr>
          <p:cNvPr id="16" name="Group 15"/>
          <p:cNvGrpSpPr/>
          <p:nvPr/>
        </p:nvGrpSpPr>
        <p:grpSpPr>
          <a:xfrm>
            <a:off x="44632" y="1796826"/>
            <a:ext cx="8805490" cy="2198240"/>
            <a:chOff x="44632" y="1796826"/>
            <a:chExt cx="8805490" cy="2198240"/>
          </a:xfrm>
        </p:grpSpPr>
        <p:pic>
          <p:nvPicPr>
            <p:cNvPr id="9" name="Picture 8" descr="Eagle_Coin_1792_Act.png"/>
            <p:cNvPicPr>
              <a:picLocks noChangeAspect="1"/>
            </p:cNvPicPr>
            <p:nvPr/>
          </p:nvPicPr>
          <p:blipFill>
            <a:blip r:embed="rId4"/>
            <a:stretch>
              <a:fillRect/>
            </a:stretch>
          </p:blipFill>
          <p:spPr>
            <a:xfrm>
              <a:off x="44632" y="2701925"/>
              <a:ext cx="8467699" cy="1293141"/>
            </a:xfrm>
            <a:prstGeom prst="rect">
              <a:avLst/>
            </a:prstGeom>
          </p:spPr>
        </p:pic>
        <p:cxnSp>
          <p:nvCxnSpPr>
            <p:cNvPr id="12" name="Straight Connector 11"/>
            <p:cNvCxnSpPr/>
            <p:nvPr/>
          </p:nvCxnSpPr>
          <p:spPr>
            <a:xfrm flipV="1">
              <a:off x="351303" y="1796826"/>
              <a:ext cx="4431816" cy="1107818"/>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8242140" y="2296662"/>
              <a:ext cx="675498" cy="54046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3794"/>
                                        </p:tgtEl>
                                      </p:cBhvr>
                                    </p:animEffect>
                                    <p:set>
                                      <p:cBhvr>
                                        <p:cTn id="7" dur="1" fill="hold">
                                          <p:stCondLst>
                                            <p:cond delay="1999"/>
                                          </p:stCondLst>
                                        </p:cTn>
                                        <p:tgtEl>
                                          <p:spTgt spid="33794"/>
                                        </p:tgtEl>
                                        <p:attrNameLst>
                                          <p:attrName>style.visibility</p:attrName>
                                        </p:attrNameLst>
                                      </p:cBhvr>
                                      <p:to>
                                        <p:strVal val="hidden"/>
                                      </p:to>
                                    </p:se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0|0.1|1|0.4|0.5"/>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6|2|1.4"/>
</p:tagLst>
</file>

<file path=ppt/theme/theme1.xml><?xml version="1.0" encoding="utf-8"?>
<a:theme xmlns:a="http://schemas.openxmlformats.org/drawingml/2006/main" name="Default Design">
  <a:themeElements>
    <a:clrScheme name="Default Design 13">
      <a:dk1>
        <a:srgbClr val="000000"/>
      </a:dk1>
      <a:lt1>
        <a:srgbClr val="D9FBDF"/>
      </a:lt1>
      <a:dk2>
        <a:srgbClr val="000000"/>
      </a:dk2>
      <a:lt2>
        <a:srgbClr val="969696"/>
      </a:lt2>
      <a:accent1>
        <a:srgbClr val="FFFFFF"/>
      </a:accent1>
      <a:accent2>
        <a:srgbClr val="8DC6FF"/>
      </a:accent2>
      <a:accent3>
        <a:srgbClr val="E9FDEC"/>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D9FBDF"/>
        </a:lt1>
        <a:dk2>
          <a:srgbClr val="000000"/>
        </a:dk2>
        <a:lt2>
          <a:srgbClr val="969696"/>
        </a:lt2>
        <a:accent1>
          <a:srgbClr val="FFFFFF"/>
        </a:accent1>
        <a:accent2>
          <a:srgbClr val="8DC6FF"/>
        </a:accent2>
        <a:accent3>
          <a:srgbClr val="E9FDE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Money_presentation_for_Tea_Party.ppt</Template>
  <TotalTime>1712</TotalTime>
  <Words>5902</Words>
  <Application>Microsoft Macintosh PowerPoint</Application>
  <PresentationFormat>On-screen Show (4:3)</PresentationFormat>
  <Paragraphs>318</Paragraphs>
  <Slides>35</Slides>
  <Notes>8</Notes>
  <HiddenSlides>0</HiddenSlides>
  <MMClips>0</MMClips>
  <ScaleCrop>false</ScaleCrop>
  <HeadingPairs>
    <vt:vector size="4" baseType="variant">
      <vt:variant>
        <vt:lpstr>Design Template</vt:lpstr>
      </vt:variant>
      <vt:variant>
        <vt:i4>1</vt:i4>
      </vt:variant>
      <vt:variant>
        <vt:lpstr>Slide Titles</vt:lpstr>
      </vt:variant>
      <vt:variant>
        <vt:i4>35</vt:i4>
      </vt:variant>
    </vt:vector>
  </HeadingPairs>
  <TitlesOfParts>
    <vt:vector size="36" baseType="lpstr">
      <vt:lpstr>Default Design</vt:lpstr>
      <vt:lpstr>The Lawful Money of The United States</vt:lpstr>
      <vt:lpstr>Slide 2</vt:lpstr>
      <vt:lpstr>One of these things in not like the others</vt:lpstr>
      <vt:lpstr>What is One Dollar?</vt:lpstr>
      <vt:lpstr>The Dollar of the Constitution</vt:lpstr>
      <vt:lpstr>Constitutional Units of Measure</vt:lpstr>
      <vt:lpstr>Slide 7</vt:lpstr>
      <vt:lpstr>Does the Constitutional Dollar standard exist today?</vt:lpstr>
      <vt:lpstr>Slide 9</vt:lpstr>
      <vt:lpstr>“Since the federal constitution has removed all danger of our having  a paper tender …”</vt:lpstr>
      <vt:lpstr>Supreme Court - Coin Money is a Constitutional Requirement</vt:lpstr>
      <vt:lpstr>The U.S. Monetary Laws Today</vt:lpstr>
      <vt:lpstr>Fact vs. Myth</vt:lpstr>
      <vt:lpstr>Tradition vs. Reality</vt:lpstr>
      <vt:lpstr>Old Case – New Law</vt:lpstr>
      <vt:lpstr>Secretary of Treasury’s has failed in his duty under Title 31 U.S.C. §5119(a)</vt:lpstr>
      <vt:lpstr>Slide 17</vt:lpstr>
      <vt:lpstr>Right to use Gold or Silver Coin</vt:lpstr>
      <vt:lpstr>What we’ve learned thus far?</vt:lpstr>
      <vt:lpstr>How the acquisition of American Eagle &amp; Liberty coins should work</vt:lpstr>
      <vt:lpstr>How the acquisition of American Eagle &amp; Liberty coins does work</vt:lpstr>
      <vt:lpstr>Uses of Gold and Silver</vt:lpstr>
      <vt:lpstr>How to use American Eagle &amp; Liberty coins as money </vt:lpstr>
      <vt:lpstr>Elements of a Gold Contract</vt:lpstr>
      <vt:lpstr>Preamble Element</vt:lpstr>
      <vt:lpstr>Authorization and Construction</vt:lpstr>
      <vt:lpstr>Valuation of Payment</vt:lpstr>
      <vt:lpstr>Delivery and Satisfaction of Payment</vt:lpstr>
      <vt:lpstr>Receipt of Full Payment</vt:lpstr>
      <vt:lpstr>Gold &amp; Silver as Investments</vt:lpstr>
      <vt:lpstr>Holding Gold and Silver Coins in Individual Retirement Accounts</vt:lpstr>
      <vt:lpstr>Six Types of Gold ETFs</vt:lpstr>
      <vt:lpstr>Suggested Reading</vt:lpstr>
      <vt:lpstr>The End</vt:lpstr>
      <vt:lpstr>Tradition vs. Reality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Mechanics of  Gold &amp; Silver</dc:title>
  <dc:creator>Thomas D. Selgas</dc:creator>
  <cp:lastModifiedBy>Thomas Selgas</cp:lastModifiedBy>
  <cp:revision>61</cp:revision>
  <dcterms:created xsi:type="dcterms:W3CDTF">2012-09-15T14:23:05Z</dcterms:created>
  <dcterms:modified xsi:type="dcterms:W3CDTF">2012-09-15T14:27:23Z</dcterms:modified>
</cp:coreProperties>
</file>