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tags/tag3.xml" ContentType="application/vnd.openxmlformats-officedocument.presentationml.tags+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26.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9" r:id="rId1"/>
  </p:sldMasterIdLst>
  <p:notesMasterIdLst>
    <p:notesMasterId r:id="rId53"/>
  </p:notesMasterIdLst>
  <p:sldIdLst>
    <p:sldId id="257" r:id="rId2"/>
    <p:sldId id="258" r:id="rId3"/>
    <p:sldId id="259" r:id="rId4"/>
    <p:sldId id="260" r:id="rId5"/>
    <p:sldId id="261" r:id="rId6"/>
    <p:sldId id="296"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309"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262"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3A537A-70F7-7542-B5FF-10C67A18DC67}" type="datetimeFigureOut">
              <a:rPr lang="en-US" smtClean="0"/>
              <a:pPr/>
              <a:t>7/5/11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542F4-06E5-9040-8BBE-018E64B257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en.wikipedia.org/wiki/Czech_Republic"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Edward Gibbon, The Decline and Fall of the Roman Empire (1776-1788)</a:t>
            </a:r>
          </a:p>
          <a:p>
            <a:pPr>
              <a:spcBef>
                <a:spcPct val="0"/>
              </a:spcBef>
            </a:pPr>
            <a:r>
              <a:rPr lang="en-US" smtClean="0"/>
              <a:t>http://www.historyguide.org/intellect/gibbon_decline.html</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E347EC-1669-E748-AFDF-B08B6BA1ABD9}" type="slidenum">
              <a:rPr lang="en-US">
                <a:latin typeface="Arial" charset="0"/>
                <a:ea typeface="Arial" charset="0"/>
                <a:cs typeface="Arial" charset="0"/>
              </a:rPr>
              <a:pPr/>
              <a:t>2</a:t>
            </a:fld>
            <a:endParaRPr lang="en-US">
              <a:latin typeface="Arial" charset="0"/>
              <a:ea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AE5DB02-AB35-0844-AB05-B53DA544E141}" type="slidenum">
              <a:rPr lang="en-US"/>
              <a:pPr/>
              <a:t>15</a:t>
            </a:fld>
            <a:endParaRPr lang="en-US"/>
          </a:p>
        </p:txBody>
      </p:sp>
      <p:sp>
        <p:nvSpPr>
          <p:cNvPr id="38915" name="Rectangle 2"/>
          <p:cNvSpPr>
            <a:spLocks noGrp="1" noRot="1" noChangeAspect="1" noChangeArrowheads="1" noTextEdit="1"/>
          </p:cNvSpPr>
          <p:nvPr>
            <p:ph type="sldImg"/>
          </p:nvPr>
        </p:nvSpPr>
        <p:spPr>
          <a:xfrm>
            <a:off x="1178719" y="228298"/>
            <a:ext cx="4500563" cy="3429000"/>
          </a:xfrm>
          <a:ln/>
        </p:spPr>
      </p:sp>
      <p:sp>
        <p:nvSpPr>
          <p:cNvPr id="38916" name="Rectangle 3"/>
          <p:cNvSpPr>
            <a:spLocks noGrp="1" noChangeArrowheads="1"/>
          </p:cNvSpPr>
          <p:nvPr>
            <p:ph type="body" idx="1"/>
          </p:nvPr>
        </p:nvSpPr>
        <p:spPr>
          <a:xfrm>
            <a:off x="229196" y="3734405"/>
            <a:ext cx="6399609" cy="5104190"/>
          </a:xfrm>
          <a:noFill/>
          <a:ln/>
        </p:spPr>
        <p:txBody>
          <a:bodyPr>
            <a:normAutofit lnSpcReduction="10000"/>
          </a:bodyPr>
          <a:lstStyle/>
          <a:p>
            <a:pPr algn="ctr">
              <a:spcBef>
                <a:spcPct val="0"/>
              </a:spcBef>
              <a:spcAft>
                <a:spcPts val="568"/>
              </a:spcAft>
            </a:pPr>
            <a:r>
              <a:rPr lang="en-US" dirty="0">
                <a:latin typeface="Arial" charset="0"/>
                <a:ea typeface="ＭＳ Ｐゴシック" charset="-128"/>
                <a:cs typeface="ＭＳ Ｐゴシック" charset="-128"/>
              </a:rPr>
              <a:t>“</a:t>
            </a:r>
            <a:r>
              <a:rPr lang="en-US" i="1" dirty="0">
                <a:latin typeface="Arial" charset="0"/>
                <a:ea typeface="ＭＳ Ｐゴシック" charset="-128"/>
                <a:cs typeface="ＭＳ Ｐゴシック" charset="-128"/>
              </a:rPr>
              <a:t>The Federal Reserve Bank is no more ‘Federal’ than Federal Express</a:t>
            </a:r>
            <a:r>
              <a:rPr lang="en-US" dirty="0">
                <a:latin typeface="Arial" charset="0"/>
                <a:ea typeface="ＭＳ Ｐゴシック" charset="-128"/>
                <a:cs typeface="ＭＳ Ｐゴシック" charset="-128"/>
              </a:rPr>
              <a:t>”,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G. Edward Griffin (Author) </a:t>
            </a:r>
          </a:p>
          <a:p>
            <a:pPr eaLnBrk="1" hangingPunct="1">
              <a:spcBef>
                <a:spcPct val="0"/>
              </a:spcBef>
            </a:pPr>
            <a:r>
              <a:rPr lang="en-US" dirty="0">
                <a:latin typeface="Arial" charset="0"/>
                <a:ea typeface="ＭＳ Ｐゴシック" charset="-128"/>
                <a:cs typeface="ＭＳ Ｐゴシック" charset="-128"/>
              </a:rPr>
              <a:t>Federal Reserve Banks are quasi-private banks that are part of the Federal Reserve System. </a:t>
            </a:r>
            <a:r>
              <a:rPr lang="en-US" sz="900" dirty="0">
                <a:latin typeface="Arial" charset="0"/>
                <a:ea typeface="ＭＳ Ｐゴシック" charset="-128"/>
                <a:cs typeface="ＭＳ Ｐゴシック" charset="-128"/>
              </a:rPr>
              <a:t>(</a:t>
            </a:r>
            <a:r>
              <a:rPr lang="en-US" sz="900" i="1" dirty="0">
                <a:latin typeface="Arial" charset="0"/>
                <a:ea typeface="ＭＳ Ｐゴシック" charset="-128"/>
                <a:cs typeface="ＭＳ Ｐゴシック" charset="-128"/>
              </a:rPr>
              <a:t>http://www.stlouisfed.org/news/speeches/2006/03_30_06.htm</a:t>
            </a:r>
            <a:r>
              <a:rPr lang="en-US" sz="900" dirty="0">
                <a:latin typeface="Arial" charset="0"/>
                <a:ea typeface="ＭＳ Ｐゴシック" charset="-128"/>
                <a:cs typeface="ＭＳ Ｐゴシック" charset="-128"/>
              </a:rPr>
              <a:t>)</a:t>
            </a:r>
            <a:r>
              <a:rPr lang="en-US" dirty="0">
                <a:latin typeface="Arial" charset="0"/>
                <a:ea typeface="ＭＳ Ｐゴシック" charset="-128"/>
                <a:cs typeface="ＭＳ Ｐゴシック" charset="-128"/>
              </a:rPr>
              <a:t> </a:t>
            </a:r>
          </a:p>
          <a:p>
            <a:pPr eaLnBrk="1" hangingPunct="1">
              <a:spcBef>
                <a:spcPct val="0"/>
              </a:spcBef>
            </a:pPr>
            <a:r>
              <a:rPr lang="en-US" dirty="0">
                <a:latin typeface="Arial" charset="0"/>
                <a:ea typeface="ＭＳ Ｐゴシック" charset="-128"/>
                <a:cs typeface="ＭＳ Ｐゴシック" charset="-128"/>
              </a:rPr>
              <a:t>What are Federal Reserve bank notes?</a:t>
            </a:r>
          </a:p>
          <a:p>
            <a:pPr marL="429462" lvl="1" indent="-216233">
              <a:spcBef>
                <a:spcPct val="0"/>
              </a:spcBef>
              <a:buFontTx/>
              <a:buAutoNum type="arabicPeriod"/>
            </a:pPr>
            <a:r>
              <a:rPr lang="en-US" dirty="0">
                <a:latin typeface="Arial" charset="0"/>
              </a:rPr>
              <a:t>Federal Reserve bank notes are promissory notes issued by the Federal Reserve Banks.</a:t>
            </a:r>
          </a:p>
          <a:p>
            <a:pPr marL="429462" lvl="1" indent="-216233">
              <a:spcBef>
                <a:spcPct val="0"/>
              </a:spcBef>
              <a:spcAft>
                <a:spcPts val="1135"/>
              </a:spcAft>
              <a:buFontTx/>
              <a:buAutoNum type="arabicPeriod"/>
            </a:pPr>
            <a:r>
              <a:rPr lang="en-US" dirty="0">
                <a:latin typeface="Arial" charset="0"/>
              </a:rPr>
              <a:t>The Federal Reserve bank notes, by law – Title 12 U.S.C. 411, are [supposed to be] redeemable for lawful money on demand, which Constitutionally speaking are minted coins containing 371 ¼ grains of pure silver or its gold equivalent as regulated by Congress pursuant to </a:t>
            </a:r>
            <a:r>
              <a:rPr lang="fr-FR" dirty="0">
                <a:latin typeface="Arial" charset="0"/>
              </a:rPr>
              <a:t>Article I Section 8, Clause 5</a:t>
            </a:r>
            <a:r>
              <a:rPr lang="en-US" dirty="0">
                <a:latin typeface="Arial" charset="0"/>
              </a:rPr>
              <a:t>. </a:t>
            </a:r>
          </a:p>
          <a:p>
            <a:pPr eaLnBrk="1" hangingPunct="1">
              <a:spcBef>
                <a:spcPct val="0"/>
              </a:spcBef>
            </a:pPr>
            <a:r>
              <a:rPr lang="en-US" b="1" dirty="0">
                <a:solidFill>
                  <a:srgbClr val="0000FF"/>
                </a:solidFill>
                <a:latin typeface="Arial" charset="0"/>
                <a:ea typeface="ＭＳ Ｐゴシック" charset="-128"/>
                <a:cs typeface="ＭＳ Ｐゴシック" charset="-128"/>
              </a:rPr>
              <a:t>The United States Supreme Court stated – </a:t>
            </a:r>
            <a:r>
              <a:rPr lang="en-US" b="1" i="1" dirty="0">
                <a:solidFill>
                  <a:srgbClr val="0000FF"/>
                </a:solidFill>
                <a:latin typeface="Arial" charset="0"/>
                <a:ea typeface="ＭＳ Ｐゴシック" charset="-128"/>
                <a:cs typeface="ＭＳ Ｐゴシック" charset="-128"/>
              </a:rPr>
              <a:t>United States </a:t>
            </a:r>
            <a:r>
              <a:rPr lang="en-US" b="1" i="1" dirty="0" err="1">
                <a:solidFill>
                  <a:srgbClr val="0000FF"/>
                </a:solidFill>
                <a:latin typeface="Arial" charset="0"/>
                <a:ea typeface="ＭＳ Ｐゴシック" charset="-128"/>
                <a:cs typeface="ＭＳ Ｐゴシック" charset="-128"/>
              </a:rPr>
              <a:t>v</a:t>
            </a:r>
            <a:r>
              <a:rPr lang="en-US" b="1" i="1" dirty="0">
                <a:solidFill>
                  <a:srgbClr val="0000FF"/>
                </a:solidFill>
                <a:latin typeface="Arial" charset="0"/>
                <a:ea typeface="ＭＳ Ｐゴシック" charset="-128"/>
                <a:cs typeface="ＭＳ Ｐゴシック" charset="-128"/>
              </a:rPr>
              <a:t>. Marigold </a:t>
            </a:r>
            <a:r>
              <a:rPr lang="en-US" b="1" dirty="0">
                <a:solidFill>
                  <a:srgbClr val="0000FF"/>
                </a:solidFill>
                <a:latin typeface="Arial" charset="0"/>
                <a:ea typeface="ＭＳ Ｐゴシック" charset="-128"/>
                <a:cs typeface="ＭＳ Ｐゴシック" charset="-128"/>
              </a:rPr>
              <a:t>– a still valid opinion</a:t>
            </a:r>
            <a:r>
              <a:rPr lang="en-US" dirty="0">
                <a:solidFill>
                  <a:srgbClr val="0000FF"/>
                </a:solidFill>
                <a:latin typeface="Arial" charset="0"/>
                <a:ea typeface="ＭＳ Ｐゴシック" charset="-128"/>
                <a:cs typeface="ＭＳ Ｐゴシック" charset="-128"/>
              </a:rPr>
              <a:t>:</a:t>
            </a:r>
            <a:endParaRPr lang="en-US" dirty="0">
              <a:latin typeface="Arial" charset="0"/>
              <a:ea typeface="ＭＳ Ｐゴシック" charset="-128"/>
              <a:cs typeface="ＭＳ Ｐゴシック" charset="-128"/>
            </a:endParaRPr>
          </a:p>
          <a:p>
            <a:pPr>
              <a:spcBef>
                <a:spcPct val="0"/>
              </a:spcBef>
              <a:spcAft>
                <a:spcPts val="1135"/>
              </a:spcAft>
            </a:pPr>
            <a:r>
              <a:rPr lang="en-US" dirty="0">
                <a:latin typeface="Arial" charset="0"/>
                <a:ea typeface="ＭＳ Ｐゴシック" charset="-128"/>
                <a:cs typeface="ＭＳ Ｐゴシック" charset="-128"/>
              </a:rPr>
              <a:t>“[Congress has the] obligation to fulfill that trust on the part of the government, namely, the trust and the duty of creating and maintaining a uniform and </a:t>
            </a:r>
            <a:r>
              <a:rPr lang="en-US" u="sng" dirty="0">
                <a:solidFill>
                  <a:srgbClr val="991614"/>
                </a:solidFill>
                <a:latin typeface="Arial" charset="0"/>
                <a:ea typeface="ＭＳ Ｐゴシック" charset="-128"/>
                <a:cs typeface="ＭＳ Ｐゴシック" charset="-128"/>
              </a:rPr>
              <a:t>pure</a:t>
            </a:r>
            <a:r>
              <a:rPr lang="en-US" dirty="0">
                <a:solidFill>
                  <a:srgbClr val="991614"/>
                </a:solidFill>
                <a:latin typeface="Arial" charset="0"/>
                <a:ea typeface="ＭＳ Ｐゴシック" charset="-128"/>
                <a:cs typeface="ＭＳ Ｐゴシック" charset="-128"/>
              </a:rPr>
              <a:t> </a:t>
            </a:r>
            <a:r>
              <a:rPr lang="en-US" u="sng" dirty="0">
                <a:solidFill>
                  <a:srgbClr val="991614"/>
                </a:solidFill>
                <a:latin typeface="Arial" charset="0"/>
                <a:ea typeface="ＭＳ Ｐゴシック" charset="-128"/>
                <a:cs typeface="ＭＳ Ｐゴシック" charset="-128"/>
              </a:rPr>
              <a:t>metallic standard of value</a:t>
            </a:r>
            <a:r>
              <a:rPr lang="en-US" dirty="0">
                <a:latin typeface="Arial" charset="0"/>
                <a:ea typeface="ＭＳ Ｐゴシック" charset="-128"/>
                <a:cs typeface="ＭＳ Ｐゴシック" charset="-128"/>
              </a:rPr>
              <a:t> throughout the Union. The power of coining money and of regulating its value was delegated to Congress by the Constitution for the very purpose, as assigned by the framers of that instrument, of creating and preserving the uniformity and purity of such standard of value … If the medium which the government was authorized to create and establish could immediately be expelled, and substituted by one it had neither created, estimated, nor authorized ­­ one possessing no intrinsic value ­­ then the power conferred by the Constitution would be useless ­­ wholly fruitless of every end it was designed to accomplish. …” </a:t>
            </a:r>
            <a:r>
              <a:rPr lang="en-US" i="1" dirty="0">
                <a:solidFill>
                  <a:srgbClr val="0000FF"/>
                </a:solidFill>
                <a:latin typeface="Arial" charset="0"/>
                <a:ea typeface="ＭＳ Ｐゴシック" charset="-128"/>
                <a:cs typeface="ＭＳ Ｐゴシック" charset="-128"/>
              </a:rPr>
              <a:t>United States </a:t>
            </a:r>
            <a:r>
              <a:rPr lang="en-US" i="1" dirty="0" err="1">
                <a:solidFill>
                  <a:srgbClr val="0000FF"/>
                </a:solidFill>
                <a:latin typeface="Arial" charset="0"/>
                <a:ea typeface="ＭＳ Ｐゴシック" charset="-128"/>
                <a:cs typeface="ＭＳ Ｐゴシック" charset="-128"/>
              </a:rPr>
              <a:t>v</a:t>
            </a:r>
            <a:r>
              <a:rPr lang="en-US" i="1" dirty="0">
                <a:solidFill>
                  <a:srgbClr val="0000FF"/>
                </a:solidFill>
                <a:latin typeface="Arial" charset="0"/>
                <a:ea typeface="ＭＳ Ｐゴシック" charset="-128"/>
                <a:cs typeface="ＭＳ Ｐゴシック" charset="-128"/>
              </a:rPr>
              <a:t>. Marigold</a:t>
            </a:r>
            <a:r>
              <a:rPr lang="en-US" dirty="0">
                <a:latin typeface="Arial" charset="0"/>
                <a:ea typeface="ＭＳ Ｐゴシック" charset="-128"/>
                <a:cs typeface="ＭＳ Ｐゴシック" charset="-128"/>
              </a:rPr>
              <a:t>, 50 U.S. (9 How.) 560, 567-68 (1850)</a:t>
            </a:r>
          </a:p>
          <a:p>
            <a:pPr eaLnBrk="1" hangingPunct="1">
              <a:spcBef>
                <a:spcPct val="0"/>
              </a:spcBef>
            </a:pPr>
            <a:r>
              <a:rPr lang="en-US" b="1" dirty="0">
                <a:latin typeface="Arial" charset="0"/>
                <a:ea typeface="ＭＳ Ｐゴシック" charset="-128"/>
                <a:cs typeface="ＭＳ Ｐゴシック" charset="-128"/>
              </a:rPr>
              <a:t>Federal Reserve Notes are UNCONSTITUTIONAL: </a:t>
            </a:r>
          </a:p>
          <a:p>
            <a:pPr marL="429462" lvl="1" indent="-216233">
              <a:spcBef>
                <a:spcPct val="0"/>
              </a:spcBef>
              <a:buFontTx/>
              <a:buAutoNum type="arabicPeriod"/>
            </a:pPr>
            <a:r>
              <a:rPr lang="en-US" b="1" dirty="0">
                <a:latin typeface="Arial" charset="0"/>
              </a:rPr>
              <a:t>They are not a pure metallic standard of value;</a:t>
            </a:r>
          </a:p>
          <a:p>
            <a:pPr marL="429462" lvl="1" indent="-216233">
              <a:spcBef>
                <a:spcPct val="0"/>
              </a:spcBef>
              <a:buFontTx/>
              <a:buAutoNum type="arabicPeriod"/>
            </a:pPr>
            <a:r>
              <a:rPr lang="en-US" b="1" dirty="0">
                <a:latin typeface="Arial" charset="0"/>
              </a:rPr>
              <a:t>They have no intrinsic value;</a:t>
            </a:r>
          </a:p>
          <a:p>
            <a:pPr marL="429462" lvl="1" indent="-216233">
              <a:spcBef>
                <a:spcPct val="0"/>
              </a:spcBef>
              <a:buFontTx/>
              <a:buAutoNum type="arabicPeriod"/>
            </a:pPr>
            <a:r>
              <a:rPr lang="en-US" b="1" dirty="0">
                <a:latin typeface="Arial" charset="0"/>
              </a:rPr>
              <a:t>They are not created by Congress;</a:t>
            </a:r>
            <a:endParaRPr lang="en-US" b="1" dirty="0" smtClean="0">
              <a:latin typeface="Arial" charset="0"/>
            </a:endParaRPr>
          </a:p>
          <a:p>
            <a:pPr marL="429462" lvl="1" indent="-216233">
              <a:spcBef>
                <a:spcPct val="0"/>
              </a:spcBef>
              <a:buFontTx/>
              <a:buAutoNum type="arabicPeriod"/>
            </a:pPr>
            <a:r>
              <a:rPr lang="en-US" b="1" dirty="0" smtClean="0">
                <a:latin typeface="Arial" charset="0"/>
              </a:rPr>
              <a:t>They expelled constitutional money from regular use in commerce.</a:t>
            </a:r>
            <a:endParaRPr lang="en-US"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B727B9D-5CF0-C747-B704-AC58E18C08C4}" type="slidenum">
              <a:rPr lang="en-US"/>
              <a:pPr/>
              <a:t>16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As we have discussed, there is a specific constitutional prohibition to emit paper money; hence why Federal Reserve Notes cannot be nor have ever been lawful money of the United States.  They are simply a form of fiat currency forced upon the citizens of the United States of America in their ignorance.</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However, Title 12 sec. 411 of the United States Code gives us a remedy to demand constitutionally lawful money from the Federal Reserve Bank and we need to start making our demand.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6F5D7C4-E176-0F4D-B440-106009FB5810}" type="slidenum">
              <a:rPr lang="en-US"/>
              <a:pPr/>
              <a:t>17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The Department of Treasury web-site under it’s frequently asked questions (FAQ) section states that:</a:t>
            </a:r>
          </a:p>
          <a:p>
            <a:pPr marL="222239" lvl="1"/>
            <a:r>
              <a:rPr lang="en-US" dirty="0">
                <a:latin typeface="Arial" charset="0"/>
              </a:rPr>
              <a:t>“[</a:t>
            </a:r>
            <a:r>
              <a:rPr lang="en-US" sz="1300" dirty="0">
                <a:solidFill>
                  <a:srgbClr val="FF3300"/>
                </a:solidFill>
                <a:latin typeface="Arial" charset="0"/>
              </a:rPr>
              <a:t>Federal Reserve notes] are not redeemable in gold, silver or any other commodity</a:t>
            </a:r>
            <a:r>
              <a:rPr lang="en-US" sz="1300" dirty="0">
                <a:latin typeface="Arial" charset="0"/>
              </a:rPr>
              <a:t>, and receive no backing by anything. This has been the case since 1933. </a:t>
            </a:r>
            <a:r>
              <a:rPr lang="en-US" sz="1300" dirty="0">
                <a:solidFill>
                  <a:srgbClr val="FF3300"/>
                </a:solidFill>
                <a:latin typeface="Arial" charset="0"/>
              </a:rPr>
              <a:t>The notes have no value for themselves</a:t>
            </a:r>
            <a:r>
              <a:rPr lang="en-US" sz="1300" dirty="0">
                <a:latin typeface="Arial" charset="0"/>
              </a:rPr>
              <a:t> …” </a:t>
            </a:r>
          </a:p>
          <a:p>
            <a:pPr eaLnBrk="1" hangingPunct="1"/>
            <a:endParaRPr lang="en-US" sz="1300" dirty="0">
              <a:latin typeface="Arial" charset="0"/>
              <a:ea typeface="ＭＳ Ｐゴシック" charset="-128"/>
              <a:cs typeface="ＭＳ Ｐゴシック" charset="-128"/>
            </a:endParaRPr>
          </a:p>
          <a:p>
            <a:pPr eaLnBrk="1" hangingPunct="1"/>
            <a:r>
              <a:rPr lang="en-US" sz="1300" dirty="0">
                <a:latin typeface="Arial" charset="0"/>
                <a:ea typeface="ＭＳ Ｐゴシック" charset="-128"/>
                <a:cs typeface="ＭＳ Ｐゴシック" charset="-128"/>
              </a:rPr>
              <a:t>Hence, </a:t>
            </a:r>
            <a:r>
              <a:rPr lang="en-US" sz="1300" dirty="0">
                <a:solidFill>
                  <a:srgbClr val="FF3300"/>
                </a:solidFill>
                <a:latin typeface="Arial" charset="0"/>
                <a:ea typeface="ＭＳ Ｐゴシック" charset="-128"/>
                <a:cs typeface="ＭＳ Ｐゴシック" charset="-128"/>
              </a:rPr>
              <a:t>Federal Reserve notes</a:t>
            </a:r>
            <a:r>
              <a:rPr lang="en-US" sz="1300" dirty="0">
                <a:latin typeface="Arial" charset="0"/>
                <a:ea typeface="ＭＳ Ｐゴシック" charset="-128"/>
                <a:cs typeface="ＭＳ Ｐゴシック" charset="-128"/>
              </a:rPr>
              <a:t> are unconstitutional, and therefore unlawful.  They have no value and as a result, they have been used by Federal Reserve Banks, in cooperation with the government, to perpetrate a “quiet theft” on the citizens of this great country, which we will discuss in more detail shortly.</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8C61387-425B-4643-B89F-2E92A2C0737F}" type="slidenum">
              <a:rPr lang="en-US"/>
              <a:pPr/>
              <a:t>18</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normAutofit lnSpcReduction="10000"/>
          </a:bodyPr>
          <a:lstStyle/>
          <a:p>
            <a:pPr eaLnBrk="1" hangingPunct="1"/>
            <a:r>
              <a:rPr lang="en-US" dirty="0">
                <a:latin typeface="Arial" charset="0"/>
                <a:ea typeface="ＭＳ Ｐゴシック" charset="-128"/>
                <a:cs typeface="ＭＳ Ｐゴシック" charset="-128"/>
              </a:rPr>
              <a:t>Let’s take a moment to review the Constitutional lawful money requirements of the United States: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The Supreme Court understood that our Constitution was ratified with the understanding that the legislature was bound in duty to maintain a pure metallic standard of value and to prevent our monetary unit’s debasement and expulsion.  Federal Reserve Notes have done just the opposite and have now caused us great harm.</a:t>
            </a:r>
          </a:p>
          <a:p>
            <a:pPr eaLnBrk="1" hangingPunct="1"/>
            <a:endParaRPr lang="en-US" dirty="0">
              <a:latin typeface="Arial" charset="0"/>
              <a:ea typeface="ＭＳ Ｐゴシック" charset="-128"/>
              <a:cs typeface="ＭＳ Ｐゴシック" charset="-128"/>
            </a:endParaRPr>
          </a:p>
          <a:p>
            <a:pPr eaLnBrk="1" hangingPunct="1">
              <a:spcBef>
                <a:spcPct val="50000"/>
              </a:spcBef>
            </a:pPr>
            <a:r>
              <a:rPr lang="en-US" b="1" dirty="0">
                <a:latin typeface="Arial" charset="0"/>
                <a:ea typeface="ＭＳ Ｐゴシック" charset="-128"/>
                <a:cs typeface="ＭＳ Ｐゴシック" charset="-128"/>
              </a:rPr>
              <a:t>Federal Reserve Notes are UNCONSTITUTIONAL: </a:t>
            </a:r>
          </a:p>
          <a:p>
            <a:pPr marL="648698" lvl="1" indent="-216233">
              <a:spcBef>
                <a:spcPct val="0"/>
              </a:spcBef>
              <a:buFontTx/>
              <a:buAutoNum type="arabicPeriod"/>
            </a:pPr>
            <a:r>
              <a:rPr lang="en-US" b="1" dirty="0">
                <a:latin typeface="Arial" charset="0"/>
              </a:rPr>
              <a:t>They are not a pure metallic standard of value;</a:t>
            </a:r>
          </a:p>
          <a:p>
            <a:pPr marL="648698" lvl="1" indent="-216233">
              <a:spcBef>
                <a:spcPct val="0"/>
              </a:spcBef>
              <a:buFontTx/>
              <a:buAutoNum type="arabicPeriod"/>
            </a:pPr>
            <a:r>
              <a:rPr lang="en-US" b="1" dirty="0">
                <a:latin typeface="Arial" charset="0"/>
              </a:rPr>
              <a:t>They have no intrinsic value;</a:t>
            </a:r>
          </a:p>
          <a:p>
            <a:pPr marL="648698" lvl="1" indent="-216233">
              <a:spcBef>
                <a:spcPct val="0"/>
              </a:spcBef>
              <a:buFontTx/>
              <a:buAutoNum type="arabicPeriod"/>
            </a:pPr>
            <a:r>
              <a:rPr lang="en-US" b="1" dirty="0">
                <a:latin typeface="Arial" charset="0"/>
              </a:rPr>
              <a:t>They are not created by Congress;</a:t>
            </a:r>
            <a:endParaRPr lang="en-US" b="1" dirty="0" smtClean="0">
              <a:latin typeface="Arial" charset="0"/>
            </a:endParaRPr>
          </a:p>
          <a:p>
            <a:pPr marL="648698" lvl="1" indent="-216233">
              <a:spcBef>
                <a:spcPct val="0"/>
              </a:spcBef>
              <a:buFontTx/>
              <a:buAutoNum type="arabicPeriod"/>
            </a:pPr>
            <a:r>
              <a:rPr lang="en-US" b="1" dirty="0" smtClean="0">
                <a:latin typeface="Arial" charset="0"/>
              </a:rPr>
              <a:t>They expelled constitutional money from regular use in commerce.</a:t>
            </a:r>
            <a:endParaRPr lang="en-US" dirty="0" smtClean="0">
              <a:latin typeface="Arial" charset="0"/>
            </a:endParaRPr>
          </a:p>
          <a:p>
            <a:pPr eaLnBrk="1" hangingPunct="1">
              <a:spcBef>
                <a:spcPct val="0"/>
              </a:spcBef>
            </a:pPr>
            <a:endParaRPr lang="en-US" b="1" dirty="0" smtClean="0">
              <a:latin typeface="Arial" charset="0"/>
              <a:ea typeface="ＭＳ Ｐゴシック" charset="-128"/>
              <a:cs typeface="ＭＳ Ｐゴシック" charset="-128"/>
            </a:endParaRPr>
          </a:p>
          <a:p>
            <a:pPr algn="ctr" eaLnBrk="1" hangingPunct="1"/>
            <a:r>
              <a:rPr lang="en-US" dirty="0">
                <a:latin typeface="Arial" charset="0"/>
                <a:ea typeface="ＭＳ Ｐゴシック" charset="-128"/>
                <a:cs typeface="ＭＳ Ｐゴシック" charset="-128"/>
              </a:rPr>
              <a:t>“</a:t>
            </a:r>
            <a:r>
              <a:rPr lang="en-US" b="1" i="1" dirty="0">
                <a:latin typeface="Arial" charset="0"/>
                <a:ea typeface="ＭＳ Ｐゴシック" charset="-128"/>
                <a:cs typeface="ＭＳ Ｐゴシック" charset="-128"/>
              </a:rPr>
              <a:t>If the American people ever allow private banks to control the issue of their money, first by inflation and then by deflation, the banks and corporations that will grow up around them will deprive the people of their property until their children will wake up homeless on the continent their fathers conquered</a:t>
            </a:r>
            <a:r>
              <a:rPr lang="en-US" dirty="0">
                <a:latin typeface="Arial" charset="0"/>
                <a:ea typeface="ＭＳ Ｐゴシック" charset="-128"/>
                <a:cs typeface="ＭＳ Ｐゴシック" charset="-128"/>
              </a:rPr>
              <a:t>.”,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Thomas Jefferson</a:t>
            </a:r>
          </a:p>
          <a:p>
            <a:pPr eaLnBrk="1" hangingPunct="1"/>
            <a:endParaRPr lang="en-US" dirty="0">
              <a:latin typeface="Arial" charset="0"/>
              <a:ea typeface="ＭＳ Ｐゴシック" charset="-128"/>
              <a:cs typeface="ＭＳ Ｐゴシック" charset="-128"/>
            </a:endParaRPr>
          </a:p>
          <a:p>
            <a:pPr eaLnBrk="1" hangingPunct="1">
              <a:spcBef>
                <a:spcPct val="0"/>
              </a:spcBef>
            </a:pPr>
            <a:endParaRPr lang="en-US" b="1" dirty="0">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E89CE73-E13D-9747-A230-21272A727F99}" type="slidenum">
              <a:rPr lang="en-US"/>
              <a:pPr/>
              <a:t>19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On March 31, 1982, Donald T. Regan, the then Secretary of Treasury, delivered the Report from the Commission established pursuant to Public Law 96-389 to the Legislature informing them that the present monetary arrangements [i.e. the Federal Reserve Banking System] of the United States are unconstitutional --even anti-constitutional-- from top to bottom.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F450320-C271-774B-932E-7FC99A4EAE48}" type="slidenum">
              <a:rPr lang="en-US"/>
              <a:pPr/>
              <a:t>20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In less than 6 months after Donald T. Regan delivered the Report from the Commission, Congress enacted its first law, Public Law 97-258 on September 13, 1982 restoring the semblance of constitutionally lawful money.  Then in 1985, Congress enacted Public Laws 99-61 and 99-185 that reinstituted constitutionally lawful gold and silver money.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51204" name="Slide Number Placeholder 3"/>
          <p:cNvSpPr>
            <a:spLocks noGrp="1"/>
          </p:cNvSpPr>
          <p:nvPr>
            <p:ph type="sldNum" sz="quarter" idx="5"/>
          </p:nvPr>
        </p:nvSpPr>
        <p:spPr>
          <a:noFill/>
        </p:spPr>
        <p:txBody>
          <a:bodyPr/>
          <a:lstStyle/>
          <a:p>
            <a:fld id="{5F9A9EBD-685D-A043-B5E0-96D5E1FDEBB0}" type="slidenum">
              <a:rPr lang="en-US" smtClean="0"/>
              <a:pPr/>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11C134D-8DE7-FC4F-BC22-7F803DB1538C}" type="slidenum">
              <a:rPr lang="en-US"/>
              <a:pPr/>
              <a:t>22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lnSpc>
                <a:spcPct val="80000"/>
              </a:lnSpc>
            </a:pPr>
            <a:r>
              <a:rPr lang="en-US" sz="1300" dirty="0" smtClean="0">
                <a:latin typeface="Arial" charset="0"/>
                <a:ea typeface="ＭＳ Ｐゴシック" charset="-128"/>
                <a:cs typeface="ＭＳ Ｐゴシック" charset="-128"/>
              </a:rPr>
              <a:t>So now lets look at the effects of using unconstitutional legal tender Federal Reserve Notes.</a:t>
            </a:r>
          </a:p>
          <a:p>
            <a:pPr lvl="1" indent="-210226">
              <a:spcBef>
                <a:spcPct val="50000"/>
              </a:spcBef>
              <a:buFontTx/>
              <a:buAutoNum type="arabicPeriod"/>
            </a:pPr>
            <a:r>
              <a:rPr lang="en-US" sz="1300" dirty="0" smtClean="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10226">
              <a:spcBef>
                <a:spcPct val="50000"/>
              </a:spcBef>
              <a:buFontTx/>
              <a:buAutoNum type="arabicPeriod"/>
            </a:pPr>
            <a:r>
              <a:rPr lang="en-US" sz="1300" dirty="0" smtClean="0">
                <a:latin typeface="Arial" charset="0"/>
              </a:rPr>
              <a:t>Because Federal Reserve Notes have no set fixed value, they can be used to “quietly” steal your wealth with the perception that you had a gain.</a:t>
            </a:r>
          </a:p>
          <a:p>
            <a:pPr lvl="1" indent="-210226">
              <a:spcBef>
                <a:spcPct val="50000"/>
              </a:spcBef>
              <a:buFontTx/>
              <a:buAutoNum type="arabicPeriod"/>
            </a:pPr>
            <a:r>
              <a:rPr lang="en-US" sz="1300" dirty="0" smtClean="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55F443A-8A51-1040-A7FB-E3A6B5AE924B}" type="slidenum">
              <a:rPr lang="en-US"/>
              <a:pPr/>
              <a:t>23</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z="1300" dirty="0" smtClean="0">
                <a:latin typeface="Arial" charset="0"/>
                <a:ea typeface="ＭＳ Ｐゴシック" charset="-128"/>
                <a:cs typeface="ＭＳ Ｐゴシック" charset="-128"/>
              </a:rPr>
              <a:t>So now let’s look at an example.</a:t>
            </a:r>
          </a:p>
          <a:p>
            <a:pPr eaLnBrk="1" hangingPunct="1"/>
            <a:endParaRPr lang="en-US" sz="1300" dirty="0" smtClean="0">
              <a:latin typeface="Arial" charset="0"/>
              <a:ea typeface="ＭＳ Ｐゴシック" charset="-128"/>
              <a:cs typeface="ＭＳ Ｐゴシック" charset="-128"/>
            </a:endParaRPr>
          </a:p>
          <a:p>
            <a:pPr eaLnBrk="1" hangingPunct="1"/>
            <a:r>
              <a:rPr lang="en-US" sz="1300" dirty="0" smtClean="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smtClean="0">
                <a:latin typeface="Arial" charset="0"/>
              </a:rPr>
              <a:t>An unrealized loss of capital and property;</a:t>
            </a:r>
          </a:p>
          <a:p>
            <a:pPr marL="648698" lvl="1" indent="-216233">
              <a:buFontTx/>
              <a:buAutoNum type="arabicPeriod"/>
            </a:pPr>
            <a:r>
              <a:rPr lang="en-US" sz="1300" dirty="0" smtClean="0">
                <a:latin typeface="Arial" charset="0"/>
              </a:rPr>
              <a:t>A loss of real value;</a:t>
            </a:r>
          </a:p>
          <a:p>
            <a:pPr marL="648698" lvl="1" indent="-216233">
              <a:buFontTx/>
              <a:buAutoNum type="arabicPeriod"/>
            </a:pPr>
            <a:r>
              <a:rPr lang="en-US" sz="1300" dirty="0" smtClean="0">
                <a:latin typeface="Arial" charset="0"/>
              </a:rPr>
              <a:t>The loss of the full economic impact of automation.</a:t>
            </a:r>
          </a:p>
          <a:p>
            <a:pPr eaLnBrk="1" hangingPunct="1"/>
            <a:endParaRPr lang="en-US" sz="1300" b="1" dirty="0" smtClean="0">
              <a:latin typeface="Arial" charset="0"/>
              <a:ea typeface="ＭＳ Ｐゴシック" charset="-128"/>
              <a:cs typeface="ＭＳ Ｐゴシック" charset="-128"/>
            </a:endParaRPr>
          </a:p>
          <a:p>
            <a:pPr eaLnBrk="1" hangingPunct="1"/>
            <a:r>
              <a:rPr lang="en-US" sz="1300" b="1" dirty="0" smtClean="0">
                <a:latin typeface="Arial" charset="0"/>
                <a:ea typeface="ＭＳ Ｐゴシック" charset="-128"/>
                <a:cs typeface="ＭＳ Ｐゴシック" charset="-128"/>
              </a:rPr>
              <a:t>Brown Egg Data:</a:t>
            </a:r>
          </a:p>
          <a:p>
            <a:pPr eaLnBrk="1" hangingPunct="1"/>
            <a:r>
              <a:rPr lang="en-US" sz="1300" dirty="0" smtClean="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err="1" smtClean="0">
                <a:latin typeface="Arial" charset="0"/>
                <a:ea typeface="ＭＳ Ｐゴシック" charset="-128"/>
                <a:cs typeface="ＭＳ Ｐゴシック" charset="-128"/>
              </a:rPr>
              <a:t>http://www.ams.usda.gov/poultry/mncs/ShellEgg/USDAEGGMARKETNEWSREPORT.html</a:t>
            </a:r>
            <a:endParaRPr lang="en-US" sz="900" dirty="0" smtClean="0">
              <a:latin typeface="Arial" charset="0"/>
              <a:ea typeface="ＭＳ Ｐゴシック" charset="-128"/>
              <a:cs typeface="ＭＳ Ｐゴシック" charset="-128"/>
            </a:endParaRPr>
          </a:p>
          <a:p>
            <a:pPr eaLnBrk="1" hangingPunct="1"/>
            <a:r>
              <a:rPr lang="en-US" sz="900" dirty="0" err="1" smtClean="0">
                <a:latin typeface="Arial" charset="0"/>
                <a:ea typeface="ＭＳ Ｐゴシック" charset="-128"/>
                <a:cs typeface="ＭＳ Ｐゴシック" charset="-128"/>
              </a:rPr>
              <a:t>http://www.pathtoinvesting.org/interactive/inflation/simulation_inflation.htm</a:t>
            </a:r>
            <a:endParaRPr lang="en-US" sz="9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4CFC063-7240-7E4E-B8EC-552CE0C560B5}" type="slidenum">
              <a:rPr lang="en-US"/>
              <a:pPr/>
              <a:t>24</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lnSpc>
                <a:spcPct val="80000"/>
              </a:lnSpc>
            </a:pPr>
            <a:r>
              <a:rPr lang="en-US" sz="1300" dirty="0" smtClean="0">
                <a:latin typeface="Arial" charset="0"/>
                <a:ea typeface="ＭＳ Ｐゴシック" charset="-128"/>
                <a:cs typeface="ＭＳ Ｐゴシック" charset="-128"/>
              </a:rPr>
              <a:t>So now lets look at the effects of using unconstitutional legal tender Federal Reserve Notes.</a:t>
            </a:r>
          </a:p>
          <a:p>
            <a:pPr lvl="1" indent="-210226">
              <a:spcBef>
                <a:spcPct val="50000"/>
              </a:spcBef>
              <a:buFontTx/>
              <a:buAutoNum type="arabicPeriod"/>
            </a:pPr>
            <a:r>
              <a:rPr lang="en-US" sz="1300" dirty="0" smtClean="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10226">
              <a:spcBef>
                <a:spcPct val="50000"/>
              </a:spcBef>
              <a:buFontTx/>
              <a:buAutoNum type="arabicPeriod"/>
            </a:pPr>
            <a:r>
              <a:rPr lang="en-US" sz="1300" dirty="0" smtClean="0">
                <a:latin typeface="Arial" charset="0"/>
              </a:rPr>
              <a:t>Because Federal Reserve Notes have no set fixed value, they can be used to “quietly” steal your wealth with the perception that you had a gain.</a:t>
            </a:r>
          </a:p>
          <a:p>
            <a:pPr lvl="1" indent="-210226">
              <a:spcBef>
                <a:spcPct val="50000"/>
              </a:spcBef>
              <a:buFontTx/>
              <a:buAutoNum type="arabicPeriod"/>
            </a:pPr>
            <a:r>
              <a:rPr lang="en-US" sz="1300" dirty="0" smtClean="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xfrm>
            <a:off x="1179513" y="798513"/>
            <a:ext cx="4570412" cy="3429000"/>
          </a:xfrm>
          <a:ln/>
        </p:spPr>
      </p:sp>
      <p:sp>
        <p:nvSpPr>
          <p:cNvPr id="22531" name="Notes Placeholder 2"/>
          <p:cNvSpPr>
            <a:spLocks noGrp="1"/>
          </p:cNvSpPr>
          <p:nvPr>
            <p:ph type="body" idx="1"/>
          </p:nvPr>
        </p:nvSpPr>
        <p:spPr>
          <a:noFill/>
          <a:ln/>
        </p:spPr>
        <p:txBody>
          <a:bodyPr/>
          <a:lstStyle/>
          <a:p>
            <a:pPr marL="216233" indent="-216233">
              <a:buFont typeface="Calibri" charset="0"/>
              <a:buAutoNum type="arabicPeriod"/>
            </a:pPr>
            <a:r>
              <a:rPr lang="en-US" dirty="0" smtClean="0">
                <a:latin typeface="Arial" charset="0"/>
                <a:ea typeface="ＭＳ Ｐゴシック" charset="-128"/>
                <a:cs typeface="ＭＳ Ｐゴシック" charset="-128"/>
              </a:rPr>
              <a:t>According to the report made pursuant to Public Law 96-389 the present monetary arrangements [i.e. the Federal Reserve Banking System] of the United States are unconstitutional --even anti-constitutional-- from top to bottom.</a:t>
            </a:r>
            <a:br>
              <a:rPr lang="en-US" dirty="0" smtClean="0">
                <a:latin typeface="Arial" charset="0"/>
                <a:ea typeface="ＭＳ Ｐゴシック" charset="-128"/>
                <a:cs typeface="ＭＳ Ｐゴシック" charset="-128"/>
              </a:rPr>
            </a:br>
            <a:endParaRPr lang="en-US" dirty="0" smtClean="0">
              <a:latin typeface="Arial" charset="0"/>
              <a:ea typeface="ＭＳ Ｐゴシック" charset="-128"/>
              <a:cs typeface="ＭＳ Ｐゴシック" charset="-128"/>
            </a:endParaRPr>
          </a:p>
          <a:p>
            <a:pPr marL="216233" indent="-216233">
              <a:buFont typeface="Calibri" charset="0"/>
              <a:buAutoNum type="arabicPeriod"/>
            </a:pPr>
            <a:r>
              <a:rPr lang="en-US" dirty="0" smtClean="0">
                <a:latin typeface="Arial" charset="0"/>
                <a:ea typeface="ＭＳ Ｐゴシック" charset="-128"/>
                <a:cs typeface="ＭＳ Ｐゴシック" charset="-128"/>
              </a:rPr>
              <a:t>“If what is used as a medium of exchange is fluctuating in its value, it is no better than unjust weights and measures…which are condemned by the Laws of God and man …”  Since bank notes, such as the Federal Reserve Notes that we carry around in our pockets, can be inflated or deflated at will they are dishonest.</a:t>
            </a:r>
            <a:br>
              <a:rPr lang="en-US" dirty="0" smtClean="0">
                <a:latin typeface="Arial" charset="0"/>
                <a:ea typeface="ＭＳ Ｐゴシック" charset="-128"/>
                <a:cs typeface="ＭＳ Ｐゴシック" charset="-128"/>
              </a:rPr>
            </a:br>
            <a:endParaRPr lang="en-US" dirty="0" smtClean="0">
              <a:latin typeface="Arial" charset="0"/>
              <a:ea typeface="ＭＳ Ｐゴシック" charset="-128"/>
              <a:cs typeface="ＭＳ Ｐゴシック" charset="-128"/>
            </a:endParaRPr>
          </a:p>
          <a:p>
            <a:pPr marL="216233" indent="-216233">
              <a:buFont typeface="Calibri" charset="0"/>
              <a:buAutoNum type="arabicPeriod"/>
            </a:pPr>
            <a:r>
              <a:rPr lang="en-US" dirty="0" smtClean="0">
                <a:latin typeface="Arial" charset="0"/>
                <a:ea typeface="ＭＳ Ｐゴシック" charset="-128"/>
                <a:cs typeface="ＭＳ Ｐゴシック" charset="-128"/>
              </a:rPr>
              <a:t>The amount of Federal Reserve Notes in circulation are past the historical point of recovery and thus will ultimately lead to a massive hyperinflation that will “blow-up” the current U.S. monetary system resulting in massive social and economic dislocation.</a:t>
            </a:r>
            <a:endParaRPr lang="en-US" dirty="0">
              <a:latin typeface="Arial" charset="0"/>
              <a:ea typeface="ＭＳ Ｐゴシック" charset="-128"/>
              <a:cs typeface="ＭＳ Ｐゴシック" charset="-128"/>
            </a:endParaRPr>
          </a:p>
        </p:txBody>
      </p:sp>
      <p:sp>
        <p:nvSpPr>
          <p:cNvPr id="22532" name="Slide Number Placeholder 3"/>
          <p:cNvSpPr>
            <a:spLocks noGrp="1"/>
          </p:cNvSpPr>
          <p:nvPr>
            <p:ph type="sldNum" sz="quarter" idx="5"/>
          </p:nvPr>
        </p:nvSpPr>
        <p:spPr>
          <a:noFill/>
        </p:spPr>
        <p:txBody>
          <a:bodyPr/>
          <a:lstStyle/>
          <a:p>
            <a:fld id="{E099A76A-0F50-024B-A443-0949B0CA294C}" type="slidenum">
              <a:rPr lang="en-US" smtClean="0"/>
              <a:pPr/>
              <a:t>7</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090FE15-663E-CC47-A18C-949BCDA78341}" type="slidenum">
              <a:rPr lang="en-US"/>
              <a:pPr/>
              <a:t>25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300" dirty="0" smtClean="0">
                <a:latin typeface="Arial" charset="0"/>
                <a:ea typeface="ＭＳ Ｐゴシック" charset="-128"/>
                <a:cs typeface="ＭＳ Ｐゴシック" charset="-128"/>
              </a:rPr>
              <a:t>So now let’s look at an example.</a:t>
            </a:r>
          </a:p>
          <a:p>
            <a:pPr eaLnBrk="1" hangingPunct="1"/>
            <a:endParaRPr lang="en-US" sz="1300" dirty="0" smtClean="0">
              <a:latin typeface="Arial" charset="0"/>
              <a:ea typeface="ＭＳ Ｐゴシック" charset="-128"/>
              <a:cs typeface="ＭＳ Ｐゴシック" charset="-128"/>
            </a:endParaRPr>
          </a:p>
          <a:p>
            <a:pPr eaLnBrk="1" hangingPunct="1"/>
            <a:r>
              <a:rPr lang="en-US" sz="1300" dirty="0" smtClean="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smtClean="0">
                <a:latin typeface="Arial" charset="0"/>
              </a:rPr>
              <a:t>An unrealized loss of capital and property;</a:t>
            </a:r>
          </a:p>
          <a:p>
            <a:pPr marL="648698" lvl="1" indent="-216233">
              <a:buFontTx/>
              <a:buAutoNum type="arabicPeriod"/>
            </a:pPr>
            <a:r>
              <a:rPr lang="en-US" sz="1300" dirty="0" smtClean="0">
                <a:latin typeface="Arial" charset="0"/>
              </a:rPr>
              <a:t>A loss of real value;</a:t>
            </a:r>
          </a:p>
          <a:p>
            <a:pPr marL="648698" lvl="1" indent="-216233">
              <a:buFontTx/>
              <a:buAutoNum type="arabicPeriod"/>
            </a:pPr>
            <a:r>
              <a:rPr lang="en-US" sz="1300" dirty="0" smtClean="0">
                <a:latin typeface="Arial" charset="0"/>
              </a:rPr>
              <a:t>The loss of the full economic impact of automation.</a:t>
            </a:r>
          </a:p>
          <a:p>
            <a:pPr eaLnBrk="1" hangingPunct="1"/>
            <a:endParaRPr lang="en-US" sz="1300" b="1" dirty="0" smtClean="0">
              <a:latin typeface="Arial" charset="0"/>
              <a:ea typeface="ＭＳ Ｐゴシック" charset="-128"/>
              <a:cs typeface="ＭＳ Ｐゴシック" charset="-128"/>
            </a:endParaRPr>
          </a:p>
          <a:p>
            <a:pPr eaLnBrk="1" hangingPunct="1"/>
            <a:r>
              <a:rPr lang="en-US" sz="1300" b="1" dirty="0" smtClean="0">
                <a:latin typeface="Arial" charset="0"/>
                <a:ea typeface="ＭＳ Ｐゴシック" charset="-128"/>
                <a:cs typeface="ＭＳ Ｐゴシック" charset="-128"/>
              </a:rPr>
              <a:t>Brown Egg Data:</a:t>
            </a:r>
          </a:p>
          <a:p>
            <a:pPr eaLnBrk="1" hangingPunct="1"/>
            <a:r>
              <a:rPr lang="en-US" sz="1300" dirty="0" smtClean="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err="1" smtClean="0">
                <a:latin typeface="Arial" charset="0"/>
                <a:ea typeface="ＭＳ Ｐゴシック" charset="-128"/>
                <a:cs typeface="ＭＳ Ｐゴシック" charset="-128"/>
              </a:rPr>
              <a:t>http://www.ams.usda.gov/poultry/mncs/ShellEgg/USDAEGGMARKETNEWSREPORT.html</a:t>
            </a:r>
            <a:endParaRPr lang="en-US" sz="900" dirty="0" smtClean="0">
              <a:latin typeface="Arial" charset="0"/>
              <a:ea typeface="ＭＳ Ｐゴシック" charset="-128"/>
              <a:cs typeface="ＭＳ Ｐゴシック" charset="-128"/>
            </a:endParaRPr>
          </a:p>
          <a:p>
            <a:pPr eaLnBrk="1" hangingPunct="1"/>
            <a:r>
              <a:rPr lang="en-US" sz="900" dirty="0" err="1" smtClean="0">
                <a:latin typeface="Arial" charset="0"/>
                <a:ea typeface="ＭＳ Ｐゴシック" charset="-128"/>
                <a:cs typeface="ＭＳ Ｐゴシック" charset="-128"/>
              </a:rPr>
              <a:t>http://www.pathtoinvesting.org/interactive/inflation/simulation_inflation.htm</a:t>
            </a:r>
            <a:endParaRPr lang="en-US" sz="9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31 USC Sec. 5119 (a): Except to the extent authorized in regulations the Secretary of the Treasury prescribes with the approval of the President, the Secretary may not redeem United States currency (including Federal reserve notes and circulating notes of Federal reserve banks and national banks) in gold. However, </a:t>
            </a:r>
            <a:r>
              <a:rPr lang="en-US" b="1" smtClean="0">
                <a:latin typeface="Arial" charset="0"/>
                <a:ea typeface="ＭＳ Ｐゴシック" charset="-128"/>
                <a:cs typeface="ＭＳ Ｐゴシック" charset="-128"/>
              </a:rPr>
              <a:t>the Secretary shall </a:t>
            </a:r>
            <a:r>
              <a:rPr lang="en-US" smtClean="0">
                <a:latin typeface="Arial" charset="0"/>
                <a:ea typeface="ＭＳ Ｐゴシック" charset="-128"/>
                <a:cs typeface="ＭＳ Ｐゴシック" charset="-128"/>
              </a:rPr>
              <a:t>redeem gold certificates owned by the Federal reserve banks at times and in amounts the Secretary decides are necessary </a:t>
            </a:r>
            <a:r>
              <a:rPr lang="en-US" b="1" smtClean="0">
                <a:latin typeface="Arial" charset="0"/>
                <a:ea typeface="ＭＳ Ｐゴシック" charset="-128"/>
                <a:cs typeface="ＭＳ Ｐゴシック" charset="-128"/>
              </a:rPr>
              <a:t>to maintain the equal purchasing power of each kind of United States currency</a:t>
            </a:r>
            <a:r>
              <a:rPr lang="en-US" smtClean="0">
                <a:latin typeface="Arial" charset="0"/>
                <a:ea typeface="ＭＳ Ｐゴシック" charset="-128"/>
                <a:cs typeface="ＭＳ Ｐゴシック" charset="-128"/>
              </a:rPr>
              <a:t>. …</a:t>
            </a:r>
          </a:p>
          <a:p>
            <a:endParaRPr lang="en-US" smtClean="0">
              <a:latin typeface="Arial" charset="0"/>
              <a:ea typeface="ＭＳ Ｐゴシック" charset="-128"/>
              <a:cs typeface="ＭＳ Ｐゴシック" charset="-128"/>
            </a:endParaRPr>
          </a:p>
          <a:p>
            <a:r>
              <a:rPr lang="en-US" smtClean="0">
                <a:latin typeface="Arial" charset="0"/>
                <a:ea typeface="ＭＳ Ｐゴシック" charset="-128"/>
                <a:cs typeface="ＭＳ Ｐゴシック" charset="-128"/>
              </a:rPr>
              <a:t>The Supreme Court in </a:t>
            </a:r>
            <a:r>
              <a:rPr lang="en-US" i="1" smtClean="0">
                <a:latin typeface="Arial" charset="0"/>
                <a:ea typeface="ＭＳ Ｐゴシック" charset="-128"/>
                <a:cs typeface="ＭＳ Ｐゴシック" charset="-128"/>
              </a:rPr>
              <a:t>Thompson v. Butler</a:t>
            </a:r>
            <a:r>
              <a:rPr lang="en-US" smtClean="0">
                <a:latin typeface="Arial" charset="0"/>
                <a:ea typeface="ＭＳ Ｐゴシック" charset="-128"/>
                <a:cs typeface="ＭＳ Ｐゴシック" charset="-128"/>
              </a:rPr>
              <a:t>, 95 U.S. 694 (1878) stated:</a:t>
            </a:r>
          </a:p>
          <a:p>
            <a:pPr lvl="1"/>
            <a:r>
              <a:rPr lang="en-US" smtClean="0">
                <a:latin typeface="Times New Roman" charset="0"/>
                <a:ea typeface="Times New Roman" charset="0"/>
                <a:cs typeface="Times New Roman" charset="0"/>
              </a:rPr>
              <a:t>A coin dollar is worth no more for the purposes of tender in payment of an ordinary debt than a note dollar. The law has not made the note a standard of value any more than coin. It is true that in the market, as an article of merchandise, one is of greater value than the other; but as money, that is to say, as a medium of exchange, the law knows no difference between them.</a:t>
            </a:r>
          </a:p>
          <a:p>
            <a:pPr lvl="1"/>
            <a:r>
              <a:rPr lang="en-US" smtClean="0">
                <a:latin typeface="Arial" charset="0"/>
                <a:ea typeface="Arial" charset="0"/>
                <a:cs typeface="Arial" charset="0"/>
              </a:rPr>
              <a:t>However, this decision was rendered prior to the creation of the Federal Reserve System and the enactment of 31 USC 5119(a).</a:t>
            </a:r>
          </a:p>
          <a:p>
            <a:endParaRPr lang="en-US" smtClean="0">
              <a:latin typeface="Arial" charset="0"/>
              <a:ea typeface="ＭＳ Ｐゴシック" charset="-128"/>
              <a:cs typeface="ＭＳ Ｐゴシック" charset="-128"/>
            </a:endParaRPr>
          </a:p>
        </p:txBody>
      </p:sp>
      <p:sp>
        <p:nvSpPr>
          <p:cNvPr id="61444" name="Slide Number Placeholder 3"/>
          <p:cNvSpPr>
            <a:spLocks noGrp="1"/>
          </p:cNvSpPr>
          <p:nvPr>
            <p:ph type="sldNum" sz="quarter" idx="5"/>
          </p:nvPr>
        </p:nvSpPr>
        <p:spPr>
          <a:noFill/>
        </p:spPr>
        <p:txBody>
          <a:bodyPr/>
          <a:lstStyle/>
          <a:p>
            <a:fld id="{C4007F20-4D9B-D542-8D6B-D10DD73A1693}" type="slidenum">
              <a:rPr lang="en-US"/>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63492" name="Slide Number Placeholder 3"/>
          <p:cNvSpPr>
            <a:spLocks noGrp="1"/>
          </p:cNvSpPr>
          <p:nvPr>
            <p:ph type="sldNum" sz="quarter" idx="5"/>
          </p:nvPr>
        </p:nvSpPr>
        <p:spPr>
          <a:noFill/>
        </p:spPr>
        <p:txBody>
          <a:bodyPr/>
          <a:lstStyle/>
          <a:p>
            <a:fld id="{802B298C-5BEB-E847-8B87-786E7296D581}" type="slidenum">
              <a:rPr lang="en-US" smtClean="0"/>
              <a:pPr/>
              <a:t>27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65540" name="Slide Number Placeholder 3"/>
          <p:cNvSpPr>
            <a:spLocks noGrp="1"/>
          </p:cNvSpPr>
          <p:nvPr>
            <p:ph type="sldNum" sz="quarter" idx="5"/>
          </p:nvPr>
        </p:nvSpPr>
        <p:spPr>
          <a:noFill/>
        </p:spPr>
        <p:txBody>
          <a:bodyPr/>
          <a:lstStyle/>
          <a:p>
            <a:fld id="{730C005B-0C9E-424A-A1FA-80730CBCDCB3}" type="slidenum">
              <a:rPr lang="en-US" smtClean="0"/>
              <a:pPr/>
              <a:t>28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ln/>
        </p:spPr>
      </p:sp>
      <p:sp>
        <p:nvSpPr>
          <p:cNvPr id="67587"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67588" name="Slide Number Placeholder 3"/>
          <p:cNvSpPr>
            <a:spLocks noGrp="1"/>
          </p:cNvSpPr>
          <p:nvPr>
            <p:ph type="sldNum" sz="quarter" idx="5"/>
          </p:nvPr>
        </p:nvSpPr>
        <p:spPr>
          <a:noFill/>
        </p:spPr>
        <p:txBody>
          <a:bodyPr/>
          <a:lstStyle/>
          <a:p>
            <a:fld id="{41633B6F-0E8E-8D4C-9BE3-D5BCEA06041B}" type="slidenum">
              <a:rPr lang="en-US" smtClean="0"/>
              <a:pPr/>
              <a:t>29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69636" name="Slide Number Placeholder 3"/>
          <p:cNvSpPr>
            <a:spLocks noGrp="1"/>
          </p:cNvSpPr>
          <p:nvPr>
            <p:ph type="sldNum" sz="quarter" idx="5"/>
          </p:nvPr>
        </p:nvSpPr>
        <p:spPr>
          <a:noFill/>
        </p:spPr>
        <p:txBody>
          <a:bodyPr/>
          <a:lstStyle/>
          <a:p>
            <a:fld id="{1DFC456D-558C-614C-9896-C01C3B0F9B9F}" type="slidenum">
              <a:rPr lang="en-US" smtClean="0"/>
              <a:pPr/>
              <a:t>30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1684" name="Slide Number Placeholder 3"/>
          <p:cNvSpPr>
            <a:spLocks noGrp="1"/>
          </p:cNvSpPr>
          <p:nvPr>
            <p:ph type="sldNum" sz="quarter" idx="5"/>
          </p:nvPr>
        </p:nvSpPr>
        <p:spPr>
          <a:noFill/>
        </p:spPr>
        <p:txBody>
          <a:bodyPr/>
          <a:lstStyle/>
          <a:p>
            <a:fld id="{A13575B8-6965-D044-A72D-992201901958}" type="slidenum">
              <a:rPr lang="en-US" smtClean="0"/>
              <a:pPr/>
              <a:t>31</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3732" name="Slide Number Placeholder 3"/>
          <p:cNvSpPr>
            <a:spLocks noGrp="1"/>
          </p:cNvSpPr>
          <p:nvPr>
            <p:ph type="sldNum" sz="quarter" idx="5"/>
          </p:nvPr>
        </p:nvSpPr>
        <p:spPr>
          <a:noFill/>
        </p:spPr>
        <p:txBody>
          <a:bodyPr/>
          <a:lstStyle/>
          <a:p>
            <a:fld id="{9546442C-6780-7548-9CE3-57FDD5EDFBBE}" type="slidenum">
              <a:rPr lang="en-US" smtClean="0"/>
              <a:pPr/>
              <a:t>32</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75779"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5780" name="Slide Number Placeholder 3"/>
          <p:cNvSpPr>
            <a:spLocks noGrp="1"/>
          </p:cNvSpPr>
          <p:nvPr>
            <p:ph type="sldNum" sz="quarter" idx="5"/>
          </p:nvPr>
        </p:nvSpPr>
        <p:spPr>
          <a:noFill/>
        </p:spPr>
        <p:txBody>
          <a:bodyPr/>
          <a:lstStyle/>
          <a:p>
            <a:fld id="{D1B5DCAC-9F8D-9E4B-B9D1-BC60C6D7044C}" type="slidenum">
              <a:rPr lang="en-US" smtClean="0"/>
              <a:pPr/>
              <a:t>33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a:ln/>
        </p:spPr>
      </p:sp>
      <p:sp>
        <p:nvSpPr>
          <p:cNvPr id="77827"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7828" name="Slide Number Placeholder 3"/>
          <p:cNvSpPr>
            <a:spLocks noGrp="1"/>
          </p:cNvSpPr>
          <p:nvPr>
            <p:ph type="sldNum" sz="quarter" idx="5"/>
          </p:nvPr>
        </p:nvSpPr>
        <p:spPr>
          <a:noFill/>
        </p:spPr>
        <p:txBody>
          <a:bodyPr/>
          <a:lstStyle/>
          <a:p>
            <a:fld id="{20FEDB0A-9FCF-404B-9A65-9032D2C711AF}" type="slidenum">
              <a:rPr lang="en-US" smtClean="0"/>
              <a:pPr/>
              <a:t>34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1BB62B5-A797-6B44-BF37-723C50C99F1F}" type="slidenum">
              <a:rPr lang="en-US"/>
              <a:pPr/>
              <a:t>8</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normAutofit lnSpcReduction="10000"/>
          </a:bodyPr>
          <a:lstStyle/>
          <a:p>
            <a:pPr>
              <a:spcBef>
                <a:spcPct val="0"/>
              </a:spcBef>
              <a:spcAft>
                <a:spcPts val="1135"/>
              </a:spcAft>
            </a:pPr>
            <a:r>
              <a:rPr lang="en-US" dirty="0">
                <a:latin typeface="Arial" charset="0"/>
                <a:ea typeface="ＭＳ Ｐゴシック" charset="-128"/>
                <a:cs typeface="ＭＳ Ｐゴシック" charset="-128"/>
              </a:rPr>
              <a:t>The word Dollar is in fact a standard unit of measurement of money; it is analogous to an “hour” for time, an “ounce” for weight, and an “inch” for length.</a:t>
            </a:r>
          </a:p>
          <a:p>
            <a:pPr>
              <a:spcBef>
                <a:spcPct val="0"/>
              </a:spcBef>
              <a:spcAft>
                <a:spcPts val="1135"/>
              </a:spcAft>
            </a:pPr>
            <a:r>
              <a:rPr lang="en-US" dirty="0">
                <a:latin typeface="Arial" charset="0"/>
                <a:ea typeface="ＭＳ Ｐゴシック" charset="-128"/>
                <a:cs typeface="ＭＳ Ｐゴシック" charset="-128"/>
              </a:rPr>
              <a:t>The Dollar is our Country’s standard unit of measurement for money.</a:t>
            </a:r>
          </a:p>
          <a:p>
            <a:pPr>
              <a:spcBef>
                <a:spcPct val="0"/>
              </a:spcBef>
              <a:spcAft>
                <a:spcPts val="1135"/>
              </a:spcAft>
              <a:buFontTx/>
              <a:buChar char="•"/>
            </a:pPr>
            <a:r>
              <a:rPr lang="en-US" dirty="0">
                <a:latin typeface="Arial" charset="0"/>
                <a:ea typeface="ＭＳ Ｐゴシック" charset="-128"/>
                <a:cs typeface="ＭＳ Ｐゴシック" charset="-128"/>
              </a:rPr>
              <a:t>How do you feel when you go to a gas station and pump “15 gallons of gas” into your 12 gallon tank?  </a:t>
            </a:r>
          </a:p>
          <a:p>
            <a:pPr>
              <a:spcBef>
                <a:spcPct val="0"/>
              </a:spcBef>
              <a:spcAft>
                <a:spcPts val="1135"/>
              </a:spcAft>
              <a:buFontTx/>
              <a:buChar char="•"/>
            </a:pPr>
            <a:r>
              <a:rPr lang="en-US" dirty="0">
                <a:latin typeface="Arial" charset="0"/>
                <a:ea typeface="ＭＳ Ｐゴシック" charset="-128"/>
                <a:cs typeface="ＭＳ Ｐゴシック" charset="-128"/>
              </a:rPr>
              <a:t>Or you went to the lumber yard and purchased an eight foot piece of lumber, and when you got home you discovered that it was actually only 7 ½ feet long?</a:t>
            </a:r>
          </a:p>
          <a:p>
            <a:pPr>
              <a:spcBef>
                <a:spcPct val="0"/>
              </a:spcBef>
              <a:spcAft>
                <a:spcPts val="1135"/>
              </a:spcAft>
              <a:buFontTx/>
              <a:buChar char="•"/>
            </a:pPr>
            <a:r>
              <a:rPr lang="en-US" dirty="0">
                <a:latin typeface="Arial" charset="0"/>
                <a:ea typeface="ＭＳ Ｐゴシック" charset="-128"/>
                <a:cs typeface="ＭＳ Ｐゴシック" charset="-128"/>
              </a:rPr>
              <a:t>How would you feel if you went to the grocery store and purchased what you believed were 2 lbs. of bananas, but when you got home you found out that you actually only purchased 1 ¾ of a pound of bananas?</a:t>
            </a:r>
          </a:p>
          <a:p>
            <a:pPr>
              <a:spcBef>
                <a:spcPct val="0"/>
              </a:spcBef>
              <a:spcAft>
                <a:spcPts val="1135"/>
              </a:spcAft>
            </a:pPr>
            <a:r>
              <a:rPr lang="en-US" dirty="0">
                <a:latin typeface="Arial" charset="0"/>
                <a:ea typeface="ＭＳ Ｐゴシック" charset="-128"/>
                <a:cs typeface="ＭＳ Ｐゴシック" charset="-128"/>
              </a:rPr>
              <a:t>I bet you would feel ripped off.</a:t>
            </a:r>
          </a:p>
          <a:p>
            <a:pPr>
              <a:spcBef>
                <a:spcPct val="0"/>
              </a:spcBef>
              <a:spcAft>
                <a:spcPts val="1135"/>
              </a:spcAft>
              <a:buFontTx/>
              <a:buChar char="•"/>
            </a:pPr>
            <a:r>
              <a:rPr lang="en-US" dirty="0">
                <a:latin typeface="Arial" charset="0"/>
                <a:ea typeface="ＭＳ Ｐゴシック" charset="-128"/>
                <a:cs typeface="ＭＳ Ｐゴシック" charset="-128"/>
              </a:rPr>
              <a:t>Now what if I told you that the green Federal Reserve Notes that you have in your pocket, which purports to be of some “dollar” value, are currently worth less than 1/20 the constitutionally guaranteed value in lawful money.  I bet you would be really ticked off. </a:t>
            </a:r>
          </a:p>
          <a:p>
            <a:pPr>
              <a:spcBef>
                <a:spcPct val="0"/>
              </a:spcBef>
              <a:spcAft>
                <a:spcPts val="1135"/>
              </a:spcAft>
            </a:pPr>
            <a:r>
              <a:rPr lang="en-US" dirty="0">
                <a:latin typeface="Arial" charset="0"/>
                <a:ea typeface="ＭＳ Ｐゴシック" charset="-128"/>
                <a:cs typeface="ＭＳ Ｐゴシック" charset="-128"/>
              </a:rPr>
              <a:t>Well folks, be prepared to be very ticked off.</a:t>
            </a:r>
          </a:p>
          <a:p>
            <a:pPr>
              <a:spcBef>
                <a:spcPct val="0"/>
              </a:spcBef>
              <a:spcAft>
                <a:spcPts val="1135"/>
              </a:spcAft>
            </a:pPr>
            <a:endParaRPr lang="en-US"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a:ln/>
        </p:spPr>
      </p:sp>
      <p:sp>
        <p:nvSpPr>
          <p:cNvPr id="79875"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79876" name="Slide Number Placeholder 3"/>
          <p:cNvSpPr>
            <a:spLocks noGrp="1"/>
          </p:cNvSpPr>
          <p:nvPr>
            <p:ph type="sldNum" sz="quarter" idx="5"/>
          </p:nvPr>
        </p:nvSpPr>
        <p:spPr>
          <a:noFill/>
        </p:spPr>
        <p:txBody>
          <a:bodyPr/>
          <a:lstStyle/>
          <a:p>
            <a:fld id="{1C2359E8-AC2B-394D-8881-202E2BBF3F05}" type="slidenum">
              <a:rPr lang="en-US" smtClean="0"/>
              <a:pPr/>
              <a:t>35</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a:latin typeface="Arial" charset="0"/>
                <a:ea typeface="ＭＳ Ｐゴシック" charset="-128"/>
                <a:cs typeface="ＭＳ Ｐゴシック" charset="-128"/>
              </a:rPr>
              <a:t>Quote from Penn Gazette pg 4. middle column, Dec. 16, 1789.</a:t>
            </a:r>
          </a:p>
        </p:txBody>
      </p:sp>
      <p:sp>
        <p:nvSpPr>
          <p:cNvPr id="81924" name="Slide Number Placeholder 3"/>
          <p:cNvSpPr>
            <a:spLocks noGrp="1"/>
          </p:cNvSpPr>
          <p:nvPr>
            <p:ph type="sldNum" sz="quarter" idx="5"/>
          </p:nvPr>
        </p:nvSpPr>
        <p:spPr>
          <a:noFill/>
        </p:spPr>
        <p:txBody>
          <a:bodyPr/>
          <a:lstStyle/>
          <a:p>
            <a:fld id="{44DF006F-50AB-1242-A203-27AAE76BDD38}" type="slidenum">
              <a:rPr lang="en-US"/>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a:ln/>
        </p:spPr>
      </p:sp>
      <p:sp>
        <p:nvSpPr>
          <p:cNvPr id="83971"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83972" name="Slide Number Placeholder 3"/>
          <p:cNvSpPr>
            <a:spLocks noGrp="1"/>
          </p:cNvSpPr>
          <p:nvPr>
            <p:ph type="sldNum" sz="quarter" idx="5"/>
          </p:nvPr>
        </p:nvSpPr>
        <p:spPr>
          <a:noFill/>
        </p:spPr>
        <p:txBody>
          <a:bodyPr/>
          <a:lstStyle/>
          <a:p>
            <a:fld id="{FC3BFD0C-6266-7D42-8676-DDAE000E2585}" type="slidenum">
              <a:rPr lang="en-US" smtClean="0"/>
              <a:pPr/>
              <a:t>37</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p:spPr>
        <p:txBody>
          <a:bodyPr/>
          <a:lstStyle/>
          <a:p>
            <a:r>
              <a:rPr lang="en-US" smtClean="0">
                <a:latin typeface="Arial" charset="0"/>
                <a:ea typeface="ＭＳ Ｐゴシック" charset="-128"/>
                <a:cs typeface="ＭＳ Ｐゴシック" charset="-128"/>
              </a:rPr>
              <a:t>Quote from Thomas Aquinas as published at: http://www.lewrockwell.com/orig2/stagnaro4.html</a:t>
            </a:r>
          </a:p>
        </p:txBody>
      </p:sp>
      <p:sp>
        <p:nvSpPr>
          <p:cNvPr id="41988" name="Slide Number Placeholder 3"/>
          <p:cNvSpPr>
            <a:spLocks noGrp="1"/>
          </p:cNvSpPr>
          <p:nvPr>
            <p:ph type="sldNum" sz="quarter" idx="5"/>
          </p:nvPr>
        </p:nvSpPr>
        <p:spPr>
          <a:noFill/>
        </p:spPr>
        <p:txBody>
          <a:bodyPr/>
          <a:lstStyle/>
          <a:p>
            <a:fld id="{001D24B3-C738-5D47-9C5D-D4400662D575}" type="slidenum">
              <a:rPr lang="en-US" smtClean="0">
                <a:latin typeface="Arial" charset="0"/>
              </a:rPr>
              <a:pPr/>
              <a:t>44</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C1B5166-3A0D-D749-9965-1F923C54525F}" type="slidenum">
              <a:rPr lang="en-US"/>
              <a:pPr/>
              <a:t>9</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6099" y="4343704"/>
            <a:ext cx="5639097" cy="4113892"/>
          </a:xfrm>
          <a:noFill/>
          <a:ln/>
        </p:spPr>
        <p:txBody>
          <a:bodyPr/>
          <a:lstStyle/>
          <a:p>
            <a:pPr eaLnBrk="1" hangingPunct="1"/>
            <a:r>
              <a:rPr lang="en-US">
                <a:latin typeface="Arial" charset="0"/>
                <a:ea typeface="ＭＳ Ｐゴシック" charset="-128"/>
                <a:cs typeface="ＭＳ Ｐゴシック" charset="-128"/>
              </a:rPr>
              <a:t>It is rather ironic that during the first 124 years of our Republic’s existence (1789 – 1913), it was well understood by the general public that the word “Dollar” means a pure metallic silver coin of a known fixed unit of measurement for money, value and wealth.</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Over the next 55 years (1913 – 1968), the definition of the Dollar was slowly removed from public education, dictionaries and our court rooms to the point that in 1968 Congress unconstitutionally eliminated the fundamental and necessary requirement of silver from the “public” definition of the word “Dollar”.  Hence our constitutionally guaranteed fixed standard unit of measure of money and wealth was hijacked.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Finally, on 15 August 1971, President Richard Nixon unconstitutionally terminated redemption of Federal Reserve Notes in gold internationally, ending the connection between the Federal Reserve System and any “constitutional” money whatsoever.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D595320-AD2F-0E4E-B68B-A739A80E4D93}" type="slidenum">
              <a:rPr lang="en-US"/>
              <a:pPr/>
              <a:t>10</a:t>
            </a:fld>
            <a:endParaRPr lang="en-US"/>
          </a:p>
        </p:txBody>
      </p:sp>
      <p:sp>
        <p:nvSpPr>
          <p:cNvPr id="28675"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285750" y="4343703"/>
            <a:ext cx="6357938" cy="4292297"/>
          </a:xfrm>
          <a:ln/>
        </p:spPr>
        <p:txBody>
          <a:bodyPr/>
          <a:lstStyle/>
          <a:p>
            <a:pPr>
              <a:spcBef>
                <a:spcPct val="0"/>
              </a:spcBef>
              <a:spcAft>
                <a:spcPts val="1135"/>
              </a:spcAft>
              <a:defRPr/>
            </a:pPr>
            <a:r>
              <a:rPr lang="en-US" sz="900" dirty="0">
                <a:latin typeface="Arial" charset="0"/>
                <a:ea typeface="ＭＳ Ｐゴシック" charset="-128"/>
                <a:cs typeface="ＭＳ Ｐゴシック" charset="-128"/>
              </a:rPr>
              <a:t>By empowering Congress “To coin Money, [and] regulate the Value thereof”, Article I, Section 8, Clause 5 of the Constitution of the United States, guarantees a national system of coinage with uniform intrinsic value. By explicitly referring to “dollars”, in Article I, Section 9, Clause 1 and the Seventh Amendment of the Constitution of the United States, fixed the silver minted dollar coin as the monetary-unit by which Congress must “regulate the Value” of all other coinage too. </a:t>
            </a:r>
            <a:endParaRPr lang="en-US" sz="900" dirty="0" smtClean="0">
              <a:latin typeface="Arial" charset="0"/>
              <a:ea typeface="ＭＳ Ｐゴシック" charset="-128"/>
              <a:cs typeface="ＭＳ Ｐゴシック" charset="-128"/>
            </a:endParaRPr>
          </a:p>
          <a:p>
            <a:pPr eaLnBrk="1" hangingPunct="1">
              <a:defRPr/>
            </a:pPr>
            <a:r>
              <a:rPr lang="en-US" sz="900" dirty="0" smtClean="0">
                <a:latin typeface="Arial" charset="0"/>
                <a:ea typeface="ＭＳ Ｐゴシック" charset="-128"/>
                <a:cs typeface="ＭＳ Ｐゴシック" charset="-128"/>
              </a:rPr>
              <a:t>On their face, the monetary powers and disabilities set out in the Constitution are eminently suitable for these goals: </a:t>
            </a:r>
          </a:p>
          <a:p>
            <a:pPr marL="216233" indent="-216233">
              <a:buFont typeface="+mj-lt"/>
              <a:buAutoNum type="arabicPeriod"/>
              <a:defRPr/>
            </a:pPr>
            <a:r>
              <a:rPr lang="en-US" sz="900" dirty="0" smtClean="0">
                <a:latin typeface="Arial" charset="0"/>
                <a:ea typeface="ＭＳ Ｐゴシック" charset="-128"/>
                <a:cs typeface="ＭＳ Ｐゴシック" charset="-128"/>
              </a:rPr>
              <a:t>By denying the States any power to “emit Bills of Credit” or “coin Money”, Article I, Section 10, Clause 1 eradicates the “fallacious Medium” of regional paper currencies and eliminates multiple systems of coinage throughout the country. </a:t>
            </a:r>
          </a:p>
          <a:p>
            <a:pPr marL="216233" indent="-216233">
              <a:buFont typeface="+mj-lt"/>
              <a:buAutoNum type="arabicPeriod"/>
              <a:defRPr/>
            </a:pPr>
            <a:r>
              <a:rPr lang="en-US" sz="900" dirty="0" smtClean="0">
                <a:latin typeface="Arial" charset="0"/>
                <a:ea typeface="ＭＳ Ｐゴシック" charset="-128"/>
                <a:cs typeface="ＭＳ Ｐゴシック" charset="-128"/>
              </a:rPr>
              <a:t>The Clause also limits the States’ legal-tender power to “gold and silver Coin”, thereby establishing specie as the sole constitutional medium for governmentally enforced “Payment of Debts”. </a:t>
            </a:r>
          </a:p>
          <a:p>
            <a:pPr marL="216233" indent="-216233">
              <a:buFont typeface="+mj-lt"/>
              <a:buAutoNum type="arabicPeriod"/>
              <a:defRPr/>
            </a:pPr>
            <a:r>
              <a:rPr lang="en-US" sz="900" dirty="0" smtClean="0">
                <a:latin typeface="Arial" charset="0"/>
                <a:ea typeface="ＭＳ Ｐゴシック" charset="-128"/>
                <a:cs typeface="ＭＳ Ｐゴシック" charset="-128"/>
              </a:rPr>
              <a:t>By empowering Congress “To coin Money, [and] regulate the Value thereof”, Article I, Section 8, Clause 5 creates a national system of coinage with uniform intrinsic value. </a:t>
            </a:r>
          </a:p>
          <a:p>
            <a:pPr marL="216233" indent="-216233">
              <a:buFont typeface="+mj-lt"/>
              <a:buAutoNum type="arabicPeriod"/>
              <a:defRPr/>
            </a:pPr>
            <a:r>
              <a:rPr lang="en-US" sz="900" dirty="0" smtClean="0">
                <a:latin typeface="Arial" charset="0"/>
                <a:ea typeface="ＭＳ Ｐゴシック" charset="-128"/>
                <a:cs typeface="ＭＳ Ｐゴシック" charset="-128"/>
              </a:rPr>
              <a:t>By explicitly referring to “dollars”, Article I, Section 9, Clause 1 and the Seventh Amendment fix the silver Spanish milled dollar as the money-unit by which Congress should “regulate the Value” of all other coinage.</a:t>
            </a:r>
          </a:p>
          <a:p>
            <a:pPr marL="216233" indent="-216233">
              <a:buFont typeface="+mj-lt"/>
              <a:buAutoNum type="arabicPeriod"/>
              <a:defRPr/>
            </a:pPr>
            <a:r>
              <a:rPr lang="en-US" sz="900" dirty="0" smtClean="0">
                <a:latin typeface="Arial" charset="0"/>
                <a:ea typeface="ＭＳ Ｐゴシック" charset="-128"/>
                <a:cs typeface="ＭＳ Ｐゴシック" charset="-128"/>
              </a:rPr>
              <a:t>By not including the language “emit bills” that the Articles of Confederation contained, Article I, Section 8, Clause 2 disables Congress from issuing any paper currency. And by limiting Congress’s power to punish counterfeiting to “Securities” and “current Coin”, Article I, Section 8, Clause 6 confirms that Congress may “coin Money” itself, or raise “Money” by “</a:t>
            </a:r>
            <a:r>
              <a:rPr lang="en-US" sz="900" dirty="0" err="1" smtClean="0">
                <a:latin typeface="Arial" charset="0"/>
                <a:ea typeface="ＭＳ Ｐゴシック" charset="-128"/>
                <a:cs typeface="ＭＳ Ｐゴシック" charset="-128"/>
              </a:rPr>
              <a:t>borrow[ing</a:t>
            </a:r>
            <a:r>
              <a:rPr lang="en-US" sz="900" dirty="0" smtClean="0">
                <a:latin typeface="Arial" charset="0"/>
                <a:ea typeface="ＭＳ Ｐゴシック" charset="-128"/>
                <a:cs typeface="ＭＳ Ｐゴシック" charset="-128"/>
              </a:rPr>
              <a:t>]”, but not “emit”, “issue”, “create”, “make”, or “declare what shall be” “Money” in any other way.</a:t>
            </a:r>
          </a:p>
          <a:p>
            <a:pPr eaLnBrk="1" hangingPunct="1">
              <a:buFontTx/>
              <a:buAutoNum type="arabicParenR"/>
              <a:defRPr/>
            </a:pPr>
            <a:endParaRPr lang="en-US" sz="900" dirty="0" smtClean="0">
              <a:latin typeface="Arial" charset="0"/>
              <a:ea typeface="ＭＳ Ｐゴシック" charset="-128"/>
              <a:cs typeface="ＭＳ Ｐゴシック" charset="-128"/>
            </a:endParaRPr>
          </a:p>
          <a:p>
            <a:pPr>
              <a:spcBef>
                <a:spcPct val="0"/>
              </a:spcBef>
              <a:spcAft>
                <a:spcPts val="1135"/>
              </a:spcAft>
              <a:defRPr/>
            </a:pPr>
            <a:r>
              <a:rPr lang="en-US" sz="900" dirty="0" smtClean="0">
                <a:latin typeface="Arial" charset="0"/>
                <a:ea typeface="ＭＳ Ｐゴシック" charset="-128"/>
                <a:cs typeface="ＭＳ Ｐゴシック" charset="-128"/>
              </a:rPr>
              <a:t>Thus</a:t>
            </a:r>
            <a:r>
              <a:rPr lang="en-US" sz="900" dirty="0">
                <a:latin typeface="Arial" charset="0"/>
                <a:ea typeface="ＭＳ Ｐゴシック" charset="-128"/>
                <a:cs typeface="ＭＳ Ｐゴシック" charset="-128"/>
              </a:rPr>
              <a:t>, the word “</a:t>
            </a:r>
            <a:r>
              <a:rPr lang="en-US" sz="900" dirty="0" err="1">
                <a:latin typeface="Arial" charset="0"/>
                <a:ea typeface="ＭＳ Ｐゴシック" charset="-128"/>
                <a:cs typeface="ＭＳ Ｐゴシック" charset="-128"/>
              </a:rPr>
              <a:t>dollar[s</a:t>
            </a:r>
            <a:r>
              <a:rPr lang="en-US" sz="900" dirty="0">
                <a:latin typeface="Arial" charset="0"/>
                <a:ea typeface="ＭＳ Ｐゴシック" charset="-128"/>
                <a:cs typeface="ＭＳ Ｐゴシック" charset="-128"/>
              </a:rPr>
              <a:t>]” by its use in the Constitution of the United States has a fixed meaning that can only be changed by Constitutional Amendment.  And that meaning is a minted coin</a:t>
            </a:r>
            <a:r>
              <a:rPr lang="en-US" sz="900" dirty="0" smtClean="0">
                <a:latin typeface="Arial" charset="0"/>
                <a:ea typeface="ＭＳ Ｐゴシック" charset="-128"/>
                <a:cs typeface="ＭＳ Ｐゴシック" charset="-128"/>
              </a:rPr>
              <a:t> containing </a:t>
            </a:r>
            <a:r>
              <a:rPr lang="en-US" sz="900" dirty="0">
                <a:latin typeface="Arial" charset="0"/>
                <a:ea typeface="ＭＳ Ｐゴシック" charset="-128"/>
                <a:cs typeface="ＭＳ Ｐゴシック" charset="-128"/>
              </a:rPr>
              <a:t>at least 371 ¼ grains of .99 fine silver.</a:t>
            </a:r>
            <a:r>
              <a:rPr lang="en-US" sz="900" dirty="0" smtClean="0">
                <a:latin typeface="Arial" charset="0"/>
                <a:ea typeface="ＭＳ Ｐゴシック" charset="-128"/>
                <a:cs typeface="ＭＳ Ｐゴシック" charset="-128"/>
              </a:rPr>
              <a:t> Congress’s </a:t>
            </a:r>
            <a:r>
              <a:rPr lang="en-US" sz="900" dirty="0">
                <a:latin typeface="Arial" charset="0"/>
                <a:ea typeface="ＭＳ Ｐゴシック" charset="-128"/>
                <a:cs typeface="ＭＳ Ｐゴシック" charset="-128"/>
              </a:rPr>
              <a:t>responsibility is to regulate the value of coins made of other metals, such as a penny made with copper or a nickel made of nickel, relative to the weight of the one-dollar silver coin.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1559725-B862-2846-AE3D-366B76D514FE}" type="slidenum">
              <a:rPr lang="en-US"/>
              <a:pPr/>
              <a:t>11</a:t>
            </a:fld>
            <a:endParaRPr lang="en-US"/>
          </a:p>
        </p:txBody>
      </p:sp>
      <p:sp>
        <p:nvSpPr>
          <p:cNvPr id="30723" name="Rectangle 2"/>
          <p:cNvSpPr>
            <a:spLocks noGrp="1" noRot="1" noChangeAspect="1" noChangeArrowheads="1" noTextEdit="1"/>
          </p:cNvSpPr>
          <p:nvPr>
            <p:ph type="sldImg"/>
          </p:nvPr>
        </p:nvSpPr>
        <p:spPr>
          <a:xfrm>
            <a:off x="1178719" y="228298"/>
            <a:ext cx="4500563" cy="3429000"/>
          </a:xfrm>
          <a:ln/>
        </p:spPr>
      </p:sp>
      <p:sp>
        <p:nvSpPr>
          <p:cNvPr id="30724" name="Rectangle 3"/>
          <p:cNvSpPr>
            <a:spLocks noGrp="1" noChangeArrowheads="1"/>
          </p:cNvSpPr>
          <p:nvPr>
            <p:ph type="body" idx="1"/>
          </p:nvPr>
        </p:nvSpPr>
        <p:spPr>
          <a:xfrm>
            <a:off x="305098" y="3810001"/>
            <a:ext cx="6323707" cy="4647595"/>
          </a:xfrm>
          <a:noFill/>
          <a:ln/>
        </p:spPr>
        <p:txBody>
          <a:bodyPr/>
          <a:lstStyle/>
          <a:p>
            <a:pPr eaLnBrk="1" hangingPunct="1"/>
            <a:r>
              <a:rPr lang="en-US" dirty="0">
                <a:latin typeface="Arial" charset="0"/>
                <a:ea typeface="ＭＳ Ｐゴシック" charset="-128"/>
                <a:cs typeface="ＭＳ Ｐゴシック" charset="-128"/>
              </a:rPr>
              <a:t>The definition of a Dollar goes back to 1497, it was the “royal money” of King Ferdinand and Queen Isabella</a:t>
            </a:r>
            <a:r>
              <a:rPr lang="en-US" sz="900" dirty="0">
                <a:latin typeface="Arial" charset="0"/>
                <a:ea typeface="ＭＳ Ｐゴシック" charset="-128"/>
                <a:cs typeface="ＭＳ Ｐゴシック" charset="-128"/>
              </a:rPr>
              <a:t> of Spain, </a:t>
            </a:r>
            <a:r>
              <a:rPr lang="en-US" sz="900" i="1" dirty="0">
                <a:latin typeface="Arial" charset="0"/>
                <a:ea typeface="ＭＳ Ｐゴシック" charset="-128"/>
                <a:cs typeface="ＭＳ Ｐゴシック" charset="-128"/>
              </a:rPr>
              <a:t>See, e.g., J. Earl Massey, America’s Money: the Story of Our Coins and Currency (1968), at 33-36; T. Schwarz, A History of United States Coinage (1980), at 29.</a:t>
            </a:r>
          </a:p>
          <a:p>
            <a:pPr eaLnBrk="1" hangingPunct="1"/>
            <a:endParaRPr lang="en-US" sz="900" i="1" dirty="0">
              <a:latin typeface="Arial" charset="0"/>
              <a:ea typeface="ＭＳ Ｐゴシック" charset="-128"/>
              <a:cs typeface="ＭＳ Ｐゴシック" charset="-128"/>
            </a:endParaRPr>
          </a:p>
          <a:p>
            <a:pPr eaLnBrk="1" hangingPunct="1"/>
            <a:r>
              <a:rPr lang="en-US" sz="900" dirty="0">
                <a:latin typeface="Arial" charset="0"/>
                <a:ea typeface="ＭＳ Ｐゴシック" charset="-128"/>
                <a:cs typeface="ＭＳ Ｐゴシック" charset="-128"/>
              </a:rPr>
              <a:t>By 1518 the Dollar monetary unit standard became so well accepted that coins were also being minted in the valley</a:t>
            </a:r>
            <a:r>
              <a:rPr lang="en-US" sz="900" dirty="0" smtClean="0">
                <a:latin typeface="Arial" charset="0"/>
                <a:ea typeface="ＭＳ Ｐゴシック" charset="-128"/>
                <a:cs typeface="ＭＳ Ｐゴシック" charset="-128"/>
              </a:rPr>
              <a:t> of </a:t>
            </a:r>
            <a:r>
              <a:rPr lang="en-US" sz="900" dirty="0">
                <a:latin typeface="Arial" charset="0"/>
                <a:ea typeface="ＭＳ Ｐゴシック" charset="-128"/>
                <a:cs typeface="ＭＳ Ｐゴシック" charset="-128"/>
              </a:rPr>
              <a:t>St. Joachim, in Bohemia </a:t>
            </a:r>
            <a:r>
              <a:rPr lang="en-US" sz="900" dirty="0" smtClean="0">
                <a:latin typeface="Arial" charset="0"/>
                <a:ea typeface="ＭＳ Ｐゴシック" charset="-128"/>
                <a:cs typeface="ＭＳ Ｐゴシック" charset="-128"/>
              </a:rPr>
              <a:t>(</a:t>
            </a:r>
            <a:r>
              <a:rPr lang="en-US" sz="900" i="1" dirty="0" smtClean="0">
                <a:latin typeface="Arial" charset="0"/>
                <a:ea typeface="ＭＳ Ｐゴシック" charset="-128"/>
                <a:cs typeface="ＭＳ Ｐゴシック" charset="-128"/>
              </a:rPr>
              <a:t>now in the </a:t>
            </a:r>
            <a:r>
              <a:rPr lang="en-US" sz="900" i="1" dirty="0" smtClean="0">
                <a:latin typeface="Arial" charset="0"/>
                <a:ea typeface="ＭＳ Ｐゴシック" charset="-128"/>
                <a:cs typeface="ＭＳ Ｐゴシック" charset="-128"/>
                <a:hlinkClick r:id="rId3" tooltip="Czech Republic"/>
              </a:rPr>
              <a:t>Czech Republic</a:t>
            </a:r>
            <a:r>
              <a:rPr lang="en-US" sz="900" dirty="0" smtClean="0">
                <a:latin typeface="Arial" charset="0"/>
                <a:ea typeface="ＭＳ Ｐゴシック" charset="-128"/>
                <a:cs typeface="ＭＳ Ｐゴシック" charset="-128"/>
              </a:rPr>
              <a:t>)</a:t>
            </a:r>
            <a:endParaRPr lang="en-US" sz="900"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As a matter of fact: </a:t>
            </a:r>
          </a:p>
          <a:p>
            <a:pPr eaLnBrk="1" hangingPunct="1"/>
            <a:r>
              <a:rPr lang="en-US" dirty="0">
                <a:latin typeface="Arial" charset="0"/>
                <a:ea typeface="ＭＳ Ｐゴシック" charset="-128"/>
                <a:cs typeface="ＭＳ Ｐゴシック" charset="-128"/>
              </a:rPr>
              <a:t>Webster's 1958 New Collegiate Dictionary defined the Dollar as: </a:t>
            </a:r>
          </a:p>
          <a:p>
            <a:pPr lvl="1" indent="-210226">
              <a:spcBef>
                <a:spcPct val="0"/>
              </a:spcBef>
            </a:pPr>
            <a:r>
              <a:rPr lang="en-US" dirty="0">
                <a:latin typeface="Arial" charset="0"/>
              </a:rPr>
              <a:t>Any of three U.S. Coins: First issued in 1794 and since 1837 weighing 412.5 grains of silver .900 fine [412.5 * .9  = 371.25 fine (pure) silver];</a:t>
            </a:r>
            <a:r>
              <a:rPr lang="en-US" sz="900" dirty="0">
                <a:latin typeface="Arial" charset="0"/>
              </a:rPr>
              <a:t> </a:t>
            </a:r>
          </a:p>
          <a:p>
            <a:pPr lvl="1" indent="-210226">
              <a:spcBef>
                <a:spcPct val="0"/>
              </a:spcBef>
            </a:pPr>
            <a:r>
              <a:rPr lang="en-US" sz="900" dirty="0">
                <a:latin typeface="Arial" charset="0"/>
              </a:rPr>
              <a:t>A silver coin of 420 grains called a trade dollar containing 378 grains of pure metal and 42 grains of alloy; </a:t>
            </a:r>
          </a:p>
          <a:p>
            <a:pPr lvl="1" indent="-210226">
              <a:spcBef>
                <a:spcPct val="0"/>
              </a:spcBef>
            </a:pPr>
            <a:r>
              <a:rPr lang="en-US" sz="900" dirty="0">
                <a:latin typeface="Arial" charset="0"/>
              </a:rPr>
              <a:t>A gold coin of 25.8 grains .900 fine;</a:t>
            </a:r>
          </a:p>
          <a:p>
            <a:pPr eaLnBrk="1" hangingPunct="1"/>
            <a:r>
              <a:rPr lang="en-US" dirty="0">
                <a:latin typeface="Arial" charset="0"/>
                <a:ea typeface="ＭＳ Ｐゴシック" charset="-128"/>
                <a:cs typeface="ＭＳ Ｐゴシック" charset="-128"/>
              </a:rPr>
              <a:t>Webster’s 1913 dictionary defined the Dollar as:</a:t>
            </a:r>
          </a:p>
          <a:p>
            <a:pPr lvl="1" indent="-210226" algn="just">
              <a:spcBef>
                <a:spcPct val="0"/>
              </a:spcBef>
              <a:buFontTx/>
              <a:buAutoNum type="arabicPeriod"/>
            </a:pPr>
            <a:r>
              <a:rPr lang="en-US" dirty="0">
                <a:latin typeface="Arial" charset="0"/>
              </a:rPr>
              <a:t>A silver coin of the United States containing 371 ¼ grains of silver and 41.25 grains of alloy, that is, having a total weight of 412.5 grains</a:t>
            </a:r>
            <a:r>
              <a:rPr lang="en-US" sz="900" dirty="0">
                <a:latin typeface="Arial" charset="0"/>
              </a:rPr>
              <a:t>. </a:t>
            </a:r>
          </a:p>
          <a:p>
            <a:pPr lvl="1" indent="-210226" algn="just">
              <a:spcBef>
                <a:spcPct val="0"/>
              </a:spcBef>
              <a:buFontTx/>
              <a:buAutoNum type="arabicPeriod"/>
            </a:pPr>
            <a:r>
              <a:rPr lang="en-US" sz="900" dirty="0">
                <a:latin typeface="Arial" charset="0"/>
              </a:rPr>
              <a:t>A gold coin of the United States containing 23.22 grains of gold and 2.58 grains of alloy, that is, having a total weight of 25.8 grains, nine-tenths fine. It is no longer coined. </a:t>
            </a:r>
          </a:p>
          <a:p>
            <a:pPr lvl="1" indent="-210226" algn="just">
              <a:spcBef>
                <a:spcPct val="0"/>
              </a:spcBef>
            </a:pPr>
            <a:r>
              <a:rPr lang="en-US" sz="900" i="1" dirty="0">
                <a:latin typeface="Arial" charset="0"/>
              </a:rPr>
              <a:t>	NOTE: Previous to 1837 the silver dollar had a larger amount of alloy, but only the same amount of silver as now, the total weight being 416 grains. The gold dollar as a distinct coin was first made in 1849. The eagles, half eagles, and quarter eagles coined before 1834 contained 24.75 grains of gold and 2.25 grains of alloy for each dollar. </a:t>
            </a:r>
          </a:p>
          <a:p>
            <a:pPr algn="ctr" eaLnBrk="1" hangingPunct="1">
              <a:spcBef>
                <a:spcPct val="15000"/>
              </a:spcBef>
            </a:pPr>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machaut.uchicago.edu</a:t>
            </a:r>
            <a:r>
              <a:rPr lang="en-US" sz="900" dirty="0">
                <a:latin typeface="Arial" charset="0"/>
                <a:ea typeface="ＭＳ Ｐゴシック" charset="-128"/>
                <a:cs typeface="ＭＳ Ｐゴシック" charset="-128"/>
              </a:rPr>
              <a:t>/?resource=Webster%27s&amp;word=Dollar&amp;use1913=on&amp;use1828=on)</a:t>
            </a:r>
          </a:p>
          <a:p>
            <a:pPr eaLnBrk="1" hangingPunct="1"/>
            <a:r>
              <a:rPr lang="en-US" dirty="0">
                <a:latin typeface="Arial" charset="0"/>
                <a:ea typeface="ＭＳ Ｐゴシック" charset="-128"/>
                <a:cs typeface="ＭＳ Ｐゴシック" charset="-128"/>
              </a:rPr>
              <a:t>Today’s dictionary definition of the word “Dollar” is:</a:t>
            </a:r>
          </a:p>
          <a:p>
            <a:pPr lvl="1" indent="-210226">
              <a:spcBef>
                <a:spcPct val="0"/>
              </a:spcBef>
            </a:pPr>
            <a:r>
              <a:rPr lang="en-US" dirty="0">
                <a:latin typeface="Arial" charset="0"/>
              </a:rPr>
              <a:t>A Dollar bill. A paper note printed by the Treasury, or by the Federal Reserve Banks</a:t>
            </a:r>
            <a:r>
              <a:rPr lang="en-US" sz="900" dirty="0">
                <a:latin typeface="Arial" charset="0"/>
              </a:rPr>
              <a:t> under authority of the treasury, having the purported value of one dollar. Prior to 1964 such notes could be redeemed for the equivalent dollar value of silver coins, but in that year the backing of the currency with silver was discontinued. Such notes not convertible into precious metals at a fixed rate are called "fiat money", receiving their value solely from the good faith of the issuing government or bank. </a:t>
            </a:r>
          </a:p>
          <a:p>
            <a:pPr algn="ctr" eaLnBrk="1" hangingPunct="1">
              <a:spcBef>
                <a:spcPct val="15000"/>
              </a:spcBef>
            </a:pPr>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machaut.uchicago.edu</a:t>
            </a:r>
            <a:r>
              <a:rPr lang="en-US" sz="900" dirty="0">
                <a:latin typeface="Arial" charset="0"/>
                <a:ea typeface="ＭＳ Ｐゴシック" charset="-128"/>
                <a:cs typeface="ＭＳ Ｐゴシック" charset="-128"/>
              </a:rPr>
              <a:t>/?resource=Webster%27s&amp;word=Dollar&amp;use1913=on&amp;use1828=on </a:t>
            </a:r>
            <a:r>
              <a:rPr lang="en-US" sz="900" i="1" dirty="0">
                <a:latin typeface="Arial" charset="0"/>
                <a:ea typeface="ＭＳ Ｐゴシック" charset="-128"/>
                <a:cs typeface="ＭＳ Ｐゴシック" charset="-128"/>
              </a:rPr>
              <a:t>at item 3</a:t>
            </a:r>
            <a:r>
              <a:rPr lang="en-US" sz="900" dirty="0">
                <a:latin typeface="Arial" charset="0"/>
                <a:ea typeface="ＭＳ Ｐゴシック" charset="-128"/>
                <a:cs typeface="ＭＳ Ｐゴシック" charset="-128"/>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2669552-8334-B445-95E9-EA2AB3F4B3CE}" type="slidenum">
              <a:rPr lang="en-US"/>
              <a:pPr/>
              <a:t>12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During the period from 1775 through 1779, Congress authorized numerous emissions of Continental Currency and other bills of credit, ostensibly redeemable in silver Spanish milled dollars (or their equivalent in silver or gold), with the Colonies on “the faith of the United States” pledged for their eventual redemption. In total, Congress emitted some 241,500,000 in Continental Currency—a production elephantine in comparison to the 10,000,000 in silver and gold estimated to have comprised the money supply in early 1775.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By the time 1784 came around, the phrase “Worthless as a Continental” was so popular that Thomas Jefferson said: “If we determine that a dollar shall be our unit, we must then say with precision what a dollar is."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By the time the Constitution of the United States of America was formally adopted in 1789, the Dollar standard unit, a minted coin containing 371 ¼ grains of silver, was adopted as the fixed standard monetary unit of the United States with the following constitutional requirements: “No State shall … make any Thing but gold and silver Coin a Tender in Payment of Debts” (</a:t>
            </a:r>
            <a:r>
              <a:rPr lang="en-US" i="1">
                <a:latin typeface="Arial" charset="0"/>
                <a:ea typeface="ＭＳ Ｐゴシック" charset="-128"/>
                <a:cs typeface="ＭＳ Ｐゴシック" charset="-128"/>
              </a:rPr>
              <a:t>Article 1, Section 10, clause 1 of the Constitution of the United States of America</a:t>
            </a:r>
            <a:r>
              <a:rPr lang="en-US">
                <a:latin typeface="Arial" charset="0"/>
                <a:ea typeface="ＭＳ Ｐゴシック" charset="-128"/>
                <a:cs typeface="ＭＳ Ｐゴシック" charset="-128"/>
              </a:rPr>
              <a: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71B50F0-B1AB-084E-B559-325164E7B523}" type="slidenum">
              <a:rPr lang="en-US"/>
              <a:pPr/>
              <a:t>13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b="1">
                <a:latin typeface="Arial" charset="0"/>
                <a:ea typeface="ＭＳ Ｐゴシック" charset="-128"/>
                <a:cs typeface="ＭＳ Ｐゴシック" charset="-128"/>
              </a:rPr>
              <a:t>Roger Sherman</a:t>
            </a:r>
            <a:r>
              <a:rPr lang="en-US">
                <a:latin typeface="Arial" charset="0"/>
                <a:ea typeface="ＭＳ Ｐゴシック" charset="-128"/>
                <a:cs typeface="ＭＳ Ｐゴシック" charset="-128"/>
              </a:rPr>
              <a:t> (</a:t>
            </a:r>
            <a:r>
              <a:rPr lang="en-US" i="1">
                <a:latin typeface="Arial" charset="0"/>
                <a:ea typeface="ＭＳ Ｐゴシック" charset="-128"/>
                <a:cs typeface="ＭＳ Ｐゴシック" charset="-128"/>
              </a:rPr>
              <a:t>http://www.constitutionfacts.com/constitution/Signers.htm</a:t>
            </a:r>
            <a:r>
              <a:rPr lang="en-US">
                <a:latin typeface="Arial" charset="0"/>
                <a:ea typeface="ＭＳ Ｐゴシック" charset="-128"/>
                <a:cs typeface="ＭＳ Ｐゴシック" charset="-128"/>
              </a:rPr>
              <a:t>), the Connecticut delegate to the Constitutional Convention, believed so strongly in the necessity of coined metallic money that he said “</a:t>
            </a:r>
            <a:r>
              <a:rPr lang="en-US" b="1">
                <a:latin typeface="Arial" charset="0"/>
                <a:ea typeface="ＭＳ Ｐゴシック" charset="-128"/>
                <a:cs typeface="ＭＳ Ｐゴシック" charset="-128"/>
              </a:rPr>
              <a:t>If what is used as a medium of exchange is fluctuating in its value, it is no better than unjust weights and measures…which are condemned by the Laws of God and man</a:t>
            </a:r>
            <a:r>
              <a:rPr lang="en-US">
                <a:latin typeface="Arial" charset="0"/>
                <a:ea typeface="ＭＳ Ｐゴシック" charset="-128"/>
                <a:cs typeface="ＭＳ Ｐゴシック" charset="-128"/>
              </a:rPr>
              <a:t> …” and he and the majority of other delegate only gave their vote for the ratification of the Constitution after the dollar (</a:t>
            </a:r>
            <a:r>
              <a:rPr lang="en-US" i="1">
                <a:latin typeface="Arial" charset="0"/>
                <a:ea typeface="ＭＳ Ｐゴシック" charset="-128"/>
                <a:cs typeface="ＭＳ Ｐゴシック" charset="-128"/>
              </a:rPr>
              <a:t>a minted coin containing at least 371 ¼ grains of silver</a:t>
            </a:r>
            <a:r>
              <a:rPr lang="en-US">
                <a:latin typeface="Arial" charset="0"/>
                <a:ea typeface="ＭＳ Ｐゴシック" charset="-128"/>
                <a:cs typeface="ＭＳ Ｐゴシック" charset="-128"/>
              </a:rPr>
              <a:t>) was agreed to be the official unit of currency and money for the United States of America.</a:t>
            </a:r>
          </a:p>
          <a:p>
            <a:pPr eaLnBrk="1" hangingPunct="1"/>
            <a:r>
              <a:rPr lang="en-US" u="sng">
                <a:latin typeface="Arial" charset="0"/>
                <a:ea typeface="ＭＳ Ｐゴシック" charset="-128"/>
                <a:cs typeface="ＭＳ Ｐゴシック" charset="-128"/>
              </a:rPr>
              <a:t>As Madison’s notes record</a:t>
            </a:r>
            <a:r>
              <a:rPr lang="en-US">
                <a:latin typeface="Arial" charset="0"/>
                <a:ea typeface="ＭＳ Ｐゴシック" charset="-128"/>
                <a:cs typeface="ＭＳ Ｐゴシック" charset="-128"/>
              </a:rPr>
              <a:t>:</a:t>
            </a:r>
          </a:p>
          <a:p>
            <a:pPr lvl="1" eaLnBrk="1" hangingPunct="1"/>
            <a:r>
              <a:rPr lang="en-US">
                <a:latin typeface="Arial" charset="0"/>
              </a:rPr>
              <a:t>Mr READ, thought the words: “and emit bills on the credit of the United States", if not struck out or forbade from practice as specifically required by the ratified constitution, would be as alarming as the mark of the Beast in Revelations.</a:t>
            </a:r>
          </a:p>
          <a:p>
            <a:pPr eaLnBrk="1" hangingPunct="1"/>
            <a:r>
              <a:rPr lang="en-US" b="1">
                <a:latin typeface="Arial" charset="0"/>
                <a:ea typeface="ＭＳ Ｐゴシック" charset="-128"/>
                <a:cs typeface="ＭＳ Ｐゴシック" charset="-128"/>
              </a:rPr>
              <a:t>Hence Article 1, Section 10 of the Constitution of the United States of America states</a:t>
            </a:r>
            <a:r>
              <a:rPr lang="en-US">
                <a:latin typeface="Arial" charset="0"/>
                <a:ea typeface="ＭＳ Ｐゴシック" charset="-128"/>
                <a:cs typeface="ＭＳ Ｐゴシック" charset="-128"/>
              </a:rPr>
              <a:t>: </a:t>
            </a:r>
          </a:p>
          <a:p>
            <a:pPr lvl="1" eaLnBrk="1" hangingPunct="1"/>
            <a:r>
              <a:rPr lang="en-US">
                <a:latin typeface="Arial" charset="0"/>
              </a:rPr>
              <a:t>“No State shall enter into any Treaty, Alliance, or Confederation; grant Letters of Marque and Reprisal; coin Money; emit Bills of Credit; make any Thing but gold and silver Coin a Tender in Payment of Debts; pass any Bill of Attainder, ex post facto Law, or Law impairing the Obligation of Contracts, or grant any Title of Nobility”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p:spPr>
        <p:txBody>
          <a:bodyPr/>
          <a:lstStyle/>
          <a:p>
            <a:endParaRPr lang="en-US">
              <a:latin typeface="Arial" charset="0"/>
              <a:ea typeface="ＭＳ Ｐゴシック" charset="-128"/>
              <a:cs typeface="ＭＳ Ｐゴシック" charset="-128"/>
            </a:endParaRPr>
          </a:p>
        </p:txBody>
      </p:sp>
      <p:sp>
        <p:nvSpPr>
          <p:cNvPr id="36868" name="Slide Number Placeholder 3"/>
          <p:cNvSpPr>
            <a:spLocks noGrp="1"/>
          </p:cNvSpPr>
          <p:nvPr>
            <p:ph type="sldNum" sz="quarter" idx="5"/>
          </p:nvPr>
        </p:nvSpPr>
        <p:spPr>
          <a:noFill/>
        </p:spPr>
        <p:txBody>
          <a:bodyPr/>
          <a:lstStyle/>
          <a:p>
            <a:fld id="{E3092D55-0F50-C340-BC5F-535DD8AA512D}"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15376A-C7F9-7C4F-A296-9DD1218FB4BA}" type="datetimeFigureOut">
              <a:rPr lang="en-US" smtClean="0"/>
              <a:pPr/>
              <a:t>7/5/11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5376A-C7F9-7C4F-A296-9DD1218FB4BA}" type="datetimeFigureOut">
              <a:rPr lang="en-US" smtClean="0"/>
              <a:pPr/>
              <a:t>7/5/11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5376A-C7F9-7C4F-A296-9DD1218FB4BA}" type="datetimeFigureOut">
              <a:rPr lang="en-US" smtClean="0"/>
              <a:pPr/>
              <a:t>7/5/11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F88C63-03C4-364A-A970-327AA64D712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675301-D17D-8047-8FA1-5581EDAEF8C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775AE0-58C8-A14A-BE8E-5B8F1AB0289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32DA5B-2E79-5047-8D8C-39857C78C2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5376A-C7F9-7C4F-A296-9DD1218FB4BA}" type="datetimeFigureOut">
              <a:rPr lang="en-US" smtClean="0"/>
              <a:pPr/>
              <a:t>7/5/11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5376A-C7F9-7C4F-A296-9DD1218FB4BA}" type="datetimeFigureOut">
              <a:rPr lang="en-US" smtClean="0"/>
              <a:pPr/>
              <a:t>7/5/11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15376A-C7F9-7C4F-A296-9DD1218FB4BA}" type="datetimeFigureOut">
              <a:rPr lang="en-US" smtClean="0"/>
              <a:pPr/>
              <a:t>7/5/11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15376A-C7F9-7C4F-A296-9DD1218FB4BA}" type="datetimeFigureOut">
              <a:rPr lang="en-US" smtClean="0"/>
              <a:pPr/>
              <a:t>7/5/11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15376A-C7F9-7C4F-A296-9DD1218FB4BA}" type="datetimeFigureOut">
              <a:rPr lang="en-US" smtClean="0"/>
              <a:pPr/>
              <a:t>7/5/11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5376A-C7F9-7C4F-A296-9DD1218FB4BA}" type="datetimeFigureOut">
              <a:rPr lang="en-US" smtClean="0"/>
              <a:pPr/>
              <a:t>7/5/11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5376A-C7F9-7C4F-A296-9DD1218FB4BA}" type="datetimeFigureOut">
              <a:rPr lang="en-US" smtClean="0"/>
              <a:pPr/>
              <a:t>7/5/11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5376A-C7F9-7C4F-A296-9DD1218FB4BA}" type="datetimeFigureOut">
              <a:rPr lang="en-US" smtClean="0"/>
              <a:pPr/>
              <a:t>7/5/11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F769A-22C7-EE4D-A3EE-3D39B3A710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FFCC">
            <a:alpha val="2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5376A-C7F9-7C4F-A296-9DD1218FB4BA}" type="datetimeFigureOut">
              <a:rPr lang="en-US" smtClean="0"/>
              <a:pPr/>
              <a:t>7/5/11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F769A-22C7-EE4D-A3EE-3D39B3A710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txStyles>
    <p:titleStyle>
      <a:lvl1pPr algn="ctr" defTabSz="457200" rtl="0" eaLnBrk="1" latinLnBrk="0" hangingPunct="1">
        <a:spcBef>
          <a:spcPct val="0"/>
        </a:spcBef>
        <a:buNone/>
        <a:defRPr sz="4400" kern="1200">
          <a:solidFill>
            <a:srgbClr val="0000FF"/>
          </a:solidFill>
          <a:latin typeface="Arial Rounded MT Bold"/>
          <a:ea typeface="+mj-ea"/>
          <a:cs typeface="Arial Rounded MT Bold"/>
        </a:defRPr>
      </a:lvl1pPr>
    </p:titleStyle>
    <p:bodyStyle>
      <a:lvl1pPr marL="342900" indent="-342900" algn="l" defTabSz="457200" rtl="0" eaLnBrk="1" latinLnBrk="0" hangingPunct="1">
        <a:spcBef>
          <a:spcPct val="20000"/>
        </a:spcBef>
        <a:buFont typeface="Arial"/>
        <a:buChar char="•"/>
        <a:defRPr sz="3200" kern="1200">
          <a:solidFill>
            <a:srgbClr val="0000FF"/>
          </a:solidFill>
          <a:latin typeface="+mn-lt"/>
          <a:ea typeface="+mn-ea"/>
          <a:cs typeface="+mn-cs"/>
        </a:defRPr>
      </a:lvl1pPr>
      <a:lvl2pPr marL="690563" indent="-233363"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hyperlink" Target="http://en.wikipedia.org/wiki/Ferdinand_VI_of_Spain" TargetMode="External"/><Relationship Id="rId13" Type="http://schemas.openxmlformats.org/officeDocument/2006/relationships/hyperlink" Target="http://en.wikipedia.org/wiki/1753"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jpeg"/><Relationship Id="rId4" Type="http://schemas.openxmlformats.org/officeDocument/2006/relationships/hyperlink" Target="http://en.wikipedia.org/wiki/Carlos_V,_Holy_Roman_Emperor" TargetMode="External"/><Relationship Id="rId5" Type="http://schemas.openxmlformats.org/officeDocument/2006/relationships/hyperlink" Target="http://en.wikipedia.org/wiki/Joanna_of_Castile" TargetMode="External"/><Relationship Id="rId6" Type="http://schemas.openxmlformats.org/officeDocument/2006/relationships/hyperlink" Target="http://en.wikipedia.org/wiki/1544" TargetMode="External"/><Relationship Id="rId7" Type="http://schemas.openxmlformats.org/officeDocument/2006/relationships/hyperlink" Target="http://en.wikipedia.org/wiki/Pillars_of_Hercules" TargetMode="External"/><Relationship Id="rId8" Type="http://schemas.openxmlformats.org/officeDocument/2006/relationships/image" Target="../media/image13.jpeg"/><Relationship Id="rId9" Type="http://schemas.openxmlformats.org/officeDocument/2006/relationships/hyperlink" Target="http://en.wikipedia.org/wiki/Carlos_III_of_Spain" TargetMode="External"/><Relationship Id="rId10" Type="http://schemas.openxmlformats.org/officeDocument/2006/relationships/hyperlink" Target="http://en.wikipedia.org/wiki/177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0.jpeg"/><Relationship Id="rId5"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Image:US_$1_obverse.jpg" TargetMode="External"/><Relationship Id="rId4" Type="http://schemas.openxmlformats.org/officeDocument/2006/relationships/image" Target="../media/image19.jpeg"/><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Image:US_$1_obverse.jpg" TargetMode="External"/><Relationship Id="rId4" Type="http://schemas.openxmlformats.org/officeDocument/2006/relationships/image" Target="../media/image19.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20.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hyperlink" Target="http://www.ustreas.gov/education/faq/currency/legal-tender.shtml%23q2" TargetMode="External"/><Relationship Id="rId4" Type="http://schemas.openxmlformats.org/officeDocument/2006/relationships/image" Target="../media/image21.png"/><Relationship Id="rId5" Type="http://schemas.openxmlformats.org/officeDocument/2006/relationships/hyperlink" Target="http://en.wikipedia.org/wiki/Image:US_$1_obverse.jpg" TargetMode="External"/><Relationship Id="rId6" Type="http://schemas.openxmlformats.org/officeDocument/2006/relationships/image" Target="../media/image19.jpeg"/><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hyperlink" Target="http://caselaw.findlaw.com/scripts/getcase.pl?navby=case&amp;amp;court=US&amp;amp;vol=50&amp;amp;page=560" TargetMode="External"/><Relationship Id="rId4" Type="http://schemas.openxmlformats.org/officeDocument/2006/relationships/image" Target="../media/image1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hyperlink" Target="http://en.wikipedia.org/wiki/Image:US_$1_obverse.jpg" TargetMode="External"/><Relationship Id="rId9" Type="http://schemas.openxmlformats.org/officeDocument/2006/relationships/image" Target="../media/image19.jpeg"/><Relationship Id="rId10" Type="http://schemas.openxmlformats.org/officeDocument/2006/relationships/hyperlink" Target="http://catalog.usmint.gov/webapp/wcs/stores/servlet/CategoryDisplay?catalogId=10001&amp;storeId=10001&amp;categoryId=13738&amp;langId=-1&amp;parent_category_rn=10191&amp;top_category=10191" TargetMode="External"/><Relationship Id="rId11"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hyperlink" Target="http://en.wikipedia.org/wiki/Image:Morgan_dollar.jpg" TargetMode="External"/><Relationship Id="rId5" Type="http://schemas.openxmlformats.org/officeDocument/2006/relationships/image" Target="../media/image27.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 Id="rId7" Type="http://schemas.openxmlformats.org/officeDocument/2006/relationships/image" Target="../media/image20.jpeg"/><Relationship Id="rId8" Type="http://schemas.openxmlformats.org/officeDocument/2006/relationships/image" Target="../media/image29.jpeg"/><Relationship Id="rId9" Type="http://schemas.openxmlformats.org/officeDocument/2006/relationships/hyperlink" Target="http://en.wikipedia.org/wiki/Image:US_$1_obverse.jpg" TargetMode="External"/><Relationship Id="rId10" Type="http://schemas.openxmlformats.org/officeDocument/2006/relationships/image" Target="../media/image19.jpeg"/><Relationship Id="rId11"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27.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hyperlink" Target="http://en.wikipedia.org/wiki/Image:US_$1_obverse.jpg" TargetMode="External"/><Relationship Id="rId8" Type="http://schemas.openxmlformats.org/officeDocument/2006/relationships/image" Target="../media/image19.jpeg"/><Relationship Id="rId9" Type="http://schemas.openxmlformats.org/officeDocument/2006/relationships/hyperlink" Target="http://catalog.usmint.gov/webapp/wcs/stores/servlet/CategoryDisplay?catalogId=10001&amp;storeId=10001&amp;categoryId=13738&amp;langId=-1&amp;parent_category_rn=10191&amp;top_category=10191" TargetMode="External"/><Relationship Id="rId10" Type="http://schemas.openxmlformats.org/officeDocument/2006/relationships/image" Target="../media/image20.jpeg"/><Relationship Id="rId11"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27.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20.jpeg"/><Relationship Id="rId7" Type="http://schemas.openxmlformats.org/officeDocument/2006/relationships/image" Target="../media/image29.jpeg"/><Relationship Id="rId8" Type="http://schemas.openxmlformats.org/officeDocument/2006/relationships/hyperlink" Target="http://en.wikipedia.org/wiki/Image:US_$1_obverse.jpg" TargetMode="External"/><Relationship Id="rId9" Type="http://schemas.openxmlformats.org/officeDocument/2006/relationships/image" Target="../media/image19.jpeg"/><Relationship Id="rId10" Type="http://schemas.openxmlformats.org/officeDocument/2006/relationships/image" Target="../media/image30.jpeg"/><Relationship Id="rId11"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video" Target="file://localhost/Users/TDS/Documents/Legal/Vieira_Edwin/Lawful%20Money%20Presentations/Vieira_Power_of_Sword.mov" TargetMode="External"/><Relationship Id="rId2"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4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tags" Target="../tags/tag1.x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jpeg"/><Relationship Id="rId1" Type="http://schemas.openxmlformats.org/officeDocument/2006/relationships/tags" Target="../tags/tag2.xml"/><Relationship Id="rId2"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8" descr="24"/>
          <p:cNvPicPr>
            <a:picLocks noChangeAspect="1" noChangeArrowheads="1"/>
          </p:cNvPicPr>
          <p:nvPr/>
        </p:nvPicPr>
        <p:blipFill>
          <a:blip r:embed="rId2"/>
          <a:srcRect/>
          <a:stretch>
            <a:fillRect/>
          </a:stretch>
        </p:blipFill>
        <p:spPr bwMode="auto">
          <a:xfrm>
            <a:off x="4572000" y="0"/>
            <a:ext cx="4876800" cy="7086600"/>
          </a:xfrm>
          <a:prstGeom prst="rect">
            <a:avLst/>
          </a:prstGeom>
          <a:noFill/>
          <a:ln w="9525">
            <a:noFill/>
            <a:miter lim="800000"/>
            <a:headEnd/>
            <a:tailEnd/>
          </a:ln>
        </p:spPr>
      </p:pic>
      <p:sp>
        <p:nvSpPr>
          <p:cNvPr id="23555" name="Text Box 9"/>
          <p:cNvSpPr txBox="1">
            <a:spLocks noChangeArrowheads="1"/>
          </p:cNvSpPr>
          <p:nvPr/>
        </p:nvSpPr>
        <p:spPr bwMode="auto">
          <a:xfrm>
            <a:off x="304800" y="228600"/>
            <a:ext cx="4267200" cy="2530475"/>
          </a:xfrm>
          <a:prstGeom prst="rect">
            <a:avLst/>
          </a:prstGeom>
          <a:noFill/>
          <a:ln w="9525">
            <a:noFill/>
            <a:miter lim="800000"/>
            <a:headEnd/>
            <a:tailEnd/>
          </a:ln>
        </p:spPr>
        <p:txBody>
          <a:bodyPr>
            <a:prstTxWarp prst="textNoShape">
              <a:avLst/>
            </a:prstTxWarp>
            <a:spAutoFit/>
          </a:bodyPr>
          <a:lstStyle/>
          <a:p>
            <a:r>
              <a:rPr lang="en-US" sz="4000" dirty="0">
                <a:solidFill>
                  <a:srgbClr val="0000FF"/>
                </a:solidFill>
                <a:latin typeface="Arial Rounded MT Bold" charset="0"/>
              </a:rPr>
              <a:t>Great Nations</a:t>
            </a:r>
          </a:p>
          <a:p>
            <a:r>
              <a:rPr lang="en-US" sz="4000" dirty="0">
                <a:solidFill>
                  <a:srgbClr val="0000FF"/>
                </a:solidFill>
                <a:latin typeface="Arial Rounded MT Bold" charset="0"/>
              </a:rPr>
              <a:t>have passed </a:t>
            </a:r>
          </a:p>
          <a:p>
            <a:r>
              <a:rPr lang="en-US" sz="4000" dirty="0">
                <a:solidFill>
                  <a:srgbClr val="0000FF"/>
                </a:solidFill>
                <a:latin typeface="Arial Rounded MT Bold" charset="0"/>
              </a:rPr>
              <a:t>and now lay in </a:t>
            </a:r>
          </a:p>
          <a:p>
            <a:r>
              <a:rPr lang="en-US" sz="4000" dirty="0">
                <a:solidFill>
                  <a:srgbClr val="0000FF"/>
                </a:solidFill>
                <a:latin typeface="Arial Rounded MT Bold" charset="0"/>
              </a:rPr>
              <a:t>ruins</a:t>
            </a:r>
          </a:p>
        </p:txBody>
      </p:sp>
      <p:sp>
        <p:nvSpPr>
          <p:cNvPr id="25610" name="Text Box 10"/>
          <p:cNvSpPr txBox="1">
            <a:spLocks noChangeArrowheads="1"/>
          </p:cNvSpPr>
          <p:nvPr/>
        </p:nvSpPr>
        <p:spPr bwMode="auto">
          <a:xfrm>
            <a:off x="685800" y="2374900"/>
            <a:ext cx="2802270" cy="4524315"/>
          </a:xfrm>
          <a:prstGeom prst="rect">
            <a:avLst/>
          </a:prstGeom>
          <a:noFill/>
          <a:ln w="9525">
            <a:noFill/>
            <a:miter lim="800000"/>
            <a:headEnd/>
            <a:tailEnd/>
          </a:ln>
        </p:spPr>
        <p:txBody>
          <a:bodyPr wrap="none">
            <a:prstTxWarp prst="textNoShape">
              <a:avLst/>
            </a:prstTxWarp>
            <a:spAutoFit/>
          </a:bodyPr>
          <a:lstStyle/>
          <a:p>
            <a:r>
              <a:rPr lang="en-US" sz="4800" dirty="0">
                <a:latin typeface="Arial Rounded MT Bold" charset="0"/>
              </a:rPr>
              <a:t>Assyrian</a:t>
            </a:r>
          </a:p>
          <a:p>
            <a:r>
              <a:rPr lang="en-US" sz="4800" dirty="0">
                <a:latin typeface="Arial Rounded MT Bold" charset="0"/>
              </a:rPr>
              <a:t>Babylon</a:t>
            </a:r>
          </a:p>
          <a:p>
            <a:r>
              <a:rPr lang="en-US" sz="4800" dirty="0">
                <a:latin typeface="Arial Rounded MT Bold" charset="0"/>
              </a:rPr>
              <a:t>Persia</a:t>
            </a:r>
          </a:p>
          <a:p>
            <a:r>
              <a:rPr lang="en-US" sz="4800" dirty="0">
                <a:latin typeface="Arial Rounded MT Bold" charset="0"/>
              </a:rPr>
              <a:t>Greece</a:t>
            </a:r>
          </a:p>
          <a:p>
            <a:r>
              <a:rPr lang="en-US" sz="4800" dirty="0">
                <a:latin typeface="Arial Rounded MT Bold" charset="0"/>
              </a:rPr>
              <a:t>Rome</a:t>
            </a:r>
          </a:p>
          <a:p>
            <a:r>
              <a:rPr lang="en-US" sz="4800" dirty="0">
                <a:latin typeface="Arial Rounded MT Bold" charset="0"/>
              </a:rPr>
              <a:t>Ottoman</a:t>
            </a:r>
          </a:p>
        </p:txBody>
      </p:sp>
      <p:sp>
        <p:nvSpPr>
          <p:cNvPr id="25611" name="Text Box 11"/>
          <p:cNvSpPr txBox="1">
            <a:spLocks noChangeArrowheads="1"/>
          </p:cNvSpPr>
          <p:nvPr/>
        </p:nvSpPr>
        <p:spPr bwMode="auto">
          <a:xfrm>
            <a:off x="584200" y="2976563"/>
            <a:ext cx="3494088" cy="2835275"/>
          </a:xfrm>
          <a:prstGeom prst="rect">
            <a:avLst/>
          </a:prstGeom>
          <a:noFill/>
          <a:ln w="9525">
            <a:noFill/>
            <a:miter lim="800000"/>
            <a:headEnd/>
            <a:tailEnd/>
          </a:ln>
        </p:spPr>
        <p:txBody>
          <a:bodyPr wrap="none">
            <a:prstTxWarp prst="textNoShape">
              <a:avLst/>
            </a:prstTxWarp>
            <a:spAutoFit/>
          </a:bodyPr>
          <a:lstStyle/>
          <a:p>
            <a:pPr algn="ctr"/>
            <a:r>
              <a:rPr lang="en-US" sz="6000">
                <a:solidFill>
                  <a:srgbClr val="FF0000"/>
                </a:solidFill>
                <a:latin typeface="Arial Rounded MT Bold" charset="0"/>
              </a:rPr>
              <a:t>Is </a:t>
            </a:r>
          </a:p>
          <a:p>
            <a:pPr algn="ctr"/>
            <a:r>
              <a:rPr lang="en-US" sz="6000">
                <a:solidFill>
                  <a:srgbClr val="FF0000"/>
                </a:solidFill>
                <a:latin typeface="Arial Rounded MT Bold" charset="0"/>
              </a:rPr>
              <a:t>America </a:t>
            </a:r>
          </a:p>
          <a:p>
            <a:pPr algn="ctr"/>
            <a:r>
              <a:rPr lang="en-US" sz="6000">
                <a:solidFill>
                  <a:srgbClr val="FF0000"/>
                </a:solidFill>
                <a:latin typeface="Arial Rounded MT Bold" charset="0"/>
              </a:rPr>
              <a:t>exempt?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 calcmode="lin" valueType="num">
                                      <p:cBhvr>
                                        <p:cTn id="7" dur="5000" fill="hold"/>
                                        <p:tgtEl>
                                          <p:spTgt spid="25610"/>
                                        </p:tgtEl>
                                        <p:attrNameLst>
                                          <p:attrName>ppt_x</p:attrName>
                                        </p:attrNameLst>
                                      </p:cBhvr>
                                      <p:tavLst>
                                        <p:tav tm="0">
                                          <p:val>
                                            <p:strVal val="#ppt_x"/>
                                          </p:val>
                                        </p:tav>
                                        <p:tav tm="100000">
                                          <p:val>
                                            <p:strVal val="#ppt_x"/>
                                          </p:val>
                                        </p:tav>
                                      </p:tavLst>
                                    </p:anim>
                                    <p:anim calcmode="lin" valueType="num">
                                      <p:cBhvr>
                                        <p:cTn id="8" dur="5000" fill="hold"/>
                                        <p:tgtEl>
                                          <p:spTgt spid="25610"/>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5611"/>
                                        </p:tgtEl>
                                        <p:attrNameLst>
                                          <p:attrName>style.visibility</p:attrName>
                                        </p:attrNameLst>
                                      </p:cBhvr>
                                      <p:to>
                                        <p:strVal val="visible"/>
                                      </p:to>
                                    </p:set>
                                    <p:anim calcmode="lin" valueType="num">
                                      <p:cBhvr>
                                        <p:cTn id="13" dur="500" fill="hold"/>
                                        <p:tgtEl>
                                          <p:spTgt spid="25611"/>
                                        </p:tgtEl>
                                        <p:attrNameLst>
                                          <p:attrName>ppt_w</p:attrName>
                                        </p:attrNameLst>
                                      </p:cBhvr>
                                      <p:tavLst>
                                        <p:tav tm="0">
                                          <p:val>
                                            <p:fltVal val="0"/>
                                          </p:val>
                                        </p:tav>
                                        <p:tav tm="100000">
                                          <p:val>
                                            <p:strVal val="#ppt_w"/>
                                          </p:val>
                                        </p:tav>
                                      </p:tavLst>
                                    </p:anim>
                                    <p:anim calcmode="lin" valueType="num">
                                      <p:cBhvr>
                                        <p:cTn id="14" dur="500" fill="hold"/>
                                        <p:tgtEl>
                                          <p:spTgt spid="25611"/>
                                        </p:tgtEl>
                                        <p:attrNameLst>
                                          <p:attrName>ppt_h</p:attrName>
                                        </p:attrNameLst>
                                      </p:cBhvr>
                                      <p:tavLst>
                                        <p:tav tm="0">
                                          <p:val>
                                            <p:fltVal val="0"/>
                                          </p:val>
                                        </p:tav>
                                        <p:tav tm="100000">
                                          <p:val>
                                            <p:strVal val="#ppt_h"/>
                                          </p:val>
                                        </p:tav>
                                      </p:tavLst>
                                    </p:anim>
                                    <p:animEffect transition="in" filter="fade">
                                      <p:cBhvr>
                                        <p:cTn id="15"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P spid="25611"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8"/>
          <p:cNvSpPr>
            <a:spLocks noGrp="1" noChangeArrowheads="1"/>
          </p:cNvSpPr>
          <p:nvPr>
            <p:ph type="title"/>
          </p:nvPr>
        </p:nvSpPr>
        <p:spPr/>
        <p:txBody>
          <a:bodyPr>
            <a:normAutofit fontScale="90000"/>
          </a:bodyPr>
          <a:lstStyle/>
          <a:p>
            <a:pPr eaLnBrk="1" hangingPunct="1"/>
            <a:r>
              <a:rPr lang="en-US" sz="4000">
                <a:ea typeface="ＭＳ Ｐゴシック" charset="-128"/>
                <a:cs typeface="ＭＳ Ｐゴシック" charset="-128"/>
              </a:rPr>
              <a:t>Congress’ Responsibility to Regulate the Value of Coin </a:t>
            </a:r>
          </a:p>
        </p:txBody>
      </p:sp>
      <p:sp>
        <p:nvSpPr>
          <p:cNvPr id="27651" name="Text Box 7"/>
          <p:cNvSpPr txBox="1">
            <a:spLocks noChangeArrowheads="1"/>
          </p:cNvSpPr>
          <p:nvPr/>
        </p:nvSpPr>
        <p:spPr bwMode="auto">
          <a:xfrm>
            <a:off x="319088" y="1700213"/>
            <a:ext cx="2860675" cy="1328737"/>
          </a:xfrm>
          <a:prstGeom prst="rect">
            <a:avLst/>
          </a:prstGeom>
          <a:noFill/>
          <a:ln w="9525">
            <a:noFill/>
            <a:miter lim="800000"/>
            <a:headEnd/>
            <a:tailEnd/>
          </a:ln>
        </p:spPr>
        <p:txBody>
          <a:bodyPr>
            <a:prstTxWarp prst="textNoShape">
              <a:avLst/>
            </a:prstTxWarp>
            <a:spAutoFit/>
          </a:bodyPr>
          <a:lstStyle/>
          <a:p>
            <a:pPr>
              <a:spcBef>
                <a:spcPct val="50000"/>
              </a:spcBef>
            </a:pPr>
            <a:r>
              <a:rPr lang="en-US" b="1" u="sng"/>
              <a:t>Key</a:t>
            </a:r>
            <a:r>
              <a:rPr lang="en-US" b="1"/>
              <a:t>:</a:t>
            </a:r>
          </a:p>
          <a:p>
            <a:pPr>
              <a:spcBef>
                <a:spcPct val="50000"/>
              </a:spcBef>
            </a:pPr>
            <a:r>
              <a:rPr lang="en-US"/>
              <a:t>1 troy oz = 480 grains</a:t>
            </a:r>
            <a:br>
              <a:rPr lang="en-US"/>
            </a:br>
            <a:r>
              <a:rPr lang="en-US"/>
              <a:t>1 troy oz = 31.1034 grams</a:t>
            </a:r>
            <a:br>
              <a:rPr lang="en-US"/>
            </a:br>
            <a:r>
              <a:rPr lang="en-US"/>
              <a:t>1 troy oz = 1.09714 oz</a:t>
            </a:r>
          </a:p>
        </p:txBody>
      </p:sp>
      <p:grpSp>
        <p:nvGrpSpPr>
          <p:cNvPr id="2" name="Group 15"/>
          <p:cNvGrpSpPr>
            <a:grpSpLocks/>
          </p:cNvGrpSpPr>
          <p:nvPr/>
        </p:nvGrpSpPr>
        <p:grpSpPr bwMode="auto">
          <a:xfrm>
            <a:off x="3362325" y="3614738"/>
            <a:ext cx="4827588" cy="1866900"/>
            <a:chOff x="3362325" y="3614738"/>
            <a:chExt cx="4827588" cy="1866900"/>
          </a:xfrm>
        </p:grpSpPr>
        <p:pic>
          <p:nvPicPr>
            <p:cNvPr id="27660" name="Picture 5" descr="Obverse of 1795 Half Eagle - Plain Eagle on Revers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02438" y="3711575"/>
              <a:ext cx="1076325" cy="1079500"/>
            </a:xfrm>
            <a:prstGeom prst="rect">
              <a:avLst/>
            </a:prstGeom>
            <a:noFill/>
            <a:ln w="9525">
              <a:noFill/>
              <a:miter lim="800000"/>
              <a:headEnd/>
              <a:tailEnd/>
            </a:ln>
          </p:spPr>
        </p:pic>
        <p:sp>
          <p:nvSpPr>
            <p:cNvPr id="27661" name="Text Box 6"/>
            <p:cNvSpPr txBox="1">
              <a:spLocks noChangeArrowheads="1"/>
            </p:cNvSpPr>
            <p:nvPr/>
          </p:nvSpPr>
          <p:spPr bwMode="auto">
            <a:xfrm>
              <a:off x="6554788" y="4930775"/>
              <a:ext cx="1635125" cy="549275"/>
            </a:xfrm>
            <a:prstGeom prst="rect">
              <a:avLst/>
            </a:prstGeom>
            <a:noFill/>
            <a:ln w="9525">
              <a:noFill/>
              <a:miter lim="800000"/>
              <a:headEnd/>
              <a:tailEnd/>
            </a:ln>
          </p:spPr>
          <p:txBody>
            <a:bodyPr>
              <a:prstTxWarp prst="textNoShape">
                <a:avLst/>
              </a:prstTxWarp>
              <a:spAutoFit/>
            </a:bodyPr>
            <a:lstStyle/>
            <a:p>
              <a:pPr algn="ctr"/>
              <a:r>
                <a:rPr lang="en-US"/>
                <a:t>10 Dollar</a:t>
              </a:r>
              <a:br>
                <a:rPr lang="en-US"/>
              </a:br>
              <a:r>
                <a:rPr lang="en-US" sz="1200"/>
                <a:t>(247.5 grains Gold)</a:t>
              </a:r>
            </a:p>
          </p:txBody>
        </p:sp>
        <p:pic>
          <p:nvPicPr>
            <p:cNvPr id="4" name="Picture 12" descr="1794_ob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13138" y="3614738"/>
              <a:ext cx="1316037" cy="1273175"/>
            </a:xfrm>
            <a:prstGeom prst="rect">
              <a:avLst/>
            </a:prstGeom>
            <a:noFill/>
            <a:ln w="9525">
              <a:noFill/>
              <a:miter lim="800000"/>
              <a:headEnd/>
              <a:tailEnd/>
            </a:ln>
          </p:spPr>
        </p:pic>
        <p:sp>
          <p:nvSpPr>
            <p:cNvPr id="27663" name="Text Box 13"/>
            <p:cNvSpPr txBox="1">
              <a:spLocks noChangeArrowheads="1"/>
            </p:cNvSpPr>
            <p:nvPr/>
          </p:nvSpPr>
          <p:spPr bwMode="auto">
            <a:xfrm>
              <a:off x="3362325" y="4932363"/>
              <a:ext cx="1635125" cy="549275"/>
            </a:xfrm>
            <a:prstGeom prst="rect">
              <a:avLst/>
            </a:prstGeom>
            <a:noFill/>
            <a:ln w="9525">
              <a:noFill/>
              <a:miter lim="800000"/>
              <a:headEnd/>
              <a:tailEnd/>
            </a:ln>
          </p:spPr>
          <p:txBody>
            <a:bodyPr>
              <a:prstTxWarp prst="textNoShape">
                <a:avLst/>
              </a:prstTxWarp>
              <a:spAutoFit/>
            </a:bodyPr>
            <a:lstStyle/>
            <a:p>
              <a:pPr algn="ctr"/>
              <a:r>
                <a:rPr lang="en-US"/>
                <a:t>1 Dollar</a:t>
              </a:r>
              <a:br>
                <a:rPr lang="en-US"/>
              </a:br>
              <a:r>
                <a:rPr lang="en-US" sz="1200"/>
                <a:t>(371.25 grains Silver)</a:t>
              </a:r>
            </a:p>
          </p:txBody>
        </p:sp>
        <p:sp>
          <p:nvSpPr>
            <p:cNvPr id="27664" name="Text Box 14"/>
            <p:cNvSpPr txBox="1">
              <a:spLocks noChangeArrowheads="1"/>
            </p:cNvSpPr>
            <p:nvPr/>
          </p:nvSpPr>
          <p:spPr bwMode="auto">
            <a:xfrm>
              <a:off x="5057775" y="3886200"/>
              <a:ext cx="1211239" cy="738664"/>
            </a:xfrm>
            <a:prstGeom prst="rect">
              <a:avLst/>
            </a:prstGeom>
            <a:noFill/>
            <a:ln w="9525">
              <a:noFill/>
              <a:miter lim="800000"/>
              <a:headEnd/>
              <a:tailEnd/>
            </a:ln>
          </p:spPr>
          <p:txBody>
            <a:bodyPr wrap="none">
              <a:prstTxWarp prst="textNoShape">
                <a:avLst/>
              </a:prstTxWarp>
              <a:spAutoFit/>
            </a:bodyPr>
            <a:lstStyle/>
            <a:p>
              <a:pPr algn="ctr"/>
              <a:r>
                <a:rPr lang="en-US"/>
                <a:t>X 10 =</a:t>
              </a:r>
              <a:br>
                <a:rPr lang="en-US"/>
              </a:br>
              <a:r>
                <a:rPr lang="en-US" sz="1200"/>
                <a:t>(3,712.5 grains</a:t>
              </a:r>
              <a:br>
                <a:rPr lang="en-US" sz="1200"/>
              </a:br>
              <a:r>
                <a:rPr lang="en-US" sz="1200"/>
                <a:t>of Silver)</a:t>
              </a:r>
            </a:p>
          </p:txBody>
        </p:sp>
      </p:grpSp>
      <p:grpSp>
        <p:nvGrpSpPr>
          <p:cNvPr id="3" name="Group 14"/>
          <p:cNvGrpSpPr>
            <a:grpSpLocks/>
          </p:cNvGrpSpPr>
          <p:nvPr/>
        </p:nvGrpSpPr>
        <p:grpSpPr bwMode="auto">
          <a:xfrm>
            <a:off x="3673475" y="1676400"/>
            <a:ext cx="4467225" cy="1838325"/>
            <a:chOff x="3673475" y="1676400"/>
            <a:chExt cx="4467225" cy="1838325"/>
          </a:xfrm>
        </p:grpSpPr>
        <p:sp>
          <p:nvSpPr>
            <p:cNvPr id="27655" name="Text Box 8"/>
            <p:cNvSpPr txBox="1">
              <a:spLocks noChangeArrowheads="1"/>
            </p:cNvSpPr>
            <p:nvPr/>
          </p:nvSpPr>
          <p:spPr bwMode="auto">
            <a:xfrm>
              <a:off x="3673475" y="2752725"/>
              <a:ext cx="985838" cy="731838"/>
            </a:xfrm>
            <a:prstGeom prst="rect">
              <a:avLst/>
            </a:prstGeom>
            <a:noFill/>
            <a:ln w="9525">
              <a:noFill/>
              <a:miter lim="800000"/>
              <a:headEnd/>
              <a:tailEnd/>
            </a:ln>
          </p:spPr>
          <p:txBody>
            <a:bodyPr wrap="none">
              <a:prstTxWarp prst="textNoShape">
                <a:avLst/>
              </a:prstTxWarp>
              <a:spAutoFit/>
            </a:bodyPr>
            <a:lstStyle/>
            <a:p>
              <a:pPr algn="ctr"/>
              <a:r>
                <a:rPr lang="en-US"/>
                <a:t>1 Cent</a:t>
              </a:r>
              <a:br>
                <a:rPr lang="en-US"/>
              </a:br>
              <a:r>
                <a:rPr lang="en-US" sz="1200"/>
                <a:t>(46.3 grains</a:t>
              </a:r>
              <a:br>
                <a:rPr lang="en-US" sz="1200"/>
              </a:br>
              <a:r>
                <a:rPr lang="en-US" sz="1200"/>
                <a:t>of Copper)</a:t>
              </a:r>
            </a:p>
          </p:txBody>
        </p:sp>
        <p:sp>
          <p:nvSpPr>
            <p:cNvPr id="27656" name="Text Box 9"/>
            <p:cNvSpPr txBox="1">
              <a:spLocks noChangeArrowheads="1"/>
            </p:cNvSpPr>
            <p:nvPr/>
          </p:nvSpPr>
          <p:spPr bwMode="auto">
            <a:xfrm>
              <a:off x="5075238" y="1947863"/>
              <a:ext cx="1082899" cy="738664"/>
            </a:xfrm>
            <a:prstGeom prst="rect">
              <a:avLst/>
            </a:prstGeom>
            <a:noFill/>
            <a:ln w="9525">
              <a:noFill/>
              <a:miter lim="800000"/>
              <a:headEnd/>
              <a:tailEnd/>
            </a:ln>
          </p:spPr>
          <p:txBody>
            <a:bodyPr wrap="none">
              <a:prstTxWarp prst="textNoShape">
                <a:avLst/>
              </a:prstTxWarp>
              <a:spAutoFit/>
            </a:bodyPr>
            <a:lstStyle/>
            <a:p>
              <a:pPr algn="ctr"/>
              <a:r>
                <a:rPr lang="en-US"/>
                <a:t>X 100 =</a:t>
              </a:r>
              <a:br>
                <a:rPr lang="en-US"/>
              </a:br>
              <a:r>
                <a:rPr lang="en-US" sz="1200"/>
                <a:t>(4,630 grains</a:t>
              </a:r>
              <a:br>
                <a:rPr lang="en-US" sz="1200"/>
              </a:br>
              <a:r>
                <a:rPr lang="en-US" sz="1200"/>
                <a:t>of Copper)</a:t>
              </a:r>
            </a:p>
          </p:txBody>
        </p:sp>
        <p:pic>
          <p:nvPicPr>
            <p:cNvPr id="27657" name="Picture 10" descr="1794_ob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56388" y="1676400"/>
              <a:ext cx="1316037" cy="1273175"/>
            </a:xfrm>
            <a:prstGeom prst="rect">
              <a:avLst/>
            </a:prstGeom>
            <a:noFill/>
            <a:ln w="9525">
              <a:noFill/>
              <a:miter lim="800000"/>
              <a:headEnd/>
              <a:tailEnd/>
            </a:ln>
          </p:spPr>
        </p:pic>
        <p:sp>
          <p:nvSpPr>
            <p:cNvPr id="27658" name="Text Box 11"/>
            <p:cNvSpPr txBox="1">
              <a:spLocks noChangeArrowheads="1"/>
            </p:cNvSpPr>
            <p:nvPr/>
          </p:nvSpPr>
          <p:spPr bwMode="auto">
            <a:xfrm>
              <a:off x="6505575" y="2965450"/>
              <a:ext cx="1635125" cy="549275"/>
            </a:xfrm>
            <a:prstGeom prst="rect">
              <a:avLst/>
            </a:prstGeom>
            <a:noFill/>
            <a:ln w="9525">
              <a:noFill/>
              <a:miter lim="800000"/>
              <a:headEnd/>
              <a:tailEnd/>
            </a:ln>
          </p:spPr>
          <p:txBody>
            <a:bodyPr>
              <a:prstTxWarp prst="textNoShape">
                <a:avLst/>
              </a:prstTxWarp>
              <a:spAutoFit/>
            </a:bodyPr>
            <a:lstStyle/>
            <a:p>
              <a:pPr algn="ctr"/>
              <a:r>
                <a:rPr lang="en-US"/>
                <a:t>1 Dollar</a:t>
              </a:r>
              <a:br>
                <a:rPr lang="en-US"/>
              </a:br>
              <a:r>
                <a:rPr lang="en-US" sz="1200"/>
                <a:t>(371.25 grains Silver)</a:t>
              </a:r>
            </a:p>
          </p:txBody>
        </p:sp>
        <p:pic>
          <p:nvPicPr>
            <p:cNvPr id="27659" name="Picture 1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748088" y="1874838"/>
              <a:ext cx="876300" cy="876300"/>
            </a:xfrm>
            <a:prstGeom prst="rect">
              <a:avLst/>
            </a:prstGeom>
            <a:noFill/>
            <a:ln w="9525">
              <a:noFill/>
              <a:miter lim="800000"/>
              <a:headEnd/>
              <a:tailEnd/>
            </a:ln>
          </p:spPr>
        </p:pic>
      </p:grpSp>
      <p:sp>
        <p:nvSpPr>
          <p:cNvPr id="27662" name="Rectangle 19"/>
          <p:cNvSpPr>
            <a:spLocks noChangeArrowheads="1"/>
          </p:cNvSpPr>
          <p:nvPr/>
        </p:nvSpPr>
        <p:spPr bwMode="auto">
          <a:xfrm>
            <a:off x="1524000" y="5988050"/>
            <a:ext cx="6477000" cy="641350"/>
          </a:xfrm>
          <a:prstGeom prst="rect">
            <a:avLst/>
          </a:prstGeom>
          <a:noFill/>
          <a:ln w="9525">
            <a:noFill/>
            <a:miter lim="800000"/>
            <a:headEnd/>
            <a:tailEnd/>
          </a:ln>
        </p:spPr>
        <p:txBody>
          <a:bodyPr>
            <a:prstTxWarp prst="textNoShape">
              <a:avLst/>
            </a:prstTxWarp>
            <a:spAutoFit/>
          </a:bodyPr>
          <a:lstStyle/>
          <a:p>
            <a:pPr algn="ctr"/>
            <a:r>
              <a:rPr lang="en-US">
                <a:solidFill>
                  <a:schemeClr val="tx2"/>
                </a:solidFill>
              </a:rPr>
              <a:t>Congress has the responsibility to regulate the value of all minted coins to the fixed pure metal Dollar standard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7662"/>
                                        </p:tgtEl>
                                        <p:attrNameLst>
                                          <p:attrName>style.visibility</p:attrName>
                                        </p:attrNameLst>
                                      </p:cBhvr>
                                      <p:to>
                                        <p:strVal val="visible"/>
                                      </p:to>
                                    </p:set>
                                    <p:animEffect transition="in" filter="blinds(horizontal)">
                                      <p:cBhvr>
                                        <p:cTn id="21"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a:ea typeface="ＭＳ Ｐゴシック" charset="-128"/>
                <a:cs typeface="ＭＳ Ｐゴシック" charset="-128"/>
              </a:rPr>
              <a:t>A Bit of History</a:t>
            </a:r>
          </a:p>
        </p:txBody>
      </p:sp>
      <p:sp>
        <p:nvSpPr>
          <p:cNvPr id="29699" name="Rectangle 6"/>
          <p:cNvSpPr>
            <a:spLocks noGrp="1" noChangeArrowheads="1"/>
          </p:cNvSpPr>
          <p:nvPr>
            <p:ph type="body" sz="half" idx="2"/>
          </p:nvPr>
        </p:nvSpPr>
        <p:spPr>
          <a:xfrm>
            <a:off x="3886200" y="1447800"/>
            <a:ext cx="5105400" cy="4953000"/>
          </a:xfrm>
        </p:spPr>
        <p:txBody>
          <a:bodyPr/>
          <a:lstStyle/>
          <a:p>
            <a:pPr marL="0" indent="0" algn="just" eaLnBrk="1" hangingPunct="1">
              <a:buFontTx/>
              <a:buNone/>
            </a:pPr>
            <a:r>
              <a:rPr lang="en-US" sz="2800">
                <a:ea typeface="ＭＳ Ｐゴシック" charset="-128"/>
                <a:cs typeface="ＭＳ Ｐゴシック" charset="-128"/>
              </a:rPr>
              <a:t>The “Dollar” is a fixed standard unit of measurement that was established in 1497 by King Ferdinand and Queen Isabella of Spain. It is a minted coin containing at least 371</a:t>
            </a:r>
            <a:r>
              <a:rPr lang="en-US" sz="2800" baseline="30000">
                <a:ea typeface="ＭＳ Ｐゴシック" charset="-128"/>
                <a:cs typeface="ＭＳ Ｐゴシック" charset="-128"/>
              </a:rPr>
              <a:t>4</a:t>
            </a:r>
            <a:r>
              <a:rPr lang="en-US" sz="2800">
                <a:ea typeface="ＭＳ Ｐゴシック" charset="-128"/>
                <a:cs typeface="ＭＳ Ｐゴシック" charset="-128"/>
              </a:rPr>
              <a:t>/</a:t>
            </a:r>
            <a:r>
              <a:rPr lang="en-US" sz="2800" baseline="-25000">
                <a:ea typeface="ＭＳ Ｐゴシック" charset="-128"/>
                <a:cs typeface="ＭＳ Ｐゴシック" charset="-128"/>
              </a:rPr>
              <a:t>16</a:t>
            </a:r>
            <a:r>
              <a:rPr lang="en-US" sz="2800">
                <a:ea typeface="ＭＳ Ｐゴシック" charset="-128"/>
                <a:cs typeface="ＭＳ Ｐゴシック" charset="-128"/>
              </a:rPr>
              <a:t> grains of fine (pure) Silver.</a:t>
            </a:r>
          </a:p>
        </p:txBody>
      </p:sp>
      <p:pic>
        <p:nvPicPr>
          <p:cNvPr id="29700" name="Picture 16" descr="Pieces_of_Eight_1542"/>
          <p:cNvPicPr>
            <a:picLocks noGrp="1" noChangeAspect="1" noChangeArrowheads="1"/>
          </p:cNvPicPr>
          <p:nvPr>
            <p:ph sz="half" idx="1"/>
          </p:nvPr>
        </p:nvPicPr>
        <p:blipFill>
          <a:blip r:embed="rId3"/>
          <a:srcRect/>
          <a:stretch>
            <a:fillRect/>
          </a:stretch>
        </p:blipFill>
        <p:spPr>
          <a:xfrm>
            <a:off x="630238" y="1524000"/>
            <a:ext cx="3121025" cy="1579563"/>
          </a:xfrm>
        </p:spPr>
      </p:pic>
      <p:sp>
        <p:nvSpPr>
          <p:cNvPr id="29701" name="Rectangle 17"/>
          <p:cNvSpPr>
            <a:spLocks noChangeArrowheads="1"/>
          </p:cNvSpPr>
          <p:nvPr/>
        </p:nvSpPr>
        <p:spPr bwMode="auto">
          <a:xfrm>
            <a:off x="400050" y="3200400"/>
            <a:ext cx="3581400" cy="396875"/>
          </a:xfrm>
          <a:prstGeom prst="rect">
            <a:avLst/>
          </a:prstGeom>
          <a:noFill/>
          <a:ln w="9525">
            <a:noFill/>
            <a:miter lim="800000"/>
            <a:headEnd/>
            <a:tailEnd/>
          </a:ln>
        </p:spPr>
        <p:txBody>
          <a:bodyPr anchor="ctr">
            <a:prstTxWarp prst="textNoShape">
              <a:avLst/>
            </a:prstTxWarp>
            <a:spAutoFit/>
          </a:bodyPr>
          <a:lstStyle/>
          <a:p>
            <a:r>
              <a:rPr lang="en-US" sz="1000"/>
              <a:t>Silver eight real coin of </a:t>
            </a:r>
            <a:r>
              <a:rPr lang="en-US" sz="1000">
                <a:hlinkClick r:id="rId4" tooltip="Carlos V, Holy Roman Emperor"/>
              </a:rPr>
              <a:t>Carlos</a:t>
            </a:r>
            <a:r>
              <a:rPr lang="en-US" sz="1000"/>
              <a:t> and </a:t>
            </a:r>
            <a:r>
              <a:rPr lang="en-US" sz="1000">
                <a:hlinkClick r:id="rId5" tooltip="Joanna of Castile"/>
              </a:rPr>
              <a:t>Johanna</a:t>
            </a:r>
            <a:r>
              <a:rPr lang="en-US" sz="1000"/>
              <a:t> of Spain, dated ca. </a:t>
            </a:r>
            <a:r>
              <a:rPr lang="en-US" sz="1000">
                <a:hlinkClick r:id="rId6" tooltip="1544"/>
              </a:rPr>
              <a:t>1544</a:t>
            </a:r>
            <a:r>
              <a:rPr lang="en-US" sz="1000"/>
              <a:t>, depicting the </a:t>
            </a:r>
            <a:r>
              <a:rPr lang="en-US" sz="1000">
                <a:hlinkClick r:id="rId7" tooltip="Pillars of Hercules"/>
              </a:rPr>
              <a:t>Pillars of Hercules</a:t>
            </a:r>
            <a:r>
              <a:rPr lang="en-US" sz="1000"/>
              <a:t> on the reverse. </a:t>
            </a:r>
          </a:p>
        </p:txBody>
      </p:sp>
      <p:pic>
        <p:nvPicPr>
          <p:cNvPr id="29702" name="Picture 18" descr="Pieces_of_Eight_1776_Carlos_III_Coin"/>
          <p:cNvPicPr>
            <a:picLocks noChangeAspect="1" noChangeArrowheads="1"/>
          </p:cNvPicPr>
          <p:nvPr/>
        </p:nvPicPr>
        <p:blipFill>
          <a:blip r:embed="rId8"/>
          <a:srcRect/>
          <a:stretch>
            <a:fillRect/>
          </a:stretch>
        </p:blipFill>
        <p:spPr bwMode="auto">
          <a:xfrm>
            <a:off x="5257800" y="4572000"/>
            <a:ext cx="3162300" cy="1581150"/>
          </a:xfrm>
          <a:prstGeom prst="rect">
            <a:avLst/>
          </a:prstGeom>
          <a:noFill/>
          <a:ln w="9525">
            <a:noFill/>
            <a:miter lim="800000"/>
            <a:headEnd/>
            <a:tailEnd/>
          </a:ln>
        </p:spPr>
      </p:pic>
      <p:sp>
        <p:nvSpPr>
          <p:cNvPr id="29703" name="Rectangle 19"/>
          <p:cNvSpPr>
            <a:spLocks noChangeArrowheads="1"/>
          </p:cNvSpPr>
          <p:nvPr/>
        </p:nvSpPr>
        <p:spPr bwMode="auto">
          <a:xfrm>
            <a:off x="5054600" y="6248400"/>
            <a:ext cx="3556000" cy="244475"/>
          </a:xfrm>
          <a:prstGeom prst="rect">
            <a:avLst/>
          </a:prstGeom>
          <a:noFill/>
          <a:ln w="9525">
            <a:noFill/>
            <a:miter lim="800000"/>
            <a:headEnd/>
            <a:tailEnd/>
          </a:ln>
        </p:spPr>
        <p:txBody>
          <a:bodyPr wrap="none" anchor="ctr">
            <a:prstTxWarp prst="textNoShape">
              <a:avLst/>
            </a:prstTxWarp>
            <a:spAutoFit/>
          </a:bodyPr>
          <a:lstStyle/>
          <a:p>
            <a:r>
              <a:rPr lang="en-US" sz="1000"/>
              <a:t>Silver eight real coin of King </a:t>
            </a:r>
            <a:r>
              <a:rPr lang="en-US" sz="1000">
                <a:hlinkClick r:id="rId9" tooltip="Carlos III of Spain"/>
              </a:rPr>
              <a:t>Carlos III of Spain</a:t>
            </a:r>
            <a:r>
              <a:rPr lang="en-US" sz="1000"/>
              <a:t>, dated </a:t>
            </a:r>
            <a:r>
              <a:rPr lang="en-US" sz="1000">
                <a:hlinkClick r:id="rId10" tooltip="1776"/>
              </a:rPr>
              <a:t>1776</a:t>
            </a:r>
            <a:r>
              <a:rPr lang="en-US" sz="1000"/>
              <a:t>. </a:t>
            </a:r>
          </a:p>
        </p:txBody>
      </p:sp>
      <p:pic>
        <p:nvPicPr>
          <p:cNvPr id="29704" name="Picture 20" descr="Pieces_of_Eight_1753_Ferdinand_VI_Coin"/>
          <p:cNvPicPr>
            <a:picLocks noChangeAspect="1" noChangeArrowheads="1"/>
          </p:cNvPicPr>
          <p:nvPr/>
        </p:nvPicPr>
        <p:blipFill>
          <a:blip r:embed="rId11"/>
          <a:srcRect/>
          <a:stretch>
            <a:fillRect/>
          </a:stretch>
        </p:blipFill>
        <p:spPr bwMode="auto">
          <a:xfrm>
            <a:off x="646113" y="4114800"/>
            <a:ext cx="3089275" cy="1584325"/>
          </a:xfrm>
          <a:prstGeom prst="rect">
            <a:avLst/>
          </a:prstGeom>
          <a:noFill/>
          <a:ln w="9525">
            <a:noFill/>
            <a:miter lim="800000"/>
            <a:headEnd/>
            <a:tailEnd/>
          </a:ln>
        </p:spPr>
      </p:pic>
      <p:sp>
        <p:nvSpPr>
          <p:cNvPr id="29705" name="Rectangle 21"/>
          <p:cNvSpPr>
            <a:spLocks noChangeArrowheads="1"/>
          </p:cNvSpPr>
          <p:nvPr/>
        </p:nvSpPr>
        <p:spPr bwMode="auto">
          <a:xfrm>
            <a:off x="304800" y="5851525"/>
            <a:ext cx="3771900" cy="244475"/>
          </a:xfrm>
          <a:prstGeom prst="rect">
            <a:avLst/>
          </a:prstGeom>
          <a:noFill/>
          <a:ln w="9525">
            <a:noFill/>
            <a:miter lim="800000"/>
            <a:headEnd/>
            <a:tailEnd/>
          </a:ln>
        </p:spPr>
        <p:txBody>
          <a:bodyPr wrap="none" anchor="ctr">
            <a:prstTxWarp prst="textNoShape">
              <a:avLst/>
            </a:prstTxWarp>
            <a:spAutoFit/>
          </a:bodyPr>
          <a:lstStyle/>
          <a:p>
            <a:r>
              <a:rPr lang="en-US" sz="1000"/>
              <a:t>Silver eight real coin of King </a:t>
            </a:r>
            <a:r>
              <a:rPr lang="en-US" sz="1000">
                <a:hlinkClick r:id="rId12" tooltip="Ferdinand VI of Spain"/>
              </a:rPr>
              <a:t>Ferdinand VI of Spain</a:t>
            </a:r>
            <a:r>
              <a:rPr lang="en-US" sz="1000"/>
              <a:t>, dated </a:t>
            </a:r>
            <a:r>
              <a:rPr lang="en-US" sz="1000">
                <a:hlinkClick r:id="rId13" tooltip="1753"/>
              </a:rPr>
              <a:t>1753</a:t>
            </a:r>
            <a:r>
              <a:rPr lang="en-US" sz="100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title"/>
          </p:nvPr>
        </p:nvSpPr>
        <p:spPr>
          <a:xfrm>
            <a:off x="228600" y="274638"/>
            <a:ext cx="8686800" cy="1143000"/>
          </a:xfrm>
        </p:spPr>
        <p:txBody>
          <a:bodyPr>
            <a:normAutofit fontScale="90000"/>
          </a:bodyPr>
          <a:lstStyle/>
          <a:p>
            <a:pPr eaLnBrk="1" hangingPunct="1"/>
            <a:r>
              <a:rPr lang="en-US" sz="4000">
                <a:ea typeface="ＭＳ Ｐゴシック" charset="-128"/>
                <a:cs typeface="ＭＳ Ｐゴシック" charset="-128"/>
              </a:rPr>
              <a:t>The Dollar of the Constitution: A</a:t>
            </a:r>
            <a:br>
              <a:rPr lang="en-US" sz="4000">
                <a:ea typeface="ＭＳ Ｐゴシック" charset="-128"/>
                <a:cs typeface="ＭＳ Ｐゴシック" charset="-128"/>
              </a:rPr>
            </a:br>
            <a:r>
              <a:rPr lang="en-US" sz="4000">
                <a:ea typeface="ＭＳ Ｐゴシック" charset="-128"/>
                <a:cs typeface="ＭＳ Ｐゴシック" charset="-128"/>
              </a:rPr>
              <a:t>coin containing 371¼ grains of Silver</a:t>
            </a:r>
          </a:p>
        </p:txBody>
      </p:sp>
      <p:sp>
        <p:nvSpPr>
          <p:cNvPr id="31747" name="Rectangle 8"/>
          <p:cNvSpPr>
            <a:spLocks noGrp="1" noChangeArrowheads="1"/>
          </p:cNvSpPr>
          <p:nvPr>
            <p:ph type="body" sz="half" idx="1"/>
          </p:nvPr>
        </p:nvSpPr>
        <p:spPr/>
        <p:txBody>
          <a:bodyPr/>
          <a:lstStyle/>
          <a:p>
            <a:pPr marL="0" indent="0" eaLnBrk="1" hangingPunct="1">
              <a:buFontTx/>
              <a:buNone/>
            </a:pPr>
            <a:r>
              <a:rPr lang="en-US" sz="2400">
                <a:ea typeface="ＭＳ Ｐゴシック" charset="-128"/>
                <a:cs typeface="ＭＳ Ｐゴシック" charset="-128"/>
              </a:rPr>
              <a:t>In 1784 …Thomas Jefferson said:</a:t>
            </a:r>
          </a:p>
          <a:p>
            <a:pPr marL="114300" lvl="1" indent="342900" eaLnBrk="1" hangingPunct="1">
              <a:buFontTx/>
              <a:buNone/>
            </a:pPr>
            <a:r>
              <a:rPr lang="en-US" sz="2000"/>
              <a:t>“If we determine that a dollar shall be our unit, we must then say with precision what a dollar is." Our founding fathers followed that advice and in 1792 the dollar was defined as 371 ¼ grains of silver. From 1792 until August 15, 1971 the dollar was defined as a precise weight of either silver or gold.”</a:t>
            </a:r>
          </a:p>
        </p:txBody>
      </p:sp>
      <p:pic>
        <p:nvPicPr>
          <p:cNvPr id="31748" name="Picture 14"/>
          <p:cNvPicPr>
            <a:picLocks noGrp="1" noChangeAspect="1" noChangeArrowheads="1"/>
          </p:cNvPicPr>
          <p:nvPr>
            <p:ph sz="half" idx="2"/>
          </p:nvPr>
        </p:nvPicPr>
        <p:blipFill>
          <a:blip r:embed="rId3"/>
          <a:srcRect/>
          <a:stretch>
            <a:fillRect/>
          </a:stretch>
        </p:blipFill>
        <p:spPr>
          <a:xfrm>
            <a:off x="4648200" y="1600200"/>
            <a:ext cx="3733800" cy="4572000"/>
          </a:xfrm>
        </p:spPr>
      </p:pic>
      <p:pic>
        <p:nvPicPr>
          <p:cNvPr id="31749" name="Picture 12"/>
          <p:cNvPicPr>
            <a:picLocks noChangeAspect="1" noChangeArrowheads="1"/>
          </p:cNvPicPr>
          <p:nvPr/>
        </p:nvPicPr>
        <p:blipFill>
          <a:blip r:embed="rId4"/>
          <a:srcRect/>
          <a:stretch>
            <a:fillRect/>
          </a:stretch>
        </p:blipFill>
        <p:spPr bwMode="auto">
          <a:xfrm>
            <a:off x="5105400" y="2667000"/>
            <a:ext cx="3810000" cy="2516188"/>
          </a:xfrm>
          <a:prstGeom prst="rect">
            <a:avLst/>
          </a:prstGeom>
          <a:noFill/>
          <a:ln w="9525" cap="rnd">
            <a:solidFill>
              <a:schemeClr val="tx1"/>
            </a:solidFill>
            <a:prstDash val="sysDot"/>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500" fill="hold"/>
                                        <p:tgtEl>
                                          <p:spTgt spid="31749"/>
                                        </p:tgtEl>
                                        <p:attrNameLst>
                                          <p:attrName>ppt_w</p:attrName>
                                        </p:attrNameLst>
                                      </p:cBhvr>
                                      <p:tavLst>
                                        <p:tav tm="0">
                                          <p:val>
                                            <p:fltVal val="0"/>
                                          </p:val>
                                        </p:tav>
                                        <p:tav tm="100000">
                                          <p:val>
                                            <p:strVal val="#ppt_w"/>
                                          </p:val>
                                        </p:tav>
                                      </p:tavLst>
                                    </p:anim>
                                    <p:anim calcmode="lin" valueType="num">
                                      <p:cBhvr>
                                        <p:cTn id="8" dur="500" fill="hold"/>
                                        <p:tgtEl>
                                          <p:spTgt spid="31749"/>
                                        </p:tgtEl>
                                        <p:attrNameLst>
                                          <p:attrName>ppt_h</p:attrName>
                                        </p:attrNameLst>
                                      </p:cBhvr>
                                      <p:tavLst>
                                        <p:tav tm="0">
                                          <p:val>
                                            <p:fltVal val="0"/>
                                          </p:val>
                                        </p:tav>
                                        <p:tav tm="100000">
                                          <p:val>
                                            <p:strVal val="#ppt_h"/>
                                          </p:val>
                                        </p:tav>
                                      </p:tavLst>
                                    </p:anim>
                                    <p:animEffect transition="in" filter="fade">
                                      <p:cBhvr>
                                        <p:cTn id="9" dur="500"/>
                                        <p:tgtEl>
                                          <p:spTgt spid="31749"/>
                                        </p:tgtEl>
                                      </p:cBhvr>
                                    </p:animEffect>
                                  </p:childTnLst>
                                </p:cTn>
                              </p:par>
                            </p:childTnLst>
                          </p:cTn>
                        </p:par>
                        <p:par>
                          <p:cTn id="10" fill="hold">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Effect transition="in" filter="blinds(horizontal)">
                                      <p:cBhvr>
                                        <p:cTn id="13" dur="500"/>
                                        <p:tgtEl>
                                          <p:spTgt spid="31747">
                                            <p:txEl>
                                              <p:pRg st="0" end="0"/>
                                            </p:txEl>
                                          </p:spTgt>
                                        </p:tgtEl>
                                      </p:cBhvr>
                                    </p:animEffect>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17" dur="5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normAutofit fontScale="90000"/>
          </a:bodyPr>
          <a:lstStyle/>
          <a:p>
            <a:pPr eaLnBrk="1" hangingPunct="1"/>
            <a:r>
              <a:rPr lang="en-US" sz="4000">
                <a:ea typeface="ＭＳ Ｐゴシック" charset="-128"/>
                <a:cs typeface="ＭＳ Ｐゴシック" charset="-128"/>
              </a:rPr>
              <a:t>The Dollar (Silver) coin guarantees citizens a fixed measure of value </a:t>
            </a:r>
          </a:p>
        </p:txBody>
      </p:sp>
      <p:pic>
        <p:nvPicPr>
          <p:cNvPr id="33795" name="Picture 5"/>
          <p:cNvPicPr>
            <a:picLocks noGrp="1" noChangeAspect="1" noChangeArrowheads="1"/>
          </p:cNvPicPr>
          <p:nvPr>
            <p:ph sz="half" idx="1"/>
          </p:nvPr>
        </p:nvPicPr>
        <p:blipFill>
          <a:blip r:embed="rId3"/>
          <a:srcRect/>
          <a:stretch>
            <a:fillRect/>
          </a:stretch>
        </p:blipFill>
        <p:spPr>
          <a:xfrm>
            <a:off x="381000" y="1600200"/>
            <a:ext cx="3200400" cy="4525963"/>
          </a:xfrm>
          <a:ln cap="flat">
            <a:solidFill>
              <a:schemeClr val="tx1"/>
            </a:solidFill>
          </a:ln>
        </p:spPr>
      </p:pic>
      <p:sp>
        <p:nvSpPr>
          <p:cNvPr id="33796" name="Rectangle 6"/>
          <p:cNvSpPr>
            <a:spLocks noGrp="1" noChangeArrowheads="1"/>
          </p:cNvSpPr>
          <p:nvPr>
            <p:ph type="body" sz="half" idx="2"/>
          </p:nvPr>
        </p:nvSpPr>
        <p:spPr>
          <a:xfrm>
            <a:off x="4800600" y="1600200"/>
            <a:ext cx="3886200" cy="4724400"/>
          </a:xfrm>
        </p:spPr>
        <p:txBody>
          <a:bodyPr/>
          <a:lstStyle/>
          <a:p>
            <a:pPr marL="0" indent="0" eaLnBrk="1" hangingPunct="1">
              <a:lnSpc>
                <a:spcPct val="80000"/>
              </a:lnSpc>
              <a:buFontTx/>
              <a:buNone/>
            </a:pPr>
            <a:r>
              <a:rPr lang="en-US" sz="2000">
                <a:ea typeface="ＭＳ Ｐゴシック" charset="-128"/>
                <a:cs typeface="ＭＳ Ｐゴシック" charset="-128"/>
              </a:rPr>
              <a:t>The constitutional Dollar – a minted Coin containing 371 ¼ grains of silver – guarantees value:</a:t>
            </a:r>
          </a:p>
          <a:p>
            <a:pPr marL="122238" lvl="1" indent="-7938" eaLnBrk="1" hangingPunct="1">
              <a:lnSpc>
                <a:spcPct val="80000"/>
              </a:lnSpc>
              <a:buFontTx/>
              <a:buNone/>
            </a:pPr>
            <a:r>
              <a:rPr lang="en-US" sz="1800"/>
              <a:t>“It is significant that this power of coining money is mentioned in the same sentence in the Constitution as the power to "fix the standards of weights and measures,“ </a:t>
            </a:r>
            <a:r>
              <a:rPr lang="en-US" sz="1800" b="1">
                <a:solidFill>
                  <a:srgbClr val="FF3300"/>
                </a:solidFill>
              </a:rPr>
              <a:t>for the framers regarded money as a weight of metal and a measure of value</a:t>
            </a:r>
            <a:r>
              <a:rPr lang="en-US" sz="1800"/>
              <a:t>. Roger Sherman, a delegate to the Constitutional Convention, wrote that “</a:t>
            </a:r>
            <a:r>
              <a:rPr lang="en-US" sz="1800" b="1">
                <a:solidFill>
                  <a:srgbClr val="FF3300"/>
                </a:solidFill>
              </a:rPr>
              <a:t>If what is used as a medium of exchange is fluctuating in its value, it is no better than unjust weights and measures…which are condemned by the Laws of God and man</a:t>
            </a:r>
            <a:r>
              <a:rPr lang="en-US" sz="1800"/>
              <a:t> …".</a:t>
            </a:r>
          </a:p>
        </p:txBody>
      </p:sp>
      <p:sp>
        <p:nvSpPr>
          <p:cNvPr id="33797" name="Rectangle 10"/>
          <p:cNvSpPr>
            <a:spLocks noChangeArrowheads="1"/>
          </p:cNvSpPr>
          <p:nvPr/>
        </p:nvSpPr>
        <p:spPr bwMode="auto">
          <a:xfrm>
            <a:off x="3352800" y="6248400"/>
            <a:ext cx="1905000" cy="396875"/>
          </a:xfrm>
          <a:prstGeom prst="rect">
            <a:avLst/>
          </a:prstGeom>
          <a:noFill/>
          <a:ln w="9525">
            <a:noFill/>
            <a:miter lim="800000"/>
            <a:headEnd/>
            <a:tailEnd/>
          </a:ln>
        </p:spPr>
        <p:txBody>
          <a:bodyPr>
            <a:prstTxWarp prst="textNoShape">
              <a:avLst/>
            </a:prstTxWarp>
            <a:spAutoFit/>
          </a:bodyPr>
          <a:lstStyle/>
          <a:p>
            <a:pPr algn="ctr"/>
            <a:r>
              <a:rPr lang="en-US" sz="1000" b="1">
                <a:solidFill>
                  <a:srgbClr val="0000FF"/>
                </a:solidFill>
              </a:rPr>
              <a:t>1794 Silver Dollar America's First Silver Dollar Struck</a:t>
            </a:r>
          </a:p>
        </p:txBody>
      </p:sp>
      <p:pic>
        <p:nvPicPr>
          <p:cNvPr id="33798" name="Picture 12" descr="1794_obv"/>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657600" y="2819400"/>
            <a:ext cx="1316038" cy="1273175"/>
          </a:xfrm>
          <a:prstGeom prst="rect">
            <a:avLst/>
          </a:prstGeom>
          <a:noFill/>
          <a:ln w="9525">
            <a:noFill/>
            <a:miter lim="800000"/>
            <a:headEnd/>
            <a:tailEnd/>
          </a:ln>
        </p:spPr>
      </p:pic>
      <p:pic>
        <p:nvPicPr>
          <p:cNvPr id="9" name="Picture 13" descr="1794_rev"/>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57600" y="4572000"/>
            <a:ext cx="1298575" cy="1236663"/>
          </a:xfrm>
          <a:prstGeom prst="rect">
            <a:avLst/>
          </a:prstGeom>
          <a:noFill/>
          <a:ln w="9525">
            <a:noFill/>
            <a:miter lim="800000"/>
            <a:headEnd/>
            <a:tailEnd/>
          </a:ln>
          <a:effectLst>
            <a:outerShdw blurRad="63500" dist="53882" dir="2700000" algn="ctr" rotWithShape="0">
              <a:schemeClr val="tx1">
                <a:alpha val="50000"/>
              </a:schemeClr>
            </a:outerShdw>
          </a:effectLst>
        </p:spPr>
      </p:pic>
      <p:sp>
        <p:nvSpPr>
          <p:cNvPr id="8" name="Rectangle 7"/>
          <p:cNvSpPr>
            <a:spLocks noChangeArrowheads="1"/>
          </p:cNvSpPr>
          <p:nvPr/>
        </p:nvSpPr>
        <p:spPr bwMode="auto">
          <a:xfrm>
            <a:off x="304800" y="1600200"/>
            <a:ext cx="3276600" cy="4000500"/>
          </a:xfrm>
          <a:prstGeom prst="rect">
            <a:avLst/>
          </a:prstGeom>
          <a:solidFill>
            <a:srgbClr val="0000FF"/>
          </a:solidFill>
          <a:ln w="9525">
            <a:noFill/>
            <a:miter lim="800000"/>
            <a:headEnd/>
            <a:tailEnd/>
          </a:ln>
        </p:spPr>
        <p:txBody>
          <a:bodyPr>
            <a:prstTxWarp prst="textNoShape">
              <a:avLst/>
            </a:prstTxWarp>
            <a:spAutoFit/>
          </a:bodyPr>
          <a:lstStyle/>
          <a:p>
            <a:r>
              <a:rPr lang="en-US" sz="2000" u="sng">
                <a:solidFill>
                  <a:srgbClr val="FFFF00"/>
                </a:solidFill>
              </a:rPr>
              <a:t>Deut 25:13-14</a:t>
            </a:r>
          </a:p>
          <a:p>
            <a:r>
              <a:rPr lang="en-US">
                <a:solidFill>
                  <a:schemeClr val="bg1"/>
                </a:solidFill>
              </a:rPr>
              <a:t>13 Thou shalt not have in thy bag divers weights, a great and a small. </a:t>
            </a:r>
          </a:p>
          <a:p>
            <a:r>
              <a:rPr lang="en-US">
                <a:solidFill>
                  <a:schemeClr val="bg1"/>
                </a:solidFill>
              </a:rPr>
              <a:t>14 Thou shalt not have in thine house divers measures, a great and a small.</a:t>
            </a:r>
          </a:p>
          <a:p>
            <a:r>
              <a:rPr lang="en-US">
                <a:solidFill>
                  <a:schemeClr val="bg1"/>
                </a:solidFill>
              </a:rPr>
              <a:t>15 But thou shalt have a perfect and just weight, a perfect and just measure shalt thou have: that thy days may be lengthened in the land which the LORD thy God giveth thee.</a:t>
            </a:r>
          </a:p>
        </p:txBody>
      </p:sp>
      <p:sp>
        <p:nvSpPr>
          <p:cNvPr id="10" name="Rectangle 9"/>
          <p:cNvSpPr>
            <a:spLocks noChangeArrowheads="1"/>
          </p:cNvSpPr>
          <p:nvPr/>
        </p:nvSpPr>
        <p:spPr bwMode="auto">
          <a:xfrm>
            <a:off x="304800" y="2743200"/>
            <a:ext cx="3276600" cy="1508125"/>
          </a:xfrm>
          <a:prstGeom prst="rect">
            <a:avLst/>
          </a:prstGeom>
          <a:solidFill>
            <a:srgbClr val="FF0000"/>
          </a:solidFill>
          <a:ln w="9525">
            <a:noFill/>
            <a:miter lim="800000"/>
            <a:headEnd/>
            <a:tailEnd/>
          </a:ln>
        </p:spPr>
        <p:txBody>
          <a:bodyPr>
            <a:prstTxWarp prst="textNoShape">
              <a:avLst/>
            </a:prstTxWarp>
            <a:spAutoFit/>
          </a:bodyPr>
          <a:lstStyle/>
          <a:p>
            <a:r>
              <a:rPr lang="en-US" sz="2000" u="sng">
                <a:solidFill>
                  <a:srgbClr val="FFFF00"/>
                </a:solidFill>
              </a:rPr>
              <a:t>Prov 20:10</a:t>
            </a:r>
            <a:endParaRPr lang="en-US">
              <a:solidFill>
                <a:schemeClr val="bg1"/>
              </a:solidFill>
            </a:endParaRPr>
          </a:p>
          <a:p>
            <a:r>
              <a:rPr lang="en-US">
                <a:solidFill>
                  <a:schemeClr val="bg1"/>
                </a:solidFill>
              </a:rPr>
              <a:t>10 Divers weights, and divers measures, both of them are alike abomination to the LORD.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a typeface="ＭＳ Ｐゴシック" charset="-128"/>
                <a:cs typeface="ＭＳ Ｐゴシック" charset="-128"/>
              </a:rPr>
              <a:t>The Federal Reserve System</a:t>
            </a:r>
          </a:p>
        </p:txBody>
      </p:sp>
      <p:sp>
        <p:nvSpPr>
          <p:cNvPr id="35843" name="Content Placeholder 2"/>
          <p:cNvSpPr>
            <a:spLocks noGrp="1"/>
          </p:cNvSpPr>
          <p:nvPr>
            <p:ph sz="half" idx="1"/>
          </p:nvPr>
        </p:nvSpPr>
        <p:spPr>
          <a:xfrm>
            <a:off x="457200" y="1600200"/>
            <a:ext cx="4191000" cy="4525963"/>
          </a:xfrm>
        </p:spPr>
        <p:txBody>
          <a:bodyPr/>
          <a:lstStyle/>
          <a:p>
            <a:r>
              <a:rPr lang="en-US" sz="2200" dirty="0" smtClean="0">
                <a:solidFill>
                  <a:srgbClr val="000000"/>
                </a:solidFill>
                <a:ea typeface="ＭＳ Ｐゴシック" charset="-128"/>
                <a:cs typeface="ＭＳ Ｐゴシック" charset="-128"/>
              </a:rPr>
              <a:t>Created in 1913 under the Owen- Glass Act</a:t>
            </a:r>
          </a:p>
          <a:p>
            <a:r>
              <a:rPr lang="en-US" sz="2200" dirty="0" smtClean="0">
                <a:solidFill>
                  <a:srgbClr val="000000"/>
                </a:solidFill>
                <a:ea typeface="ＭＳ Ｐゴシック" charset="-128"/>
                <a:cs typeface="ＭＳ Ｐゴシック" charset="-128"/>
              </a:rPr>
              <a:t>Consists of: 12 private banks and 1 quasi-</a:t>
            </a:r>
            <a:r>
              <a:rPr lang="en-US" sz="2200" dirty="0" err="1" smtClean="0">
                <a:solidFill>
                  <a:srgbClr val="000000"/>
                </a:solidFill>
                <a:ea typeface="ＭＳ Ｐゴシック" charset="-128"/>
                <a:cs typeface="ＭＳ Ｐゴシック" charset="-128"/>
              </a:rPr>
              <a:t>gvmt</a:t>
            </a:r>
            <a:r>
              <a:rPr lang="en-US" sz="2200" dirty="0" smtClean="0">
                <a:solidFill>
                  <a:srgbClr val="000000"/>
                </a:solidFill>
                <a:ea typeface="ＭＳ Ｐゴシック" charset="-128"/>
                <a:cs typeface="ＭＳ Ｐゴシック" charset="-128"/>
              </a:rPr>
              <a:t> board</a:t>
            </a:r>
          </a:p>
          <a:p>
            <a:r>
              <a:rPr lang="en-US" sz="2200" dirty="0" smtClean="0">
                <a:solidFill>
                  <a:srgbClr val="000000"/>
                </a:solidFill>
                <a:ea typeface="ＭＳ Ｐゴシック" charset="-128"/>
                <a:cs typeface="ＭＳ Ｐゴシック" charset="-128"/>
              </a:rPr>
              <a:t>Monetizes debt out of thin air</a:t>
            </a:r>
          </a:p>
          <a:p>
            <a:r>
              <a:rPr lang="en-US" sz="2200" dirty="0" smtClean="0">
                <a:solidFill>
                  <a:srgbClr val="000000"/>
                </a:solidFill>
                <a:ea typeface="ＭＳ Ｐゴシック" charset="-128"/>
                <a:cs typeface="ＭＳ Ｐゴシック" charset="-128"/>
              </a:rPr>
              <a:t>It’s setup to Privatize Gains and Socialize Losses </a:t>
            </a:r>
          </a:p>
          <a:p>
            <a:r>
              <a:rPr lang="en-US" sz="2200" dirty="0" smtClean="0">
                <a:solidFill>
                  <a:srgbClr val="000000"/>
                </a:solidFill>
                <a:ea typeface="ＭＳ Ｐゴシック" charset="-128"/>
                <a:cs typeface="ＭＳ Ｐゴシック" charset="-128"/>
              </a:rPr>
              <a:t>It’s organizational structure and power have been deemed unconstitutional</a:t>
            </a:r>
            <a:br>
              <a:rPr lang="en-US" sz="2200" dirty="0" smtClean="0">
                <a:solidFill>
                  <a:srgbClr val="000000"/>
                </a:solidFill>
                <a:ea typeface="ＭＳ Ｐゴシック" charset="-128"/>
                <a:cs typeface="ＭＳ Ｐゴシック" charset="-128"/>
              </a:rPr>
            </a:br>
            <a:r>
              <a:rPr lang="en-US" sz="2200" dirty="0" smtClean="0">
                <a:solidFill>
                  <a:srgbClr val="000000"/>
                </a:solidFill>
                <a:ea typeface="ＭＳ Ｐゴシック" charset="-128"/>
                <a:cs typeface="ＭＳ Ｐゴシック" charset="-128"/>
              </a:rPr>
              <a:t>(see: </a:t>
            </a:r>
            <a:r>
              <a:rPr lang="en-US" sz="2000" i="1" dirty="0" smtClean="0">
                <a:solidFill>
                  <a:srgbClr val="000000"/>
                </a:solidFill>
                <a:ea typeface="ＭＳ Ｐゴシック" charset="-128"/>
                <a:cs typeface="ＭＳ Ｐゴシック" charset="-128"/>
              </a:rPr>
              <a:t>A.L.A. Schechter Poultry Corp. </a:t>
            </a:r>
            <a:r>
              <a:rPr lang="en-US" sz="2000" i="1" dirty="0" err="1" smtClean="0">
                <a:solidFill>
                  <a:srgbClr val="000000"/>
                </a:solidFill>
                <a:ea typeface="ＭＳ Ｐゴシック" charset="-128"/>
                <a:cs typeface="ＭＳ Ｐゴシック" charset="-128"/>
              </a:rPr>
              <a:t>v</a:t>
            </a:r>
            <a:r>
              <a:rPr lang="en-US" sz="2000" i="1" dirty="0" smtClean="0">
                <a:solidFill>
                  <a:srgbClr val="000000"/>
                </a:solidFill>
                <a:ea typeface="ＭＳ Ｐゴシック" charset="-128"/>
                <a:cs typeface="ＭＳ Ｐゴシック" charset="-128"/>
              </a:rPr>
              <a:t>. U.S.</a:t>
            </a:r>
            <a:r>
              <a:rPr lang="en-US" sz="2000" dirty="0" smtClean="0">
                <a:solidFill>
                  <a:srgbClr val="000000"/>
                </a:solidFill>
                <a:ea typeface="ＭＳ Ｐゴシック" charset="-128"/>
                <a:cs typeface="ＭＳ Ｐゴシック" charset="-128"/>
              </a:rPr>
              <a:t>, 295 U.S. 495)</a:t>
            </a:r>
          </a:p>
        </p:txBody>
      </p:sp>
      <p:sp>
        <p:nvSpPr>
          <p:cNvPr id="35844" name="Text Placeholder 3"/>
          <p:cNvSpPr>
            <a:spLocks noGrp="1"/>
          </p:cNvSpPr>
          <p:nvPr>
            <p:ph type="body" sz="half" idx="2"/>
          </p:nvPr>
        </p:nvSpPr>
        <p:spPr>
          <a:xfrm>
            <a:off x="4648200" y="1600200"/>
            <a:ext cx="4038600" cy="3200400"/>
          </a:xfrm>
        </p:spPr>
        <p:txBody>
          <a:bodyPr/>
          <a:lstStyle/>
          <a:p>
            <a:r>
              <a:rPr lang="en-US" sz="2200" smtClean="0">
                <a:ea typeface="ＭＳ Ｐゴシック" charset="-128"/>
                <a:cs typeface="ＭＳ Ｐゴシック" charset="-128"/>
              </a:rPr>
              <a:t>It’s dependant on the income tax system</a:t>
            </a:r>
          </a:p>
          <a:p>
            <a:pPr lvl="1"/>
            <a:r>
              <a:rPr lang="en-US" sz="1800" smtClean="0"/>
              <a:t>It uses income tax to control inflation</a:t>
            </a:r>
          </a:p>
          <a:p>
            <a:pPr lvl="1"/>
            <a:r>
              <a:rPr lang="en-US" sz="1800" smtClean="0"/>
              <a:t>It uses income tax revenue to pay interest on the “public” debt</a:t>
            </a:r>
          </a:p>
          <a:p>
            <a:pPr lvl="1"/>
            <a:r>
              <a:rPr lang="en-US" sz="1800" smtClean="0"/>
              <a:t>It uses income tax revenue to create more debt in order to collect more interest</a:t>
            </a:r>
          </a:p>
        </p:txBody>
      </p:sp>
      <p:sp>
        <p:nvSpPr>
          <p:cNvPr id="35845" name="Rectangle 5"/>
          <p:cNvSpPr>
            <a:spLocks noChangeArrowheads="1"/>
          </p:cNvSpPr>
          <p:nvPr/>
        </p:nvSpPr>
        <p:spPr bwMode="auto">
          <a:xfrm>
            <a:off x="4800600" y="4724400"/>
            <a:ext cx="3810000" cy="1816100"/>
          </a:xfrm>
          <a:prstGeom prst="rect">
            <a:avLst/>
          </a:prstGeom>
          <a:noFill/>
          <a:ln w="9525">
            <a:noFill/>
            <a:miter lim="800000"/>
            <a:headEnd/>
            <a:tailEnd/>
          </a:ln>
        </p:spPr>
        <p:txBody>
          <a:bodyPr>
            <a:prstTxWarp prst="textNoShape">
              <a:avLst/>
            </a:prstTxWarp>
            <a:spAutoFit/>
          </a:bodyPr>
          <a:lstStyle/>
          <a:p>
            <a:r>
              <a:rPr lang="en-US" sz="1400" b="1">
                <a:solidFill>
                  <a:srgbClr val="0000CC"/>
                </a:solidFill>
              </a:rPr>
              <a:t>100% of what is collected is absorbed solely by interest on the Federal debt and by Federal Government contributions to transfer payments. In other words, </a:t>
            </a:r>
            <a:r>
              <a:rPr lang="en-US" sz="1400" b="1">
                <a:solidFill>
                  <a:srgbClr val="FF0000"/>
                </a:solidFill>
              </a:rPr>
              <a:t>all</a:t>
            </a:r>
            <a:r>
              <a:rPr lang="en-US" sz="1400" b="1">
                <a:solidFill>
                  <a:srgbClr val="0000CC"/>
                </a:solidFill>
              </a:rPr>
              <a:t> </a:t>
            </a:r>
            <a:r>
              <a:rPr lang="en-US" sz="1400" b="1">
                <a:solidFill>
                  <a:srgbClr val="FF0000"/>
                </a:solidFill>
              </a:rPr>
              <a:t>individual income tax revenues are gone before one nickel is spent on the services which taxpayers expect from their Government.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a:ea typeface="ＭＳ Ｐゴシック" charset="-128"/>
                <a:cs typeface="ＭＳ Ｐゴシック" charset="-128"/>
              </a:rPr>
              <a:t>What is a Federal Reserve Note?</a:t>
            </a:r>
          </a:p>
        </p:txBody>
      </p:sp>
      <p:sp>
        <p:nvSpPr>
          <p:cNvPr id="37891" name="Rectangle 5"/>
          <p:cNvSpPr>
            <a:spLocks noGrp="1" noChangeArrowheads="1"/>
          </p:cNvSpPr>
          <p:nvPr>
            <p:ph type="body" sz="half" idx="2"/>
          </p:nvPr>
        </p:nvSpPr>
        <p:spPr>
          <a:xfrm>
            <a:off x="457200" y="3581400"/>
            <a:ext cx="8229600" cy="2971800"/>
          </a:xfrm>
        </p:spPr>
        <p:txBody>
          <a:bodyPr/>
          <a:lstStyle/>
          <a:p>
            <a:pPr eaLnBrk="1" hangingPunct="1">
              <a:lnSpc>
                <a:spcPct val="90000"/>
              </a:lnSpc>
            </a:pPr>
            <a:r>
              <a:rPr lang="en-US" sz="2400">
                <a:solidFill>
                  <a:srgbClr val="FF3300"/>
                </a:solidFill>
                <a:ea typeface="ＭＳ Ｐゴシック" charset="-128"/>
                <a:cs typeface="ＭＳ Ｐゴシック" charset="-128"/>
              </a:rPr>
              <a:t>It is a Private Bank Note</a:t>
            </a:r>
            <a:r>
              <a:rPr lang="en-US" sz="2400">
                <a:ea typeface="ＭＳ Ｐゴシック" charset="-128"/>
                <a:cs typeface="ＭＳ Ｐゴシック" charset="-128"/>
              </a:rPr>
              <a:t> </a:t>
            </a:r>
          </a:p>
          <a:p>
            <a:pPr lvl="1" eaLnBrk="1" hangingPunct="1">
              <a:lnSpc>
                <a:spcPct val="90000"/>
              </a:lnSpc>
            </a:pPr>
            <a:r>
              <a:rPr lang="en-US" sz="2000"/>
              <a:t>(It is a promise from the bank to pay real lawful money)</a:t>
            </a:r>
          </a:p>
          <a:p>
            <a:pPr eaLnBrk="1" hangingPunct="1">
              <a:lnSpc>
                <a:spcPct val="90000"/>
              </a:lnSpc>
            </a:pPr>
            <a:r>
              <a:rPr lang="en-US" sz="2400">
                <a:ea typeface="ＭＳ Ｐゴシック" charset="-128"/>
                <a:cs typeface="ＭＳ Ｐゴシック" charset="-128"/>
              </a:rPr>
              <a:t>It is Redeemable for Lawful Money on Demand</a:t>
            </a:r>
          </a:p>
          <a:p>
            <a:pPr lvl="1" eaLnBrk="1" hangingPunct="1">
              <a:lnSpc>
                <a:spcPct val="90000"/>
              </a:lnSpc>
            </a:pPr>
            <a:r>
              <a:rPr lang="en-US" sz="2000"/>
              <a:t>(Pursuant to Title 12 U.S.C. § 411)</a:t>
            </a:r>
          </a:p>
          <a:p>
            <a:pPr eaLnBrk="1" hangingPunct="1">
              <a:lnSpc>
                <a:spcPct val="90000"/>
              </a:lnSpc>
            </a:pPr>
            <a:r>
              <a:rPr lang="en-US" sz="2400">
                <a:solidFill>
                  <a:srgbClr val="FF3300"/>
                </a:solidFill>
                <a:ea typeface="ＭＳ Ｐゴシック" charset="-128"/>
                <a:cs typeface="ＭＳ Ｐゴシック" charset="-128"/>
              </a:rPr>
              <a:t>It is NOT Constitutionally Authorized Money</a:t>
            </a:r>
          </a:p>
          <a:p>
            <a:pPr lvl="1" eaLnBrk="1" hangingPunct="1">
              <a:lnSpc>
                <a:spcPct val="90000"/>
              </a:lnSpc>
            </a:pPr>
            <a:r>
              <a:rPr lang="en-US" sz="2000"/>
              <a:t>(Constitution only authorizes gold or silver Coin as Tender in Payment of Debts within the 50 states of the Union, see </a:t>
            </a:r>
            <a:r>
              <a:rPr lang="fr-FR" sz="2000"/>
              <a:t>Article I Section 10, Clause 1)</a:t>
            </a:r>
            <a:endParaRPr lang="en-US" sz="2000"/>
          </a:p>
        </p:txBody>
      </p:sp>
      <p:pic>
        <p:nvPicPr>
          <p:cNvPr id="37892" name="Picture 6" descr="Obverse of the $1 bill">
            <a:hlinkClick r:id="rId3" tooltip="Obverse of the $1 bill"/>
          </p:cNvPr>
          <p:cNvPicPr>
            <a:picLocks noGrp="1" noChangeAspect="1" noChangeArrowheads="1"/>
          </p:cNvPicPr>
          <p:nvPr>
            <p:ph sz="half" idx="1"/>
          </p:nvPr>
        </p:nvPicPr>
        <p:blipFill>
          <a:blip r:embed="rId4"/>
          <a:srcRect/>
          <a:stretch>
            <a:fillRect/>
          </a:stretch>
        </p:blipFill>
        <p:spPr>
          <a:xfrm>
            <a:off x="2133600" y="1524000"/>
            <a:ext cx="4648200" cy="193675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normAutofit fontScale="90000"/>
          </a:bodyPr>
          <a:lstStyle/>
          <a:p>
            <a:pPr eaLnBrk="1" hangingPunct="1"/>
            <a:r>
              <a:rPr lang="en-US" sz="4000">
                <a:ea typeface="ＭＳ Ｐゴシック" charset="-128"/>
                <a:cs typeface="ＭＳ Ｐゴシック" charset="-128"/>
              </a:rPr>
              <a:t>Federal Reserve Notes are </a:t>
            </a:r>
            <a:br>
              <a:rPr lang="en-US" sz="4000">
                <a:ea typeface="ＭＳ Ｐゴシック" charset="-128"/>
                <a:cs typeface="ＭＳ Ｐゴシック" charset="-128"/>
              </a:rPr>
            </a:br>
            <a:r>
              <a:rPr lang="en-US" sz="4000" u="sng">
                <a:solidFill>
                  <a:srgbClr val="FF3300"/>
                </a:solidFill>
                <a:ea typeface="ＭＳ Ｐゴシック" charset="-128"/>
                <a:cs typeface="ＭＳ Ｐゴシック" charset="-128"/>
              </a:rPr>
              <a:t>NOT</a:t>
            </a:r>
            <a:r>
              <a:rPr lang="en-US" sz="4000">
                <a:solidFill>
                  <a:srgbClr val="FF3300"/>
                </a:solidFill>
                <a:ea typeface="ＭＳ Ｐゴシック" charset="-128"/>
                <a:cs typeface="ＭＳ Ｐゴシック" charset="-128"/>
              </a:rPr>
              <a:t> Dollar</a:t>
            </a:r>
            <a:r>
              <a:rPr lang="en-US" sz="3200">
                <a:solidFill>
                  <a:srgbClr val="FF3300"/>
                </a:solidFill>
                <a:ea typeface="ＭＳ Ｐゴシック" charset="-128"/>
                <a:cs typeface="ＭＳ Ｐゴシック" charset="-128"/>
              </a:rPr>
              <a:t>$</a:t>
            </a:r>
            <a:r>
              <a:rPr lang="en-US" sz="4000">
                <a:solidFill>
                  <a:srgbClr val="FF3300"/>
                </a:solidFill>
                <a:ea typeface="ＭＳ Ｐゴシック" charset="-128"/>
                <a:cs typeface="ＭＳ Ｐゴシック" charset="-128"/>
              </a:rPr>
              <a:t> or Lawful Money</a:t>
            </a:r>
          </a:p>
        </p:txBody>
      </p:sp>
      <p:sp>
        <p:nvSpPr>
          <p:cNvPr id="39939" name="Rectangle 8"/>
          <p:cNvSpPr>
            <a:spLocks noGrp="1" noChangeArrowheads="1"/>
          </p:cNvSpPr>
          <p:nvPr>
            <p:ph type="body" sz="half" idx="2"/>
          </p:nvPr>
        </p:nvSpPr>
        <p:spPr/>
        <p:txBody>
          <a:bodyPr/>
          <a:lstStyle/>
          <a:p>
            <a:pPr marL="0" indent="0" eaLnBrk="1" hangingPunct="1">
              <a:lnSpc>
                <a:spcPct val="80000"/>
              </a:lnSpc>
              <a:buFontTx/>
              <a:buNone/>
            </a:pPr>
            <a:r>
              <a:rPr lang="en-US" sz="1200">
                <a:ea typeface="ＭＳ Ｐゴシック" charset="-128"/>
                <a:cs typeface="ＭＳ Ｐゴシック" charset="-128"/>
              </a:rPr>
              <a:t>-CITE-</a:t>
            </a:r>
          </a:p>
          <a:p>
            <a:pPr marL="0" indent="0" eaLnBrk="1" hangingPunct="1">
              <a:lnSpc>
                <a:spcPct val="80000"/>
              </a:lnSpc>
              <a:buFontTx/>
              <a:buNone/>
            </a:pPr>
            <a:r>
              <a:rPr lang="en-US" sz="1200">
                <a:ea typeface="ＭＳ Ｐゴシック" charset="-128"/>
                <a:cs typeface="ＭＳ Ｐゴシック" charset="-128"/>
              </a:rPr>
              <a:t>12 USC Sec. 411 01/03/05</a:t>
            </a:r>
          </a:p>
          <a:p>
            <a:pPr marL="0" indent="0" eaLnBrk="1" hangingPunct="1">
              <a:lnSpc>
                <a:spcPct val="80000"/>
              </a:lnSpc>
              <a:buFontTx/>
              <a:buNone/>
            </a:pPr>
            <a:r>
              <a:rPr lang="en-US" sz="1200">
                <a:ea typeface="ＭＳ Ｐゴシック" charset="-128"/>
                <a:cs typeface="ＭＳ Ｐゴシック" charset="-128"/>
              </a:rPr>
              <a:t/>
            </a:r>
            <a:br>
              <a:rPr lang="en-US" sz="1200">
                <a:ea typeface="ＭＳ Ｐゴシック" charset="-128"/>
                <a:cs typeface="ＭＳ Ｐゴシック" charset="-128"/>
              </a:rPr>
            </a:br>
            <a:r>
              <a:rPr lang="en-US" sz="1200">
                <a:ea typeface="ＭＳ Ｐゴシック" charset="-128"/>
                <a:cs typeface="ＭＳ Ｐゴシック" charset="-128"/>
              </a:rPr>
              <a:t>-EXPCITE-</a:t>
            </a:r>
          </a:p>
          <a:p>
            <a:pPr marL="0" indent="0" eaLnBrk="1" hangingPunct="1">
              <a:lnSpc>
                <a:spcPct val="80000"/>
              </a:lnSpc>
              <a:buFontTx/>
              <a:buNone/>
            </a:pPr>
            <a:r>
              <a:rPr lang="en-US" sz="1200">
                <a:ea typeface="ＭＳ Ｐゴシック" charset="-128"/>
                <a:cs typeface="ＭＳ Ｐゴシック" charset="-128"/>
              </a:rPr>
              <a:t>TITLE 12 - BANKS AND BANKING</a:t>
            </a:r>
          </a:p>
          <a:p>
            <a:pPr marL="0" indent="0" eaLnBrk="1" hangingPunct="1">
              <a:lnSpc>
                <a:spcPct val="80000"/>
              </a:lnSpc>
              <a:buFontTx/>
              <a:buNone/>
            </a:pPr>
            <a:r>
              <a:rPr lang="en-US" sz="1200">
                <a:ea typeface="ＭＳ Ｐゴシック" charset="-128"/>
                <a:cs typeface="ＭＳ Ｐゴシック" charset="-128"/>
              </a:rPr>
              <a:t>CHAPTER 3 - FEDERAL RESERVE SYSTEM</a:t>
            </a:r>
          </a:p>
          <a:p>
            <a:pPr marL="0" indent="0" eaLnBrk="1" hangingPunct="1">
              <a:lnSpc>
                <a:spcPct val="80000"/>
              </a:lnSpc>
              <a:buFontTx/>
              <a:buNone/>
            </a:pPr>
            <a:r>
              <a:rPr lang="en-US" sz="1200">
                <a:ea typeface="ＭＳ Ｐゴシック" charset="-128"/>
                <a:cs typeface="ＭＳ Ｐゴシック" charset="-128"/>
              </a:rPr>
              <a:t>SUBCHAPTER XII - FEDERAL RESERVE NOTES</a:t>
            </a:r>
          </a:p>
          <a:p>
            <a:pPr marL="0" indent="0" eaLnBrk="1" hangingPunct="1">
              <a:lnSpc>
                <a:spcPct val="80000"/>
              </a:lnSpc>
              <a:buFontTx/>
              <a:buNone/>
            </a:pPr>
            <a:endParaRPr lang="en-US" sz="1200">
              <a:ea typeface="ＭＳ Ｐゴシック" charset="-128"/>
              <a:cs typeface="ＭＳ Ｐゴシック" charset="-128"/>
            </a:endParaRPr>
          </a:p>
          <a:p>
            <a:pPr marL="0" indent="0" eaLnBrk="1" hangingPunct="1">
              <a:lnSpc>
                <a:spcPct val="80000"/>
              </a:lnSpc>
              <a:buFontTx/>
              <a:buNone/>
            </a:pPr>
            <a:r>
              <a:rPr lang="en-US" sz="1200">
                <a:ea typeface="ＭＳ Ｐゴシック" charset="-128"/>
                <a:cs typeface="ＭＳ Ｐゴシック" charset="-128"/>
              </a:rPr>
              <a:t>-HEAD-</a:t>
            </a:r>
          </a:p>
          <a:p>
            <a:pPr marL="0" indent="0" eaLnBrk="1" hangingPunct="1">
              <a:lnSpc>
                <a:spcPct val="80000"/>
              </a:lnSpc>
              <a:buFontTx/>
              <a:buNone/>
            </a:pPr>
            <a:r>
              <a:rPr lang="en-US" sz="1200">
                <a:ea typeface="ＭＳ Ｐゴシック" charset="-128"/>
                <a:cs typeface="ＭＳ Ｐゴシック" charset="-128"/>
              </a:rPr>
              <a:t>Sec. 411. Issuance to reserve banks; nature of obligation; redemption</a:t>
            </a:r>
          </a:p>
          <a:p>
            <a:pPr marL="0" indent="0" eaLnBrk="1" hangingPunct="1">
              <a:lnSpc>
                <a:spcPct val="80000"/>
              </a:lnSpc>
              <a:buFontTx/>
              <a:buNone/>
            </a:pPr>
            <a:endParaRPr lang="en-US" sz="1200">
              <a:ea typeface="ＭＳ Ｐゴシック" charset="-128"/>
              <a:cs typeface="ＭＳ Ｐゴシック" charset="-128"/>
            </a:endParaRPr>
          </a:p>
          <a:p>
            <a:pPr marL="0" indent="0" eaLnBrk="1" hangingPunct="1">
              <a:lnSpc>
                <a:spcPct val="80000"/>
              </a:lnSpc>
              <a:buFontTx/>
              <a:buNone/>
            </a:pPr>
            <a:r>
              <a:rPr lang="en-US" sz="1200">
                <a:ea typeface="ＭＳ Ｐゴシック" charset="-128"/>
                <a:cs typeface="ＭＳ Ｐゴシック" charset="-128"/>
              </a:rPr>
              <a:t>-STATUTE-</a:t>
            </a:r>
            <a:endParaRPr lang="en-US" sz="1200" b="1">
              <a:ea typeface="ＭＳ Ｐゴシック" charset="-128"/>
              <a:cs typeface="ＭＳ Ｐゴシック" charset="-128"/>
            </a:endParaRPr>
          </a:p>
          <a:p>
            <a:pPr marL="0" indent="0" eaLnBrk="1" hangingPunct="1">
              <a:lnSpc>
                <a:spcPct val="80000"/>
              </a:lnSpc>
              <a:buFontTx/>
              <a:buNone/>
            </a:pPr>
            <a:r>
              <a:rPr lang="en-US" sz="1200" b="1">
                <a:solidFill>
                  <a:srgbClr val="FF3300"/>
                </a:solidFill>
                <a:ea typeface="ＭＳ Ｐゴシック" charset="-128"/>
                <a:cs typeface="ＭＳ Ｐゴシック" charset="-128"/>
              </a:rPr>
              <a:t>Federal reserve notes</a:t>
            </a:r>
            <a:r>
              <a:rPr lang="en-US" sz="1200">
                <a:ea typeface="ＭＳ Ｐゴシック" charset="-128"/>
                <a:cs typeface="ＭＳ Ｐゴシック" charset="-128"/>
              </a:rPr>
              <a:t>, to be issued at the discretion of the Board of Governors of the Federal Reserve System for the purpose of making advances to Federal reserve banks through the Federal reserve agents as hereinafter set forth and for no other purpose, are authorized. The said notes shall be obligations of the United States and shall be receivable by all national and member banks and Federal reserve banks and for all taxes, customs, and other public dues. They </a:t>
            </a:r>
            <a:r>
              <a:rPr lang="en-US" sz="1200" b="1">
                <a:solidFill>
                  <a:srgbClr val="FF3300"/>
                </a:solidFill>
                <a:ea typeface="ＭＳ Ｐゴシック" charset="-128"/>
                <a:cs typeface="ＭＳ Ｐゴシック" charset="-128"/>
              </a:rPr>
              <a:t>shall be redeemed in </a:t>
            </a:r>
            <a:r>
              <a:rPr lang="en-US" sz="1200" b="1" u="sng">
                <a:solidFill>
                  <a:srgbClr val="FF3300"/>
                </a:solidFill>
                <a:ea typeface="ＭＳ Ｐゴシック" charset="-128"/>
                <a:cs typeface="ＭＳ Ｐゴシック" charset="-128"/>
              </a:rPr>
              <a:t>lawful money </a:t>
            </a:r>
            <a:r>
              <a:rPr lang="en-US" sz="1200" b="1">
                <a:solidFill>
                  <a:srgbClr val="FF3300"/>
                </a:solidFill>
                <a:ea typeface="ＭＳ Ｐゴシック" charset="-128"/>
                <a:cs typeface="ＭＳ Ｐゴシック" charset="-128"/>
              </a:rPr>
              <a:t>on demand</a:t>
            </a:r>
            <a:r>
              <a:rPr lang="en-US" sz="1200" b="1">
                <a:ea typeface="ＭＳ Ｐゴシック" charset="-128"/>
                <a:cs typeface="ＭＳ Ｐゴシック" charset="-128"/>
              </a:rPr>
              <a:t> </a:t>
            </a:r>
            <a:r>
              <a:rPr lang="en-US" sz="1200">
                <a:ea typeface="ＭＳ Ｐゴシック" charset="-128"/>
                <a:cs typeface="ＭＳ Ｐゴシック" charset="-128"/>
              </a:rPr>
              <a:t>at the Treasury Department of the United States, in the city of Washington, District of Columbia, or at any Federal Reserve bank.</a:t>
            </a:r>
          </a:p>
        </p:txBody>
      </p:sp>
      <p:pic>
        <p:nvPicPr>
          <p:cNvPr id="39940" name="Picture 11" descr="Obverse of the $1 bill">
            <a:hlinkClick r:id="rId3" tooltip="Obverse of the $1 bill"/>
          </p:cNvPr>
          <p:cNvPicPr>
            <a:picLocks noChangeAspect="1" noChangeArrowheads="1"/>
          </p:cNvPicPr>
          <p:nvPr/>
        </p:nvPicPr>
        <p:blipFill>
          <a:blip r:embed="rId4"/>
          <a:srcRect/>
          <a:stretch>
            <a:fillRect/>
          </a:stretch>
        </p:blipFill>
        <p:spPr bwMode="auto">
          <a:xfrm>
            <a:off x="2438400" y="2286000"/>
            <a:ext cx="1714500" cy="714375"/>
          </a:xfrm>
          <a:prstGeom prst="rect">
            <a:avLst/>
          </a:prstGeom>
          <a:noFill/>
          <a:ln w="9525">
            <a:noFill/>
            <a:miter lim="800000"/>
            <a:headEnd/>
            <a:tailEnd/>
          </a:ln>
        </p:spPr>
      </p:pic>
      <p:sp>
        <p:nvSpPr>
          <p:cNvPr id="39941" name="Text Box 13"/>
          <p:cNvSpPr txBox="1">
            <a:spLocks noChangeArrowheads="1"/>
          </p:cNvSpPr>
          <p:nvPr/>
        </p:nvSpPr>
        <p:spPr bwMode="auto">
          <a:xfrm>
            <a:off x="1965325" y="2478088"/>
            <a:ext cx="317500" cy="366712"/>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39942" name="Line 14"/>
          <p:cNvSpPr>
            <a:spLocks noChangeShapeType="1"/>
          </p:cNvSpPr>
          <p:nvPr/>
        </p:nvSpPr>
        <p:spPr bwMode="auto">
          <a:xfrm flipH="1">
            <a:off x="2100263" y="2565400"/>
            <a:ext cx="47625" cy="190500"/>
          </a:xfrm>
          <a:prstGeom prst="line">
            <a:avLst/>
          </a:prstGeom>
          <a:noFill/>
          <a:ln w="9525">
            <a:solidFill>
              <a:srgbClr val="FF3300"/>
            </a:solidFill>
            <a:round/>
            <a:headEnd/>
            <a:tailEnd/>
          </a:ln>
        </p:spPr>
        <p:txBody>
          <a:bodyPr>
            <a:prstTxWarp prst="textNoShape">
              <a:avLst/>
            </a:prstTxWarp>
          </a:bodyPr>
          <a:lstStyle/>
          <a:p>
            <a:endParaRPr lang="en-US"/>
          </a:p>
        </p:txBody>
      </p:sp>
      <p:sp>
        <p:nvSpPr>
          <p:cNvPr id="39943" name="Rectangle 15"/>
          <p:cNvSpPr>
            <a:spLocks noChangeArrowheads="1"/>
          </p:cNvSpPr>
          <p:nvPr/>
        </p:nvSpPr>
        <p:spPr bwMode="auto">
          <a:xfrm>
            <a:off x="381000" y="3722688"/>
            <a:ext cx="3962400" cy="915987"/>
          </a:xfrm>
          <a:prstGeom prst="rect">
            <a:avLst/>
          </a:prstGeom>
          <a:noFill/>
          <a:ln w="9525">
            <a:noFill/>
            <a:miter lim="800000"/>
            <a:headEnd/>
            <a:tailEnd/>
          </a:ln>
        </p:spPr>
        <p:txBody>
          <a:bodyPr>
            <a:prstTxWarp prst="textNoShape">
              <a:avLst/>
            </a:prstTxWarp>
            <a:spAutoFit/>
          </a:bodyPr>
          <a:lstStyle/>
          <a:p>
            <a:pPr algn="ctr"/>
            <a:r>
              <a:rPr lang="en-US" b="1"/>
              <a:t>Federal reserve notes shall be </a:t>
            </a:r>
            <a:r>
              <a:rPr lang="en-US" b="1" u="sng"/>
              <a:t>redeemed</a:t>
            </a:r>
            <a:r>
              <a:rPr lang="en-US" b="1"/>
              <a:t> in </a:t>
            </a:r>
            <a:r>
              <a:rPr lang="en-US" b="1" u="sng"/>
              <a:t>lawful money </a:t>
            </a:r>
            <a:r>
              <a:rPr lang="en-US" b="1"/>
              <a:t>on demand.</a:t>
            </a:r>
          </a:p>
        </p:txBody>
      </p:sp>
      <p:sp>
        <p:nvSpPr>
          <p:cNvPr id="39944" name="Oval 17"/>
          <p:cNvSpPr>
            <a:spLocks noChangeArrowheads="1"/>
          </p:cNvSpPr>
          <p:nvPr/>
        </p:nvSpPr>
        <p:spPr bwMode="auto">
          <a:xfrm>
            <a:off x="381000" y="3429000"/>
            <a:ext cx="4038600" cy="1371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9945" name="Line 18"/>
          <p:cNvSpPr>
            <a:spLocks noChangeShapeType="1"/>
          </p:cNvSpPr>
          <p:nvPr/>
        </p:nvSpPr>
        <p:spPr bwMode="auto">
          <a:xfrm>
            <a:off x="4419600" y="4114800"/>
            <a:ext cx="304800" cy="914400"/>
          </a:xfrm>
          <a:prstGeom prst="line">
            <a:avLst/>
          </a:prstGeom>
          <a:noFill/>
          <a:ln w="9525" cap="rnd">
            <a:solidFill>
              <a:schemeClr val="tx1"/>
            </a:solidFill>
            <a:prstDash val="sysDot"/>
            <a:round/>
            <a:headEnd/>
            <a:tailEnd/>
          </a:ln>
        </p:spPr>
        <p:txBody>
          <a:bodyPr>
            <a:prstTxWarp prst="textNoShape">
              <a:avLst/>
            </a:prstTxWarp>
          </a:bodyPr>
          <a:lstStyle/>
          <a:p>
            <a:endParaRPr lang="en-US"/>
          </a:p>
        </p:txBody>
      </p:sp>
      <p:sp>
        <p:nvSpPr>
          <p:cNvPr id="39946" name="Line 20"/>
          <p:cNvSpPr>
            <a:spLocks noChangeShapeType="1"/>
          </p:cNvSpPr>
          <p:nvPr/>
        </p:nvSpPr>
        <p:spPr bwMode="auto">
          <a:xfrm flipH="1" flipV="1">
            <a:off x="1447800" y="4724400"/>
            <a:ext cx="3200400" cy="685800"/>
          </a:xfrm>
          <a:prstGeom prst="line">
            <a:avLst/>
          </a:prstGeom>
          <a:noFill/>
          <a:ln w="9525" cap="rnd">
            <a:solidFill>
              <a:schemeClr val="tx1"/>
            </a:solidFill>
            <a:prstDash val="sysDot"/>
            <a:round/>
            <a:headEnd/>
            <a:tailEnd/>
          </a:ln>
        </p:spPr>
        <p:txBody>
          <a:bodyPr>
            <a:prstTxWarp prst="textNoShape">
              <a:avLst/>
            </a:prstTxWarp>
          </a:bodyPr>
          <a:lstStyle/>
          <a:p>
            <a:endParaRPr lang="en-US"/>
          </a:p>
        </p:txBody>
      </p:sp>
      <p:pic>
        <p:nvPicPr>
          <p:cNvPr id="39947"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09600" y="2057400"/>
            <a:ext cx="1295400" cy="120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n-US" sz="4000">
                <a:ea typeface="ＭＳ Ｐゴシック" charset="-128"/>
                <a:cs typeface="ＭＳ Ｐゴシック" charset="-128"/>
              </a:rPr>
              <a:t>A Federal Reserve Note </a:t>
            </a:r>
            <a:br>
              <a:rPr lang="en-US" sz="4000">
                <a:ea typeface="ＭＳ Ｐゴシック" charset="-128"/>
                <a:cs typeface="ＭＳ Ｐゴシック" charset="-128"/>
              </a:rPr>
            </a:br>
            <a:r>
              <a:rPr lang="en-US" sz="4000">
                <a:ea typeface="ＭＳ Ｐゴシック" charset="-128"/>
                <a:cs typeface="ＭＳ Ｐゴシック" charset="-128"/>
              </a:rPr>
              <a:t>is </a:t>
            </a:r>
            <a:r>
              <a:rPr lang="en-US" sz="4000" u="sng">
                <a:solidFill>
                  <a:srgbClr val="FF3300"/>
                </a:solidFill>
                <a:ea typeface="ＭＳ Ｐゴシック" charset="-128"/>
                <a:cs typeface="ＭＳ Ｐゴシック" charset="-128"/>
              </a:rPr>
              <a:t>not</a:t>
            </a:r>
            <a:r>
              <a:rPr lang="en-US" sz="4000">
                <a:ea typeface="ＭＳ Ｐゴシック" charset="-128"/>
                <a:cs typeface="ＭＳ Ｐゴシック" charset="-128"/>
              </a:rPr>
              <a:t> a Dollar - they have no value</a:t>
            </a:r>
          </a:p>
        </p:txBody>
      </p:sp>
      <p:sp>
        <p:nvSpPr>
          <p:cNvPr id="41987" name="Rectangle 3"/>
          <p:cNvSpPr>
            <a:spLocks noGrp="1" noChangeArrowheads="1"/>
          </p:cNvSpPr>
          <p:nvPr>
            <p:ph type="body" sz="half" idx="1"/>
          </p:nvPr>
        </p:nvSpPr>
        <p:spPr/>
        <p:txBody>
          <a:bodyPr/>
          <a:lstStyle/>
          <a:p>
            <a:pPr marL="0" indent="0" eaLnBrk="1" hangingPunct="1">
              <a:buFontTx/>
              <a:buNone/>
            </a:pPr>
            <a:r>
              <a:rPr lang="en-US" sz="2400">
                <a:ea typeface="ＭＳ Ｐゴシック" charset="-128"/>
                <a:cs typeface="ＭＳ Ｐゴシック" charset="-128"/>
              </a:rPr>
              <a:t>U.S. Dept of Treasury web site states:</a:t>
            </a:r>
          </a:p>
          <a:p>
            <a:pPr marL="114300" lvl="1" indent="233363" eaLnBrk="1" hangingPunct="1">
              <a:buFontTx/>
              <a:buNone/>
            </a:pPr>
            <a:r>
              <a:rPr lang="en-US" sz="2000">
                <a:solidFill>
                  <a:srgbClr val="FF3300"/>
                </a:solidFill>
              </a:rPr>
              <a:t>Federal Reserve notes are not redeemable in gold, silver or any other commodity</a:t>
            </a:r>
            <a:r>
              <a:rPr lang="en-US" sz="2000"/>
              <a:t>, and receive no backing by anything. This has been the case since 1933. </a:t>
            </a:r>
            <a:r>
              <a:rPr lang="en-US" sz="2000">
                <a:solidFill>
                  <a:srgbClr val="FF3300"/>
                </a:solidFill>
              </a:rPr>
              <a:t>The notes have no value for themselves</a:t>
            </a:r>
            <a:r>
              <a:rPr lang="en-US" sz="2000"/>
              <a:t> …</a:t>
            </a:r>
          </a:p>
          <a:p>
            <a:pPr marL="114300" lvl="1" indent="233363" eaLnBrk="1" hangingPunct="1">
              <a:buFontTx/>
              <a:buNone/>
            </a:pPr>
            <a:endParaRPr lang="en-US" sz="1600"/>
          </a:p>
          <a:p>
            <a:pPr marL="0" indent="0" eaLnBrk="1" hangingPunct="1">
              <a:buFontTx/>
              <a:buNone/>
            </a:pPr>
            <a:r>
              <a:rPr lang="en-US" sz="1000">
                <a:ea typeface="ＭＳ Ｐゴシック" charset="-128"/>
                <a:cs typeface="ＭＳ Ｐゴシック" charset="-128"/>
              </a:rPr>
              <a:t>http://www.ustreas.gov/education/faq/currency/legal-tender.shtml#q2</a:t>
            </a:r>
          </a:p>
        </p:txBody>
      </p:sp>
      <p:pic>
        <p:nvPicPr>
          <p:cNvPr id="41988" name="Picture 4">
            <a:hlinkClick r:id="rId3"/>
          </p:cNvPr>
          <p:cNvPicPr>
            <a:picLocks noGrp="1" noChangeAspect="1" noChangeArrowheads="1"/>
          </p:cNvPicPr>
          <p:nvPr>
            <p:ph sz="half" idx="2"/>
          </p:nvPr>
        </p:nvPicPr>
        <p:blipFill>
          <a:blip r:embed="rId4"/>
          <a:srcRect/>
          <a:stretch>
            <a:fillRect/>
          </a:stretch>
        </p:blipFill>
        <p:spPr/>
      </p:pic>
      <p:pic>
        <p:nvPicPr>
          <p:cNvPr id="41989" name="Picture 5" descr="Obverse of the $1 bill">
            <a:hlinkClick r:id="rId5" tooltip="Obverse of the $1 bill"/>
          </p:cNvPr>
          <p:cNvPicPr>
            <a:picLocks noChangeAspect="1" noChangeArrowheads="1"/>
          </p:cNvPicPr>
          <p:nvPr/>
        </p:nvPicPr>
        <p:blipFill>
          <a:blip r:embed="rId6"/>
          <a:srcRect/>
          <a:stretch>
            <a:fillRect/>
          </a:stretch>
        </p:blipFill>
        <p:spPr bwMode="auto">
          <a:xfrm>
            <a:off x="1371600" y="5283200"/>
            <a:ext cx="2133600" cy="889000"/>
          </a:xfrm>
          <a:prstGeom prst="rect">
            <a:avLst/>
          </a:prstGeom>
          <a:noFill/>
          <a:ln w="9525">
            <a:noFill/>
            <a:miter lim="800000"/>
            <a:headEnd/>
            <a:tailEnd/>
          </a:ln>
        </p:spPr>
      </p:pic>
      <p:sp>
        <p:nvSpPr>
          <p:cNvPr id="41990" name="Text Box 6"/>
          <p:cNvSpPr txBox="1">
            <a:spLocks noChangeArrowheads="1"/>
          </p:cNvSpPr>
          <p:nvPr/>
        </p:nvSpPr>
        <p:spPr bwMode="auto">
          <a:xfrm rot="-2172957">
            <a:off x="1446213" y="5376863"/>
            <a:ext cx="1987550" cy="701675"/>
          </a:xfrm>
          <a:prstGeom prst="rect">
            <a:avLst/>
          </a:prstGeom>
          <a:noFill/>
          <a:ln w="9525">
            <a:noFill/>
            <a:miter lim="800000"/>
            <a:headEnd/>
            <a:tailEnd/>
          </a:ln>
        </p:spPr>
        <p:txBody>
          <a:bodyPr>
            <a:prstTxWarp prst="textNoShape">
              <a:avLst/>
            </a:prstTxWarp>
            <a:spAutoFit/>
          </a:bodyPr>
          <a:lstStyle/>
          <a:p>
            <a:pPr algn="ctr"/>
            <a:r>
              <a:rPr lang="en-US" sz="2000" b="1">
                <a:solidFill>
                  <a:srgbClr val="FF3300"/>
                </a:solidFill>
              </a:rPr>
              <a:t>No </a:t>
            </a:r>
            <a:r>
              <a:rPr lang="en-US" sz="1400" b="1">
                <a:solidFill>
                  <a:srgbClr val="FF3300"/>
                </a:solidFill>
              </a:rPr>
              <a:t>[Determinable]</a:t>
            </a:r>
            <a:r>
              <a:rPr lang="en-US" sz="2000" b="1">
                <a:solidFill>
                  <a:srgbClr val="FF3300"/>
                </a:solidFill>
              </a:rPr>
              <a:t> Value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r>
              <a:rPr lang="en-US" sz="4000">
                <a:ea typeface="ＭＳ Ｐゴシック" charset="-128"/>
                <a:cs typeface="ＭＳ Ｐゴシック" charset="-128"/>
              </a:rPr>
              <a:t>Supreme Court - Coin Money is a Constitutional Requirement</a:t>
            </a:r>
          </a:p>
        </p:txBody>
      </p:sp>
      <p:sp>
        <p:nvSpPr>
          <p:cNvPr id="44035" name="Rectangle 3"/>
          <p:cNvSpPr>
            <a:spLocks noGrp="1" noChangeArrowheads="1"/>
          </p:cNvSpPr>
          <p:nvPr>
            <p:ph type="body" idx="1"/>
          </p:nvPr>
        </p:nvSpPr>
        <p:spPr>
          <a:xfrm>
            <a:off x="457200" y="1600200"/>
            <a:ext cx="8229600" cy="4648200"/>
          </a:xfrm>
        </p:spPr>
        <p:txBody>
          <a:bodyPr/>
          <a:lstStyle/>
          <a:p>
            <a:pPr marL="231775" indent="-231775" eaLnBrk="1" hangingPunct="1">
              <a:lnSpc>
                <a:spcPct val="80000"/>
              </a:lnSpc>
            </a:pPr>
            <a:r>
              <a:rPr lang="en-US" sz="1400" b="1" i="1">
                <a:solidFill>
                  <a:srgbClr val="0000FF"/>
                </a:solidFill>
                <a:ea typeface="ＭＳ Ｐゴシック" charset="-128"/>
                <a:cs typeface="ＭＳ Ｐゴシック" charset="-128"/>
                <a:hlinkClick r:id="rId3"/>
              </a:rPr>
              <a:t>United States v. Marigold</a:t>
            </a:r>
            <a:r>
              <a:rPr lang="en-US" sz="1400" b="1">
                <a:ea typeface="ＭＳ Ｐゴシック" charset="-128"/>
                <a:cs typeface="ＭＳ Ｐゴシック" charset="-128"/>
              </a:rPr>
              <a:t>, 50 U.S. (9 How.) 560, 567-568 (1850): </a:t>
            </a:r>
          </a:p>
          <a:p>
            <a:pPr marL="354013" lvl="1" indent="-7938" algn="just" eaLnBrk="1" hangingPunct="1">
              <a:buFontTx/>
              <a:buNone/>
            </a:pPr>
            <a:r>
              <a:rPr lang="en-US" sz="1500"/>
              <a:t>“They [</a:t>
            </a:r>
            <a:r>
              <a:rPr lang="en-US" sz="1500" b="1"/>
              <a:t>Congress</a:t>
            </a:r>
            <a:r>
              <a:rPr lang="en-US" sz="1500"/>
              <a:t>] </a:t>
            </a:r>
            <a:r>
              <a:rPr lang="en-US" sz="1500" b="1"/>
              <a:t>appertain rather to the execution of an important trust invested by the Constitution</a:t>
            </a:r>
            <a:r>
              <a:rPr lang="en-US" sz="1500"/>
              <a:t>, and to the obligation to fulfill that trust on the part of the government, </a:t>
            </a:r>
            <a:r>
              <a:rPr lang="en-US" sz="1500" b="1"/>
              <a:t>namely, the trust and the duty of creating and maintaining a uniform and </a:t>
            </a:r>
            <a:r>
              <a:rPr lang="en-US" sz="1500" b="1" u="sng">
                <a:solidFill>
                  <a:srgbClr val="FF3300"/>
                </a:solidFill>
              </a:rPr>
              <a:t>pure</a:t>
            </a:r>
            <a:r>
              <a:rPr lang="en-US" sz="1500" b="1"/>
              <a:t> </a:t>
            </a:r>
            <a:r>
              <a:rPr lang="en-US" sz="1500" b="1" u="sng">
                <a:solidFill>
                  <a:srgbClr val="FF3300"/>
                </a:solidFill>
              </a:rPr>
              <a:t>metallic standard of value</a:t>
            </a:r>
            <a:r>
              <a:rPr lang="en-US" sz="1500" b="1"/>
              <a:t> throughout the Union. The power of coining money and of regulating its value was delegated to Congress by the Constitution for the very purpose, as assigned by the framers of that instrument, of creating and preserving the uniformity and purity of such standard of value</a:t>
            </a:r>
            <a:r>
              <a:rPr lang="en-US" sz="1500"/>
              <a:t> * * * </a:t>
            </a:r>
          </a:p>
          <a:p>
            <a:pPr marL="354013" lvl="1" indent="-7938" algn="just" eaLnBrk="1" hangingPunct="1">
              <a:buFontTx/>
              <a:buNone/>
            </a:pPr>
            <a:endParaRPr lang="en-US" sz="1500"/>
          </a:p>
          <a:p>
            <a:pPr marL="354013" lvl="1" indent="-7938" algn="just" eaLnBrk="1" hangingPunct="1">
              <a:buFontTx/>
              <a:buNone/>
            </a:pPr>
            <a:r>
              <a:rPr lang="en-US" sz="1500"/>
              <a:t>"</a:t>
            </a:r>
            <a:r>
              <a:rPr lang="en-US" sz="1500" b="1">
                <a:solidFill>
                  <a:srgbClr val="0000FF"/>
                </a:solidFill>
              </a:rPr>
              <a:t>If the medium which the government was authorized to create and establish could immediately be expelled, and substituted by one it had neither created, estimated, nor authorized ­­ one possessing no intrinsic value ­­ then the power conferred by the Constitution would be useless ­­ wholly fruitless of every end it was designed to accomplish</a:t>
            </a:r>
            <a:r>
              <a:rPr lang="en-US" sz="1500"/>
              <a:t>. Whatever functions </a:t>
            </a:r>
            <a:r>
              <a:rPr lang="en-US" sz="1500" b="1"/>
              <a:t>Congress</a:t>
            </a:r>
            <a:r>
              <a:rPr lang="en-US" sz="1500"/>
              <a:t> are, by the Constitution, authorized to perform, they are, when the public good requires it, bound to perform; and on this principle, having emitted a circulating medium, a standard of value indispensable for the purposes of the community, and for the action of the government itself, they are accordingly authorized and </a:t>
            </a:r>
            <a:r>
              <a:rPr lang="en-US" sz="1500" b="1"/>
              <a:t>bound in duty to prevent its debasement and expulsion, and the destruction of the general confidence and convenience</a:t>
            </a:r>
            <a:r>
              <a:rPr lang="en-US" sz="1500"/>
              <a:t> …."</a:t>
            </a:r>
          </a:p>
        </p:txBody>
      </p:sp>
      <p:sp>
        <p:nvSpPr>
          <p:cNvPr id="44036" name="Text Box 6"/>
          <p:cNvSpPr txBox="1">
            <a:spLocks noChangeArrowheads="1"/>
          </p:cNvSpPr>
          <p:nvPr/>
        </p:nvSpPr>
        <p:spPr bwMode="auto">
          <a:xfrm>
            <a:off x="6172200" y="6110288"/>
            <a:ext cx="993775" cy="274637"/>
          </a:xfrm>
          <a:prstGeom prst="rect">
            <a:avLst/>
          </a:prstGeom>
          <a:noFill/>
          <a:ln w="9525">
            <a:noFill/>
            <a:miter lim="800000"/>
            <a:headEnd/>
            <a:tailEnd/>
          </a:ln>
        </p:spPr>
        <p:txBody>
          <a:bodyPr wrap="none">
            <a:prstTxWarp prst="textNoShape">
              <a:avLst/>
            </a:prstTxWarp>
            <a:spAutoFit/>
          </a:bodyPr>
          <a:lstStyle/>
          <a:p>
            <a:r>
              <a:rPr lang="en-US" sz="1200">
                <a:solidFill>
                  <a:srgbClr val="0000FF"/>
                </a:solidFill>
              </a:rPr>
              <a:t>1792 Penny</a:t>
            </a:r>
          </a:p>
        </p:txBody>
      </p:sp>
      <p:pic>
        <p:nvPicPr>
          <p:cNvPr id="44037" name="Picture 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162800" y="5867400"/>
            <a:ext cx="762000" cy="762000"/>
          </a:xfrm>
          <a:prstGeom prst="rect">
            <a:avLst/>
          </a:prstGeom>
          <a:noFill/>
          <a:ln w="9525">
            <a:noFill/>
            <a:miter lim="800000"/>
            <a:headEnd/>
            <a:tailEnd/>
          </a:ln>
        </p:spPr>
      </p:pic>
      <p:pic>
        <p:nvPicPr>
          <p:cNvPr id="44038" name="Picture 8" descr="C:\Documents and Settings\Thomas Selgas\Desktop\Image1.gif"/>
          <p:cNvPicPr>
            <a:picLocks noChangeAspect="1" noChangeArrowheads="1"/>
          </p:cNvPicPr>
          <p:nvPr/>
        </p:nvPicPr>
        <p:blipFill>
          <a:blip r:embed="rId5"/>
          <a:srcRect/>
          <a:stretch>
            <a:fillRect/>
          </a:stretch>
        </p:blipFill>
        <p:spPr bwMode="auto">
          <a:xfrm>
            <a:off x="5486400" y="58674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4000">
                <a:ea typeface="ＭＳ Ｐゴシック" charset="-128"/>
                <a:cs typeface="ＭＳ Ｐゴシック" charset="-128"/>
              </a:rPr>
              <a:t>The Legislature Knows The Truth </a:t>
            </a:r>
          </a:p>
        </p:txBody>
      </p:sp>
      <p:sp>
        <p:nvSpPr>
          <p:cNvPr id="46083" name="Rectangle 3"/>
          <p:cNvSpPr>
            <a:spLocks noGrp="1" noChangeArrowheads="1"/>
          </p:cNvSpPr>
          <p:nvPr>
            <p:ph type="body" idx="1"/>
          </p:nvPr>
        </p:nvSpPr>
        <p:spPr/>
        <p:txBody>
          <a:bodyPr/>
          <a:lstStyle/>
          <a:p>
            <a:pPr eaLnBrk="1" hangingPunct="1">
              <a:lnSpc>
                <a:spcPct val="90000"/>
              </a:lnSpc>
            </a:pPr>
            <a:r>
              <a:rPr lang="en-US">
                <a:ea typeface="ＭＳ Ｐゴシック" charset="-128"/>
                <a:cs typeface="ＭＳ Ｐゴシック" charset="-128"/>
              </a:rPr>
              <a:t>From the Report of the Commission, established pursuant to Public Law 96-389</a:t>
            </a:r>
          </a:p>
          <a:p>
            <a:pPr marL="577850" lvl="1" indent="-120650" eaLnBrk="1" hangingPunct="1">
              <a:lnSpc>
                <a:spcPct val="90000"/>
              </a:lnSpc>
              <a:buFontTx/>
              <a:buNone/>
            </a:pPr>
            <a:r>
              <a:rPr lang="en-US"/>
              <a:t>“In addition to the compelling economic case for the gold standard, a case buttressed by both historical and theoretical arguments, there is a compelling argument based upon the Constitution. </a:t>
            </a:r>
            <a:r>
              <a:rPr lang="en-US" b="1">
                <a:solidFill>
                  <a:srgbClr val="FF3300"/>
                </a:solidFill>
              </a:rPr>
              <a:t>The present monetary arrangements of the United States are unconstitutional --even anti-constitutional-- from top to bottom</a:t>
            </a:r>
            <a:r>
              <a:rPr lang="en-US"/>
              <a:t>.”  (vol II, pg. 243)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228600"/>
            <a:ext cx="5097463" cy="701675"/>
          </a:xfrm>
          <a:prstGeom prst="rect">
            <a:avLst/>
          </a:prstGeom>
          <a:noFill/>
          <a:ln w="9525">
            <a:noFill/>
            <a:miter lim="800000"/>
            <a:headEnd/>
            <a:tailEnd/>
          </a:ln>
        </p:spPr>
        <p:txBody>
          <a:bodyPr wrap="none">
            <a:prstTxWarp prst="textNoShape">
              <a:avLst/>
            </a:prstTxWarp>
            <a:spAutoFit/>
          </a:bodyPr>
          <a:lstStyle/>
          <a:p>
            <a:r>
              <a:rPr lang="en-US" sz="4000" dirty="0">
                <a:solidFill>
                  <a:srgbClr val="0000FF"/>
                </a:solidFill>
                <a:latin typeface="Arial Rounded MT Bold" charset="0"/>
              </a:rPr>
              <a:t>Why do nations fall?</a:t>
            </a:r>
          </a:p>
        </p:txBody>
      </p:sp>
      <p:sp>
        <p:nvSpPr>
          <p:cNvPr id="15363" name="Text Box 3"/>
          <p:cNvSpPr txBox="1">
            <a:spLocks noChangeArrowheads="1"/>
          </p:cNvSpPr>
          <p:nvPr/>
        </p:nvSpPr>
        <p:spPr bwMode="auto">
          <a:xfrm>
            <a:off x="441325" y="979488"/>
            <a:ext cx="4337671" cy="954107"/>
          </a:xfrm>
          <a:prstGeom prst="rect">
            <a:avLst/>
          </a:prstGeom>
          <a:noFill/>
          <a:ln w="9525">
            <a:noFill/>
            <a:miter lim="800000"/>
            <a:headEnd/>
            <a:tailEnd/>
          </a:ln>
        </p:spPr>
        <p:txBody>
          <a:bodyPr wrap="none">
            <a:prstTxWarp prst="textNoShape">
              <a:avLst/>
            </a:prstTxWarp>
            <a:spAutoFit/>
          </a:bodyPr>
          <a:lstStyle/>
          <a:p>
            <a:r>
              <a:rPr lang="en-US" sz="2800" dirty="0" smtClean="0">
                <a:solidFill>
                  <a:srgbClr val="FF0000"/>
                </a:solidFill>
              </a:rPr>
              <a:t>According to Edward Gibbon</a:t>
            </a:r>
            <a:r>
              <a:rPr lang="en-US" sz="2800" u="sng" dirty="0" smtClean="0">
                <a:solidFill>
                  <a:srgbClr val="FF0000"/>
                </a:solidFill>
              </a:rPr>
              <a:t/>
            </a:r>
            <a:br>
              <a:rPr lang="en-US" sz="2800" u="sng" dirty="0" smtClean="0">
                <a:solidFill>
                  <a:srgbClr val="FF0000"/>
                </a:solidFill>
              </a:rPr>
            </a:br>
            <a:r>
              <a:rPr lang="en-US" sz="2800" u="sng" dirty="0" smtClean="0">
                <a:solidFill>
                  <a:srgbClr val="FF0000"/>
                </a:solidFill>
              </a:rPr>
              <a:t> Rome Fell because:</a:t>
            </a:r>
            <a:endParaRPr lang="en-US" sz="2800" u="sng" dirty="0">
              <a:solidFill>
                <a:srgbClr val="FF0000"/>
              </a:solidFill>
            </a:endParaRPr>
          </a:p>
        </p:txBody>
      </p:sp>
      <p:sp>
        <p:nvSpPr>
          <p:cNvPr id="15364" name="Rectangle 4"/>
          <p:cNvSpPr>
            <a:spLocks noGrp="1" noChangeArrowheads="1"/>
          </p:cNvSpPr>
          <p:nvPr>
            <p:ph idx="1"/>
          </p:nvPr>
        </p:nvSpPr>
        <p:spPr>
          <a:xfrm>
            <a:off x="304800" y="2048826"/>
            <a:ext cx="4791075" cy="4351974"/>
          </a:xfrm>
        </p:spPr>
        <p:txBody>
          <a:bodyPr>
            <a:normAutofit/>
          </a:bodyPr>
          <a:lstStyle/>
          <a:p>
            <a:pPr eaLnBrk="1" hangingPunct="1">
              <a:lnSpc>
                <a:spcPct val="80000"/>
              </a:lnSpc>
            </a:pPr>
            <a:r>
              <a:rPr lang="en-US" sz="2800" dirty="0"/>
              <a:t>Rapid increase of divorce; undermining of the sanctity of home</a:t>
            </a:r>
          </a:p>
          <a:p>
            <a:pPr eaLnBrk="1" hangingPunct="1">
              <a:lnSpc>
                <a:spcPct val="80000"/>
              </a:lnSpc>
            </a:pPr>
            <a:r>
              <a:rPr lang="en-US" sz="2800" dirty="0"/>
              <a:t>Higher &amp; higher taxes; welfare system</a:t>
            </a:r>
          </a:p>
          <a:p>
            <a:pPr eaLnBrk="1" hangingPunct="1">
              <a:lnSpc>
                <a:spcPct val="80000"/>
              </a:lnSpc>
            </a:pPr>
            <a:r>
              <a:rPr lang="en-US" sz="2800" dirty="0"/>
              <a:t>Decay of religion</a:t>
            </a:r>
          </a:p>
          <a:p>
            <a:pPr eaLnBrk="1" hangingPunct="1">
              <a:lnSpc>
                <a:spcPct val="80000"/>
              </a:lnSpc>
            </a:pPr>
            <a:r>
              <a:rPr lang="en-US" sz="2800" dirty="0"/>
              <a:t>Mad craze for pleasure; sports becoming focus and progressively more brutal</a:t>
            </a:r>
          </a:p>
          <a:p>
            <a:pPr eaLnBrk="1" hangingPunct="1">
              <a:lnSpc>
                <a:spcPct val="80000"/>
              </a:lnSpc>
            </a:pPr>
            <a:r>
              <a:rPr lang="en-US" sz="2800" dirty="0"/>
              <a:t>Armament build-up; ignoring internal decadence</a:t>
            </a:r>
          </a:p>
        </p:txBody>
      </p:sp>
      <p:pic>
        <p:nvPicPr>
          <p:cNvPr id="24581" name="Picture 5" descr="App0001"/>
          <p:cNvPicPr>
            <a:picLocks noChangeAspect="1" noChangeArrowheads="1"/>
          </p:cNvPicPr>
          <p:nvPr/>
        </p:nvPicPr>
        <p:blipFill>
          <a:blip r:embed="rId3"/>
          <a:srcRect r="-18" b="-8"/>
          <a:stretch>
            <a:fillRect/>
          </a:stretch>
        </p:blipFill>
        <p:spPr bwMode="auto">
          <a:xfrm>
            <a:off x="5410200" y="1600200"/>
            <a:ext cx="3352800" cy="4800600"/>
          </a:xfrm>
          <a:prstGeom prst="rect">
            <a:avLst/>
          </a:prstGeom>
          <a:noFill/>
          <a:ln w="9525">
            <a:noFill/>
            <a:miter lim="800000"/>
            <a:headEnd/>
            <a:tailEnd/>
          </a:ln>
        </p:spPr>
      </p:pic>
      <p:pic>
        <p:nvPicPr>
          <p:cNvPr id="15366" name="Picture 6" descr="24"/>
          <p:cNvPicPr>
            <a:picLocks noChangeAspect="1" noChangeArrowheads="1"/>
          </p:cNvPicPr>
          <p:nvPr/>
        </p:nvPicPr>
        <p:blipFill>
          <a:blip r:embed="rId4"/>
          <a:srcRect/>
          <a:stretch>
            <a:fillRect/>
          </a:stretch>
        </p:blipFill>
        <p:spPr bwMode="auto">
          <a:xfrm>
            <a:off x="5248275" y="1524000"/>
            <a:ext cx="3671888"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1000" fill="hold"/>
                                        <p:tgtEl>
                                          <p:spTgt spid="1536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fade">
                                      <p:cBhvr>
                                        <p:cTn id="12" dur="1000"/>
                                        <p:tgtEl>
                                          <p:spTgt spid="15364">
                                            <p:txEl>
                                              <p:pRg st="0" end="0"/>
                                            </p:txEl>
                                          </p:spTgt>
                                        </p:tgtEl>
                                      </p:cBhvr>
                                    </p:animEffect>
                                    <p:anim calcmode="lin" valueType="num">
                                      <p:cBhvr>
                                        <p:cTn id="13" dur="10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3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364">
                                            <p:txEl>
                                              <p:pRg st="1" end="1"/>
                                            </p:txEl>
                                          </p:spTgt>
                                        </p:tgtEl>
                                        <p:attrNameLst>
                                          <p:attrName>style.visibility</p:attrName>
                                        </p:attrNameLst>
                                      </p:cBhvr>
                                      <p:to>
                                        <p:strVal val="visible"/>
                                      </p:to>
                                    </p:set>
                                    <p:animEffect transition="in" filter="fade">
                                      <p:cBhvr>
                                        <p:cTn id="19" dur="1000"/>
                                        <p:tgtEl>
                                          <p:spTgt spid="15364">
                                            <p:txEl>
                                              <p:pRg st="1" end="1"/>
                                            </p:txEl>
                                          </p:spTgt>
                                        </p:tgtEl>
                                      </p:cBhvr>
                                    </p:animEffect>
                                    <p:anim calcmode="lin" valueType="num">
                                      <p:cBhvr>
                                        <p:cTn id="20" dur="10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3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364">
                                            <p:txEl>
                                              <p:pRg st="2" end="2"/>
                                            </p:txEl>
                                          </p:spTgt>
                                        </p:tgtEl>
                                        <p:attrNameLst>
                                          <p:attrName>style.visibility</p:attrName>
                                        </p:attrNameLst>
                                      </p:cBhvr>
                                      <p:to>
                                        <p:strVal val="visible"/>
                                      </p:to>
                                    </p:set>
                                    <p:animEffect transition="in" filter="fade">
                                      <p:cBhvr>
                                        <p:cTn id="26" dur="1000"/>
                                        <p:tgtEl>
                                          <p:spTgt spid="15364">
                                            <p:txEl>
                                              <p:pRg st="2" end="2"/>
                                            </p:txEl>
                                          </p:spTgt>
                                        </p:tgtEl>
                                      </p:cBhvr>
                                    </p:animEffect>
                                    <p:anim calcmode="lin" valueType="num">
                                      <p:cBhvr>
                                        <p:cTn id="27" dur="10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53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364">
                                            <p:txEl>
                                              <p:pRg st="3" end="3"/>
                                            </p:txEl>
                                          </p:spTgt>
                                        </p:tgtEl>
                                        <p:attrNameLst>
                                          <p:attrName>style.visibility</p:attrName>
                                        </p:attrNameLst>
                                      </p:cBhvr>
                                      <p:to>
                                        <p:strVal val="visible"/>
                                      </p:to>
                                    </p:set>
                                    <p:animEffect transition="in" filter="fade">
                                      <p:cBhvr>
                                        <p:cTn id="33" dur="1000"/>
                                        <p:tgtEl>
                                          <p:spTgt spid="15364">
                                            <p:txEl>
                                              <p:pRg st="3" end="3"/>
                                            </p:txEl>
                                          </p:spTgt>
                                        </p:tgtEl>
                                      </p:cBhvr>
                                    </p:animEffect>
                                    <p:anim calcmode="lin" valueType="num">
                                      <p:cBhvr>
                                        <p:cTn id="34" dur="1000" fill="hold"/>
                                        <p:tgtEl>
                                          <p:spTgt spid="1536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53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364">
                                            <p:txEl>
                                              <p:pRg st="4" end="4"/>
                                            </p:txEl>
                                          </p:spTgt>
                                        </p:tgtEl>
                                        <p:attrNameLst>
                                          <p:attrName>style.visibility</p:attrName>
                                        </p:attrNameLst>
                                      </p:cBhvr>
                                      <p:to>
                                        <p:strVal val="visible"/>
                                      </p:to>
                                    </p:set>
                                    <p:animEffect transition="in" filter="fade">
                                      <p:cBhvr>
                                        <p:cTn id="40" dur="1000"/>
                                        <p:tgtEl>
                                          <p:spTgt spid="15364">
                                            <p:txEl>
                                              <p:pRg st="4" end="4"/>
                                            </p:txEl>
                                          </p:spTgt>
                                        </p:tgtEl>
                                      </p:cBhvr>
                                    </p:animEffect>
                                    <p:anim calcmode="lin" valueType="num">
                                      <p:cBhvr>
                                        <p:cTn id="41" dur="1000" fill="hold"/>
                                        <p:tgtEl>
                                          <p:spTgt spid="1536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53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500"/>
                                        <p:tgtEl>
                                          <p:spTgt spid="15366"/>
                                        </p:tgtEl>
                                      </p:cBhvr>
                                    </p:animEffect>
                                    <p:set>
                                      <p:cBhvr>
                                        <p:cTn id="47" dur="1" fill="hold">
                                          <p:stCondLst>
                                            <p:cond delay="499"/>
                                          </p:stCondLst>
                                        </p:cTn>
                                        <p:tgtEl>
                                          <p:spTgt spid="153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868362"/>
          </a:xfrm>
        </p:spPr>
        <p:txBody>
          <a:bodyPr>
            <a:normAutofit fontScale="90000"/>
          </a:bodyPr>
          <a:lstStyle/>
          <a:p>
            <a:pPr eaLnBrk="1" hangingPunct="1"/>
            <a:r>
              <a:rPr lang="en-US" sz="3200">
                <a:ea typeface="ＭＳ Ｐゴシック" charset="-128"/>
                <a:cs typeface="ＭＳ Ｐゴシック" charset="-128"/>
              </a:rPr>
              <a:t>The Legislature Reinstituted Monetary Law</a:t>
            </a:r>
          </a:p>
        </p:txBody>
      </p:sp>
      <p:pic>
        <p:nvPicPr>
          <p:cNvPr id="48131" name="Picture 4" descr="Silver_1st_act"/>
          <p:cNvPicPr>
            <a:picLocks noChangeAspect="1" noChangeArrowheads="1"/>
          </p:cNvPicPr>
          <p:nvPr/>
        </p:nvPicPr>
        <p:blipFill>
          <a:blip r:embed="rId3"/>
          <a:srcRect/>
          <a:stretch>
            <a:fillRect/>
          </a:stretch>
        </p:blipFill>
        <p:spPr bwMode="auto">
          <a:xfrm>
            <a:off x="4648200" y="1447800"/>
            <a:ext cx="3505200" cy="2573338"/>
          </a:xfrm>
          <a:prstGeom prst="rect">
            <a:avLst/>
          </a:prstGeom>
          <a:noFill/>
          <a:ln w="9525">
            <a:noFill/>
            <a:miter lim="800000"/>
            <a:headEnd/>
            <a:tailEnd/>
          </a:ln>
        </p:spPr>
      </p:pic>
      <p:pic>
        <p:nvPicPr>
          <p:cNvPr id="48132" name="Picture 7" descr="Silver_2nd_act"/>
          <p:cNvPicPr>
            <a:picLocks noChangeAspect="1" noChangeArrowheads="1"/>
          </p:cNvPicPr>
          <p:nvPr/>
        </p:nvPicPr>
        <p:blipFill>
          <a:blip r:embed="rId4"/>
          <a:srcRect/>
          <a:stretch>
            <a:fillRect/>
          </a:stretch>
        </p:blipFill>
        <p:spPr bwMode="auto">
          <a:xfrm>
            <a:off x="4994275" y="2133600"/>
            <a:ext cx="3500438" cy="2187575"/>
          </a:xfrm>
          <a:prstGeom prst="rect">
            <a:avLst/>
          </a:prstGeom>
          <a:noFill/>
          <a:ln w="9525">
            <a:noFill/>
            <a:miter lim="800000"/>
            <a:headEnd/>
            <a:tailEnd/>
          </a:ln>
        </p:spPr>
      </p:pic>
      <p:pic>
        <p:nvPicPr>
          <p:cNvPr id="48133" name="Picture 9" descr="Gold_1st_act_partial"/>
          <p:cNvPicPr>
            <a:picLocks noChangeAspect="1" noChangeArrowheads="1"/>
          </p:cNvPicPr>
          <p:nvPr/>
        </p:nvPicPr>
        <p:blipFill>
          <a:blip r:embed="rId5"/>
          <a:srcRect/>
          <a:stretch>
            <a:fillRect/>
          </a:stretch>
        </p:blipFill>
        <p:spPr bwMode="auto">
          <a:xfrm>
            <a:off x="5334000" y="3657600"/>
            <a:ext cx="3500438" cy="2868613"/>
          </a:xfrm>
          <a:prstGeom prst="rect">
            <a:avLst/>
          </a:prstGeom>
          <a:noFill/>
          <a:ln w="9525">
            <a:noFill/>
            <a:miter lim="800000"/>
            <a:headEnd/>
            <a:tailEnd/>
          </a:ln>
        </p:spPr>
      </p:pic>
      <p:pic>
        <p:nvPicPr>
          <p:cNvPr id="48134" name="Picture 13"/>
          <p:cNvPicPr>
            <a:picLocks noChangeAspect="1" noChangeArrowheads="1"/>
          </p:cNvPicPr>
          <p:nvPr/>
        </p:nvPicPr>
        <p:blipFill>
          <a:blip r:embed="rId6"/>
          <a:srcRect/>
          <a:stretch>
            <a:fillRect/>
          </a:stretch>
        </p:blipFill>
        <p:spPr bwMode="auto">
          <a:xfrm>
            <a:off x="381000" y="2057400"/>
            <a:ext cx="3733800" cy="4572000"/>
          </a:xfrm>
          <a:prstGeom prst="rect">
            <a:avLst/>
          </a:prstGeom>
          <a:noFill/>
          <a:ln w="9525">
            <a:noFill/>
            <a:miter lim="800000"/>
            <a:headEnd/>
            <a:tailEnd/>
          </a:ln>
        </p:spPr>
      </p:pic>
      <p:sp>
        <p:nvSpPr>
          <p:cNvPr id="48135" name="Text Box 15"/>
          <p:cNvSpPr txBox="1">
            <a:spLocks noChangeArrowheads="1"/>
          </p:cNvSpPr>
          <p:nvPr/>
        </p:nvSpPr>
        <p:spPr bwMode="auto">
          <a:xfrm>
            <a:off x="152400" y="1143000"/>
            <a:ext cx="4419600" cy="825500"/>
          </a:xfrm>
          <a:prstGeom prst="rect">
            <a:avLst/>
          </a:prstGeom>
          <a:noFill/>
          <a:ln w="9525">
            <a:noFill/>
            <a:miter lim="800000"/>
            <a:headEnd/>
            <a:tailEnd/>
          </a:ln>
        </p:spPr>
        <p:txBody>
          <a:bodyPr>
            <a:prstTxWarp prst="textNoShape">
              <a:avLst/>
            </a:prstTxWarp>
            <a:spAutoFit/>
          </a:bodyPr>
          <a:lstStyle/>
          <a:p>
            <a:r>
              <a:rPr lang="en-US" sz="1600">
                <a:solidFill>
                  <a:srgbClr val="0000FF"/>
                </a:solidFill>
              </a:rPr>
              <a:t>Within 6 Months of the Gold Commission Report, the Legislature reinstitutes lawful Silver Dollar money followed by Gold money in 1985.</a:t>
            </a:r>
          </a:p>
        </p:txBody>
      </p:sp>
      <p:sp>
        <p:nvSpPr>
          <p:cNvPr id="48136" name="Oval 16"/>
          <p:cNvSpPr>
            <a:spLocks noChangeArrowheads="1"/>
          </p:cNvSpPr>
          <p:nvPr/>
        </p:nvSpPr>
        <p:spPr bwMode="auto">
          <a:xfrm>
            <a:off x="1752600" y="2209800"/>
            <a:ext cx="990600" cy="304800"/>
          </a:xfrm>
          <a:prstGeom prst="ellipse">
            <a:avLst/>
          </a:prstGeom>
          <a:noFill/>
          <a:ln w="9525">
            <a:solidFill>
              <a:srgbClr val="FF3300"/>
            </a:solidFill>
            <a:round/>
            <a:headEnd/>
            <a:tailEnd/>
          </a:ln>
        </p:spPr>
        <p:txBody>
          <a:bodyPr wrap="none" anchor="ctr">
            <a:prstTxWarp prst="textNoShape">
              <a:avLst/>
            </a:prstTxWarp>
          </a:bodyPr>
          <a:lstStyle/>
          <a:p>
            <a:endParaRPr lang="en-US"/>
          </a:p>
        </p:txBody>
      </p:sp>
      <p:sp>
        <p:nvSpPr>
          <p:cNvPr id="48137" name="Line 17"/>
          <p:cNvSpPr>
            <a:spLocks noChangeShapeType="1"/>
          </p:cNvSpPr>
          <p:nvPr/>
        </p:nvSpPr>
        <p:spPr bwMode="auto">
          <a:xfrm flipV="1">
            <a:off x="2743200" y="1600200"/>
            <a:ext cx="2971800" cy="7620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
        <p:nvSpPr>
          <p:cNvPr id="48138" name="Line 19"/>
          <p:cNvSpPr>
            <a:spLocks noChangeShapeType="1"/>
          </p:cNvSpPr>
          <p:nvPr/>
        </p:nvSpPr>
        <p:spPr bwMode="auto">
          <a:xfrm>
            <a:off x="2743200" y="2362200"/>
            <a:ext cx="2514600" cy="5334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
        <p:nvSpPr>
          <p:cNvPr id="48139" name="Line 20"/>
          <p:cNvSpPr>
            <a:spLocks noChangeShapeType="1"/>
          </p:cNvSpPr>
          <p:nvPr/>
        </p:nvSpPr>
        <p:spPr bwMode="auto">
          <a:xfrm>
            <a:off x="2743200" y="2362200"/>
            <a:ext cx="2819400" cy="2286000"/>
          </a:xfrm>
          <a:prstGeom prst="line">
            <a:avLst/>
          </a:prstGeom>
          <a:noFill/>
          <a:ln w="9525">
            <a:solidFill>
              <a:srgbClr val="FF3300"/>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FF0000"/>
                </a:solidFill>
                <a:ea typeface="ＭＳ Ｐゴシック" charset="-128"/>
                <a:cs typeface="ＭＳ Ｐゴシック" charset="-128"/>
              </a:rPr>
              <a:t>Power of the Purse</a:t>
            </a:r>
            <a:br>
              <a:rPr lang="en-US" dirty="0" smtClean="0">
                <a:solidFill>
                  <a:srgbClr val="FF0000"/>
                </a:solidFill>
                <a:ea typeface="ＭＳ Ｐゴシック" charset="-128"/>
                <a:cs typeface="ＭＳ Ｐゴシック" charset="-128"/>
              </a:rPr>
            </a:br>
            <a:r>
              <a:rPr lang="en-US" dirty="0" smtClean="0">
                <a:solidFill>
                  <a:srgbClr val="FF0000"/>
                </a:solidFill>
                <a:latin typeface="Times New Roman" charset="0"/>
                <a:ea typeface="Times New Roman" charset="0"/>
                <a:cs typeface="Times New Roman" charset="0"/>
              </a:rPr>
              <a:t>Take-away-points</a:t>
            </a:r>
            <a:endParaRPr lang="en-US" dirty="0">
              <a:solidFill>
                <a:srgbClr val="FF0000"/>
              </a:solidFill>
            </a:endParaRPr>
          </a:p>
        </p:txBody>
      </p:sp>
      <p:sp>
        <p:nvSpPr>
          <p:cNvPr id="5" name="Content Placeholder 4"/>
          <p:cNvSpPr>
            <a:spLocks noGrp="1"/>
          </p:cNvSpPr>
          <p:nvPr>
            <p:ph idx="1"/>
          </p:nvPr>
        </p:nvSpPr>
        <p:spPr/>
        <p:txBody>
          <a:bodyPr/>
          <a:lstStyle/>
          <a:p>
            <a:pPr marL="514350" indent="-514350">
              <a:spcAft>
                <a:spcPts val="1200"/>
              </a:spcAft>
              <a:buFont typeface="+mj-lt"/>
              <a:buAutoNum type="arabicPeriod"/>
              <a:defRPr/>
            </a:pPr>
            <a:r>
              <a:rPr lang="en-US" dirty="0" smtClean="0">
                <a:solidFill>
                  <a:schemeClr val="tx1">
                    <a:alpha val="27000"/>
                  </a:schemeClr>
                </a:solidFill>
                <a:latin typeface="Times New Roman" charset="0"/>
                <a:ea typeface="Times New Roman" charset="0"/>
                <a:cs typeface="Times New Roman" charset="0"/>
              </a:rPr>
              <a:t>The U.S. monetary system (Federal Reserve System) is unconstitutional and violates the Rule of Law</a:t>
            </a:r>
            <a:r>
              <a:rPr lang="en-US" i="1" dirty="0" smtClean="0">
                <a:solidFill>
                  <a:schemeClr val="tx1">
                    <a:alpha val="27000"/>
                  </a:schemeClr>
                </a:solidFill>
                <a:latin typeface="Times New Roman" charset="0"/>
                <a:ea typeface="Times New Roman" charset="0"/>
                <a:cs typeface="Times New Roman" charset="0"/>
              </a:rPr>
              <a:t>.</a:t>
            </a:r>
          </a:p>
          <a:p>
            <a:pPr marL="514350" indent="-514350">
              <a:spcAft>
                <a:spcPts val="1200"/>
              </a:spcAft>
              <a:buFont typeface="+mj-lt"/>
              <a:buAutoNum type="arabicPeriod"/>
              <a:defRPr/>
            </a:pPr>
            <a:r>
              <a:rPr lang="en-US" dirty="0" smtClean="0">
                <a:latin typeface="Times New Roman" charset="0"/>
                <a:ea typeface="Times New Roman" charset="0"/>
                <a:cs typeface="Times New Roman" charset="0"/>
              </a:rPr>
              <a:t>The U.S. monetary system is dishonest.</a:t>
            </a:r>
          </a:p>
          <a:p>
            <a:pPr marL="514350" indent="-514350">
              <a:spcAft>
                <a:spcPts val="1200"/>
              </a:spcAft>
              <a:buFont typeface="+mj-lt"/>
              <a:buAutoNum type="arabicPeriod"/>
              <a:defRPr/>
            </a:pPr>
            <a:r>
              <a:rPr lang="en-US" dirty="0" smtClean="0">
                <a:solidFill>
                  <a:schemeClr val="tx1">
                    <a:alpha val="27000"/>
                  </a:schemeClr>
                </a:solidFill>
                <a:latin typeface="Times New Roman" charset="0"/>
                <a:ea typeface="Times New Roman" charset="0"/>
                <a:cs typeface="Times New Roman" charset="0"/>
              </a:rPr>
              <a:t>The U.S. monetary system will blow up.</a:t>
            </a:r>
          </a:p>
          <a:p>
            <a:pPr algn="ctr">
              <a:defRPr/>
            </a:pPr>
            <a:endParaRPr lang="en-US" i="1" dirty="0" smtClean="0">
              <a:latin typeface="Times New Roman" charset="0"/>
              <a:ea typeface="Times New Roman" charset="0"/>
              <a:cs typeface="Times New Roman" charset="0"/>
            </a:endParaRP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52280"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2281"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3" name="Group 58"/>
            <p:cNvGrpSpPr>
              <a:grpSpLocks/>
            </p:cNvGrpSpPr>
            <p:nvPr/>
          </p:nvGrpSpPr>
          <p:grpSpPr bwMode="auto">
            <a:xfrm>
              <a:off x="2784" y="1016"/>
              <a:ext cx="1202" cy="904"/>
              <a:chOff x="2784" y="1016"/>
              <a:chExt cx="1202" cy="904"/>
            </a:xfrm>
          </p:grpSpPr>
          <p:pic>
            <p:nvPicPr>
              <p:cNvPr id="52283"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52284"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2285"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4" name="Group 57"/>
          <p:cNvGrpSpPr>
            <a:grpSpLocks/>
          </p:cNvGrpSpPr>
          <p:nvPr/>
        </p:nvGrpSpPr>
        <p:grpSpPr bwMode="auto">
          <a:xfrm>
            <a:off x="152400" y="1477963"/>
            <a:ext cx="2209800" cy="1570037"/>
            <a:chOff x="96" y="931"/>
            <a:chExt cx="1392" cy="989"/>
          </a:xfrm>
        </p:grpSpPr>
        <p:pic>
          <p:nvPicPr>
            <p:cNvPr id="52277"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52278"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52279"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52271"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2272"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6" name="Group 60"/>
            <p:cNvGrpSpPr>
              <a:grpSpLocks/>
            </p:cNvGrpSpPr>
            <p:nvPr/>
          </p:nvGrpSpPr>
          <p:grpSpPr bwMode="auto">
            <a:xfrm>
              <a:off x="1488" y="1015"/>
              <a:ext cx="1194" cy="905"/>
              <a:chOff x="1488" y="1015"/>
              <a:chExt cx="1194" cy="905"/>
            </a:xfrm>
          </p:grpSpPr>
          <p:sp>
            <p:nvSpPr>
              <p:cNvPr id="52274"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2275"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2276"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52264"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8" name="Group 59"/>
            <p:cNvGrpSpPr>
              <a:grpSpLocks/>
            </p:cNvGrpSpPr>
            <p:nvPr/>
          </p:nvGrpSpPr>
          <p:grpSpPr bwMode="auto">
            <a:xfrm>
              <a:off x="4176" y="1101"/>
              <a:ext cx="1438" cy="819"/>
              <a:chOff x="4176" y="1101"/>
              <a:chExt cx="1438" cy="819"/>
            </a:xfrm>
          </p:grpSpPr>
          <p:pic>
            <p:nvPicPr>
              <p:cNvPr id="52267"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52268"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52269"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2270"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52266"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3"/>
          <p:cNvGrpSpPr>
            <a:grpSpLocks/>
          </p:cNvGrpSpPr>
          <p:nvPr/>
        </p:nvGrpSpPr>
        <p:grpSpPr bwMode="auto">
          <a:xfrm>
            <a:off x="2362200" y="3303588"/>
            <a:ext cx="1895475" cy="1436687"/>
            <a:chOff x="1488" y="2081"/>
            <a:chExt cx="1194" cy="905"/>
          </a:xfrm>
        </p:grpSpPr>
        <p:sp>
          <p:nvSpPr>
            <p:cNvPr id="52261"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2262"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2263" name="Picture 40" descr="208303341_12da2510d9"/>
            <p:cNvPicPr>
              <a:picLocks noChangeAspect="1" noChangeArrowheads="1"/>
            </p:cNvPicPr>
            <p:nvPr/>
          </p:nvPicPr>
          <p:blipFill>
            <a:blip r:embed="rId6"/>
            <a:srcRect/>
            <a:stretch>
              <a:fillRect/>
            </a:stretch>
          </p:blipFill>
          <p:spPr bwMode="auto">
            <a:xfrm>
              <a:off x="1818" y="2081"/>
              <a:ext cx="864" cy="648"/>
            </a:xfrm>
            <a:prstGeom prst="rect">
              <a:avLst/>
            </a:prstGeom>
            <a:noFill/>
            <a:ln w="9525">
              <a:noFill/>
              <a:miter lim="800000"/>
              <a:headEnd/>
              <a:tailEnd/>
            </a:ln>
          </p:spPr>
        </p:pic>
      </p:grpSp>
      <p:grpSp>
        <p:nvGrpSpPr>
          <p:cNvPr id="10" name="Group 62"/>
          <p:cNvGrpSpPr>
            <a:grpSpLocks/>
          </p:cNvGrpSpPr>
          <p:nvPr/>
        </p:nvGrpSpPr>
        <p:grpSpPr bwMode="auto">
          <a:xfrm>
            <a:off x="7159625" y="3460750"/>
            <a:ext cx="1752600" cy="1279525"/>
            <a:chOff x="4510" y="2180"/>
            <a:chExt cx="1104" cy="806"/>
          </a:xfrm>
        </p:grpSpPr>
        <p:pic>
          <p:nvPicPr>
            <p:cNvPr id="52258" name="Picture 8" descr="Obverse of the $1 bill">
              <a:hlinkClick r:id="rId8" tooltip="Obverse of the $1 bill"/>
            </p:cNvPr>
            <p:cNvPicPr>
              <a:picLocks noChangeAspect="1" noChangeArrowheads="1"/>
            </p:cNvPicPr>
            <p:nvPr/>
          </p:nvPicPr>
          <p:blipFill>
            <a:blip r:embed="rId9"/>
            <a:srcRect/>
            <a:stretch>
              <a:fillRect/>
            </a:stretch>
          </p:blipFill>
          <p:spPr bwMode="auto">
            <a:xfrm>
              <a:off x="4522" y="2180"/>
              <a:ext cx="1080" cy="450"/>
            </a:xfrm>
            <a:prstGeom prst="rect">
              <a:avLst/>
            </a:prstGeom>
            <a:noFill/>
            <a:ln w="9525">
              <a:noFill/>
              <a:miter lim="800000"/>
              <a:headEnd/>
              <a:tailEnd/>
            </a:ln>
          </p:spPr>
        </p:pic>
        <p:sp>
          <p:nvSpPr>
            <p:cNvPr id="52259" name="Text Box 31"/>
            <p:cNvSpPr txBox="1">
              <a:spLocks noChangeArrowheads="1"/>
            </p:cNvSpPr>
            <p:nvPr/>
          </p:nvSpPr>
          <p:spPr bwMode="auto">
            <a:xfrm>
              <a:off x="4798" y="281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“$85,400”</a:t>
              </a:r>
            </a:p>
          </p:txBody>
        </p:sp>
        <p:sp>
          <p:nvSpPr>
            <p:cNvPr id="52260"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1" name="Group 61"/>
          <p:cNvGrpSpPr>
            <a:grpSpLocks/>
          </p:cNvGrpSpPr>
          <p:nvPr/>
        </p:nvGrpSpPr>
        <p:grpSpPr bwMode="auto">
          <a:xfrm>
            <a:off x="152400" y="3170238"/>
            <a:ext cx="2209800" cy="1570037"/>
            <a:chOff x="96" y="1997"/>
            <a:chExt cx="1392" cy="989"/>
          </a:xfrm>
        </p:grpSpPr>
        <p:sp>
          <p:nvSpPr>
            <p:cNvPr id="52255"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52256"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52257"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2" name="Group 66"/>
          <p:cNvGrpSpPr>
            <a:grpSpLocks/>
          </p:cNvGrpSpPr>
          <p:nvPr/>
        </p:nvGrpSpPr>
        <p:grpSpPr bwMode="auto">
          <a:xfrm>
            <a:off x="4419600" y="4938713"/>
            <a:ext cx="2022475" cy="1584325"/>
            <a:chOff x="2784" y="3111"/>
            <a:chExt cx="1274" cy="998"/>
          </a:xfrm>
        </p:grpSpPr>
        <p:pic>
          <p:nvPicPr>
            <p:cNvPr id="52252" name="Picture 18" descr="American Eagle Silver Uncirculated Coin">
              <a:hlinkClick r:id="rId10"/>
            </p:cNvPr>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52253"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2254" name="Text Box 38"/>
            <p:cNvSpPr txBox="1">
              <a:spLocks noChangeArrowheads="1"/>
            </p:cNvSpPr>
            <p:nvPr/>
          </p:nvSpPr>
          <p:spPr bwMode="auto">
            <a:xfrm>
              <a:off x="3386" y="3936"/>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grpSp>
      <p:grpSp>
        <p:nvGrpSpPr>
          <p:cNvPr id="13" name="Group 65"/>
          <p:cNvGrpSpPr>
            <a:grpSpLocks/>
          </p:cNvGrpSpPr>
          <p:nvPr/>
        </p:nvGrpSpPr>
        <p:grpSpPr bwMode="auto">
          <a:xfrm>
            <a:off x="2362200" y="5027613"/>
            <a:ext cx="1895475" cy="1495425"/>
            <a:chOff x="1488" y="3167"/>
            <a:chExt cx="1194" cy="942"/>
          </a:xfrm>
        </p:grpSpPr>
        <p:sp>
          <p:nvSpPr>
            <p:cNvPr id="52249"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2250" name="Text Box 33"/>
            <p:cNvSpPr txBox="1">
              <a:spLocks noChangeArrowheads="1"/>
            </p:cNvSpPr>
            <p:nvPr/>
          </p:nvSpPr>
          <p:spPr bwMode="auto">
            <a:xfrm>
              <a:off x="1971" y="3936"/>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2251" name="Picture 41" descr="208303341_12da2510d9"/>
            <p:cNvPicPr>
              <a:picLocks noChangeAspect="1" noChangeArrowheads="1"/>
            </p:cNvPicPr>
            <p:nvPr/>
          </p:nvPicPr>
          <p:blipFill>
            <a:blip r:embed="rId6"/>
            <a:srcRect/>
            <a:stretch>
              <a:fillRect/>
            </a:stretch>
          </p:blipFill>
          <p:spPr bwMode="auto">
            <a:xfrm>
              <a:off x="1818" y="3167"/>
              <a:ext cx="864" cy="648"/>
            </a:xfrm>
            <a:prstGeom prst="rect">
              <a:avLst/>
            </a:prstGeom>
            <a:noFill/>
            <a:ln w="9525">
              <a:noFill/>
              <a:miter lim="800000"/>
              <a:headEnd/>
              <a:tailEnd/>
            </a:ln>
          </p:spPr>
        </p:pic>
      </p:grpSp>
      <p:grpSp>
        <p:nvGrpSpPr>
          <p:cNvPr id="14" name="Group 64"/>
          <p:cNvGrpSpPr>
            <a:grpSpLocks/>
          </p:cNvGrpSpPr>
          <p:nvPr/>
        </p:nvGrpSpPr>
        <p:grpSpPr bwMode="auto">
          <a:xfrm>
            <a:off x="152400" y="4894263"/>
            <a:ext cx="2209800" cy="1552575"/>
            <a:chOff x="96" y="3083"/>
            <a:chExt cx="1392" cy="978"/>
          </a:xfrm>
        </p:grpSpPr>
        <p:sp>
          <p:nvSpPr>
            <p:cNvPr id="52246"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pic>
          <p:nvPicPr>
            <p:cNvPr id="52247" name="Picture 30" descr="MPj03996810000[1]"/>
            <p:cNvPicPr>
              <a:picLocks noChangeAspect="1" noChangeArrowheads="1"/>
            </p:cNvPicPr>
            <p:nvPr/>
          </p:nvPicPr>
          <p:blipFill>
            <a:blip r:embed="rId5"/>
            <a:srcRect/>
            <a:stretch>
              <a:fillRect/>
            </a:stretch>
          </p:blipFill>
          <p:spPr bwMode="auto">
            <a:xfrm>
              <a:off x="632" y="3083"/>
              <a:ext cx="704" cy="816"/>
            </a:xfrm>
            <a:prstGeom prst="rect">
              <a:avLst/>
            </a:prstGeom>
            <a:noFill/>
            <a:ln w="9525">
              <a:noFill/>
              <a:miter lim="800000"/>
              <a:headEnd/>
              <a:tailEnd/>
            </a:ln>
          </p:spPr>
        </p:pic>
        <p:sp>
          <p:nvSpPr>
            <p:cNvPr id="52248" name="Text Box 47"/>
            <p:cNvSpPr txBox="1">
              <a:spLocks noChangeArrowheads="1"/>
            </p:cNvSpPr>
            <p:nvPr/>
          </p:nvSpPr>
          <p:spPr bwMode="auto">
            <a:xfrm>
              <a:off x="480" y="3888"/>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5" name="Group 67"/>
          <p:cNvGrpSpPr>
            <a:grpSpLocks/>
          </p:cNvGrpSpPr>
          <p:nvPr/>
        </p:nvGrpSpPr>
        <p:grpSpPr bwMode="auto">
          <a:xfrm>
            <a:off x="6629400" y="5184775"/>
            <a:ext cx="2282825" cy="1338263"/>
            <a:chOff x="4176" y="3266"/>
            <a:chExt cx="1438" cy="843"/>
          </a:xfrm>
        </p:grpSpPr>
        <p:pic>
          <p:nvPicPr>
            <p:cNvPr id="52240"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3266"/>
              <a:ext cx="1080" cy="450"/>
            </a:xfrm>
            <a:prstGeom prst="rect">
              <a:avLst/>
            </a:prstGeom>
            <a:noFill/>
            <a:ln w="9525">
              <a:noFill/>
              <a:miter lim="800000"/>
              <a:headEnd/>
              <a:tailEnd/>
            </a:ln>
          </p:spPr>
        </p:pic>
        <p:sp>
          <p:nvSpPr>
            <p:cNvPr id="52241" name="Text Box 22"/>
            <p:cNvSpPr txBox="1">
              <a:spLocks noChangeArrowheads="1"/>
            </p:cNvSpPr>
            <p:nvPr/>
          </p:nvSpPr>
          <p:spPr bwMode="auto">
            <a:xfrm>
              <a:off x="4749" y="3936"/>
              <a:ext cx="626"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2242"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16" name="Group 53"/>
            <p:cNvGrpSpPr>
              <a:grpSpLocks/>
            </p:cNvGrpSpPr>
            <p:nvPr/>
          </p:nvGrpSpPr>
          <p:grpSpPr bwMode="auto">
            <a:xfrm>
              <a:off x="4176" y="3375"/>
              <a:ext cx="200" cy="231"/>
              <a:chOff x="4176" y="3360"/>
              <a:chExt cx="200" cy="231"/>
            </a:xfrm>
          </p:grpSpPr>
          <p:sp>
            <p:nvSpPr>
              <p:cNvPr id="52244"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2245"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239" name="Rectangle 56"/>
          <p:cNvSpPr>
            <a:spLocks noGrp="1" noChangeArrowheads="1"/>
          </p:cNvSpPr>
          <p:nvPr>
            <p:ph type="title"/>
          </p:nvPr>
        </p:nvSpPr>
        <p:spPr>
          <a:xfrm>
            <a:off x="457200" y="274638"/>
            <a:ext cx="8229600" cy="563562"/>
          </a:xfrm>
        </p:spPr>
        <p:txBody>
          <a:bodyPr>
            <a:normAutofit fontScale="90000"/>
          </a:bodyPr>
          <a:lstStyle/>
          <a:p>
            <a:pPr eaLnBrk="1" hangingPunct="1"/>
            <a:r>
              <a:rPr lang="en-US" sz="2400">
                <a:solidFill>
                  <a:srgbClr val="FF3300"/>
                </a:solidFill>
                <a:ea typeface="ＭＳ Ｐゴシック" charset="-128"/>
                <a:cs typeface="ＭＳ Ｐゴシック" charset="-128"/>
              </a:rPr>
              <a:t>What is the effect of using unconstitutional legal tender?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4"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54275"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54276"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54277"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54278"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54326"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54327"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4924425" y="4449763"/>
            <a:ext cx="1822450" cy="701675"/>
            <a:chOff x="3102" y="2803"/>
            <a:chExt cx="1148" cy="442"/>
          </a:xfrm>
        </p:grpSpPr>
        <p:sp>
          <p:nvSpPr>
            <p:cNvPr id="54324"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No Lawful Money Gain</a:t>
              </a:r>
            </a:p>
          </p:txBody>
        </p:sp>
        <p:sp>
          <p:nvSpPr>
            <p:cNvPr id="54325"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No Gain No Tax Due</a:t>
              </a:r>
            </a:p>
          </p:txBody>
        </p:sp>
      </p:grpSp>
      <p:grpSp>
        <p:nvGrpSpPr>
          <p:cNvPr id="4" name="Group 98"/>
          <p:cNvGrpSpPr>
            <a:grpSpLocks/>
          </p:cNvGrpSpPr>
          <p:nvPr/>
        </p:nvGrpSpPr>
        <p:grpSpPr bwMode="auto">
          <a:xfrm>
            <a:off x="7162800" y="4343400"/>
            <a:ext cx="1670050" cy="914400"/>
            <a:chOff x="4512" y="2736"/>
            <a:chExt cx="1052" cy="576"/>
          </a:xfrm>
        </p:grpSpPr>
        <p:sp>
          <p:nvSpPr>
            <p:cNvPr id="54322" name="Text Box 44"/>
            <p:cNvSpPr txBox="1">
              <a:spLocks noChangeArrowheads="1"/>
            </p:cNvSpPr>
            <p:nvPr/>
          </p:nvSpPr>
          <p:spPr bwMode="auto">
            <a:xfrm>
              <a:off x="4512" y="2736"/>
              <a:ext cx="1052" cy="288"/>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“Gain”</a:t>
              </a:r>
              <a:r>
                <a:rPr lang="en-US" sz="1200"/>
                <a:t> of $161,500</a:t>
              </a:r>
            </a:p>
          </p:txBody>
        </p:sp>
        <p:sp>
          <p:nvSpPr>
            <p:cNvPr id="54323" name="Text Box 48"/>
            <p:cNvSpPr txBox="1">
              <a:spLocks noChangeArrowheads="1"/>
            </p:cNvSpPr>
            <p:nvPr/>
          </p:nvSpPr>
          <p:spPr bwMode="auto">
            <a:xfrm>
              <a:off x="4632" y="3024"/>
              <a:ext cx="850" cy="288"/>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a:t>
              </a:r>
            </a:p>
            <a:p>
              <a:pPr algn="ctr"/>
              <a:r>
                <a:rPr lang="en-US" sz="1200">
                  <a:solidFill>
                    <a:srgbClr val="FF3300"/>
                  </a:solidFill>
                </a:rPr>
                <a:t>~FRN$55,000</a:t>
              </a:r>
            </a:p>
          </p:txBody>
        </p:sp>
      </p:grpSp>
      <p:sp>
        <p:nvSpPr>
          <p:cNvPr id="54282"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28875" y="5257800"/>
            <a:ext cx="5792788" cy="762000"/>
            <a:chOff x="1530" y="3312"/>
            <a:chExt cx="3649" cy="480"/>
          </a:xfrm>
        </p:grpSpPr>
        <p:sp>
          <p:nvSpPr>
            <p:cNvPr id="54319" name="Text Box 52"/>
            <p:cNvSpPr txBox="1">
              <a:spLocks noChangeArrowheads="1"/>
            </p:cNvSpPr>
            <p:nvPr/>
          </p:nvSpPr>
          <p:spPr bwMode="auto">
            <a:xfrm>
              <a:off x="2999" y="3389"/>
              <a:ext cx="128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Lawful Money Property </a:t>
              </a:r>
              <a:br>
                <a:rPr lang="en-US" sz="1200" b="1">
                  <a:solidFill>
                    <a:srgbClr val="FF3300"/>
                  </a:solidFill>
                </a:rPr>
              </a:br>
              <a:r>
                <a:rPr lang="en-US" sz="1200" b="1">
                  <a:solidFill>
                    <a:srgbClr val="FF3300"/>
                  </a:solidFill>
                </a:rPr>
                <a:t>Loss of ($)4,269</a:t>
              </a:r>
            </a:p>
          </p:txBody>
        </p:sp>
        <p:sp>
          <p:nvSpPr>
            <p:cNvPr id="54320" name="Text Box 53"/>
            <p:cNvSpPr txBox="1">
              <a:spLocks noChangeArrowheads="1"/>
            </p:cNvSpPr>
            <p:nvPr/>
          </p:nvSpPr>
          <p:spPr bwMode="auto">
            <a:xfrm>
              <a:off x="1530" y="3389"/>
              <a:ext cx="141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11,922 Cartons of Eggs</a:t>
              </a:r>
            </a:p>
          </p:txBody>
        </p:sp>
        <p:sp>
          <p:nvSpPr>
            <p:cNvPr id="54321" name="AutoShape 56"/>
            <p:cNvSpPr>
              <a:spLocks noChangeArrowheads="1"/>
            </p:cNvSpPr>
            <p:nvPr/>
          </p:nvSpPr>
          <p:spPr bwMode="auto">
            <a:xfrm rot="5400000" flipV="1">
              <a:off x="4555"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54284"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6" name="Group 95"/>
          <p:cNvGrpSpPr>
            <a:grpSpLocks/>
          </p:cNvGrpSpPr>
          <p:nvPr/>
        </p:nvGrpSpPr>
        <p:grpSpPr bwMode="auto">
          <a:xfrm>
            <a:off x="4457700" y="715963"/>
            <a:ext cx="2390775" cy="3627437"/>
            <a:chOff x="2808" y="451"/>
            <a:chExt cx="1506" cy="2285"/>
          </a:xfrm>
        </p:grpSpPr>
        <p:pic>
          <p:nvPicPr>
            <p:cNvPr id="54311"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54312"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54313" name="Text Box 20"/>
            <p:cNvSpPr txBox="1">
              <a:spLocks noChangeArrowheads="1"/>
            </p:cNvSpPr>
            <p:nvPr/>
          </p:nvSpPr>
          <p:spPr bwMode="auto">
            <a:xfrm>
              <a:off x="3380"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4314"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315"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4316" name="Text Box 38"/>
            <p:cNvSpPr txBox="1">
              <a:spLocks noChangeArrowheads="1"/>
            </p:cNvSpPr>
            <p:nvPr/>
          </p:nvSpPr>
          <p:spPr bwMode="auto">
            <a:xfrm>
              <a:off x="3380"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4317"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318"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a:t>The purported Federal Reserve Note “Gain” is actually a “quiet theft” in that</a:t>
            </a:r>
          </a:p>
          <a:p>
            <a:pPr algn="ctr"/>
            <a:r>
              <a:rPr lang="en-US" b="1"/>
              <a:t>it results in a physical property loss with the perception of an actual gain. </a:t>
            </a:r>
          </a:p>
        </p:txBody>
      </p:sp>
      <p:grpSp>
        <p:nvGrpSpPr>
          <p:cNvPr id="7" name="Group 93"/>
          <p:cNvGrpSpPr>
            <a:grpSpLocks/>
          </p:cNvGrpSpPr>
          <p:nvPr/>
        </p:nvGrpSpPr>
        <p:grpSpPr bwMode="auto">
          <a:xfrm>
            <a:off x="2362200" y="715963"/>
            <a:ext cx="2016125" cy="3627437"/>
            <a:chOff x="1488" y="451"/>
            <a:chExt cx="1270" cy="2285"/>
          </a:xfrm>
        </p:grpSpPr>
        <p:sp>
          <p:nvSpPr>
            <p:cNvPr id="54303"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304"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305"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54306"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4307"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54308"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54309"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310"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54288"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8" name="Group 97"/>
          <p:cNvGrpSpPr>
            <a:grpSpLocks/>
          </p:cNvGrpSpPr>
          <p:nvPr/>
        </p:nvGrpSpPr>
        <p:grpSpPr bwMode="auto">
          <a:xfrm>
            <a:off x="6629400" y="715963"/>
            <a:ext cx="2362200" cy="3627437"/>
            <a:chOff x="4176" y="451"/>
            <a:chExt cx="1488" cy="2285"/>
          </a:xfrm>
        </p:grpSpPr>
        <p:pic>
          <p:nvPicPr>
            <p:cNvPr id="54291"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54292"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54293"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4294" name="Text Box 22"/>
            <p:cNvSpPr txBox="1">
              <a:spLocks noChangeArrowheads="1"/>
            </p:cNvSpPr>
            <p:nvPr/>
          </p:nvSpPr>
          <p:spPr bwMode="auto">
            <a:xfrm>
              <a:off x="4798"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4295"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4296"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54297"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54298"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54299"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9" name="Group 90"/>
            <p:cNvGrpSpPr>
              <a:grpSpLocks/>
            </p:cNvGrpSpPr>
            <p:nvPr/>
          </p:nvGrpSpPr>
          <p:grpSpPr bwMode="auto">
            <a:xfrm>
              <a:off x="4176" y="2035"/>
              <a:ext cx="200" cy="231"/>
              <a:chOff x="480" y="3168"/>
              <a:chExt cx="200" cy="231"/>
            </a:xfrm>
          </p:grpSpPr>
          <p:sp>
            <p:nvSpPr>
              <p:cNvPr id="54301"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4302"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charset="-128"/>
                <a:cs typeface="ＭＳ Ｐゴシック" charset="-128"/>
              </a:rPr>
              <a:t>Quiet Theft!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 Box 10"/>
          <p:cNvSpPr txBox="1">
            <a:spLocks noChangeArrowheads="1"/>
          </p:cNvSpPr>
          <p:nvPr/>
        </p:nvSpPr>
        <p:spPr bwMode="auto">
          <a:xfrm>
            <a:off x="1009650" y="8683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2" name="Group 69"/>
          <p:cNvGrpSpPr>
            <a:grpSpLocks/>
          </p:cNvGrpSpPr>
          <p:nvPr/>
        </p:nvGrpSpPr>
        <p:grpSpPr bwMode="auto">
          <a:xfrm>
            <a:off x="4419600" y="868363"/>
            <a:ext cx="2514600" cy="1998662"/>
            <a:chOff x="2784" y="547"/>
            <a:chExt cx="1584" cy="1182"/>
          </a:xfrm>
        </p:grpSpPr>
        <p:sp>
          <p:nvSpPr>
            <p:cNvPr id="56380" name="Text Box 12"/>
            <p:cNvSpPr txBox="1">
              <a:spLocks noChangeArrowheads="1"/>
            </p:cNvSpPr>
            <p:nvPr/>
          </p:nvSpPr>
          <p:spPr bwMode="auto">
            <a:xfrm>
              <a:off x="2784" y="547"/>
              <a:ext cx="200" cy="218"/>
            </a:xfrm>
            <a:prstGeom prst="rect">
              <a:avLst/>
            </a:prstGeom>
            <a:noFill/>
            <a:ln w="9525">
              <a:noFill/>
              <a:miter lim="800000"/>
              <a:headEnd/>
              <a:tailEnd/>
            </a:ln>
          </p:spPr>
          <p:txBody>
            <a:bodyPr>
              <a:prstTxWarp prst="textNoShape">
                <a:avLst/>
              </a:prstTxWarp>
              <a:spAutoFit/>
            </a:bodyPr>
            <a:lstStyle/>
            <a:p>
              <a:r>
                <a:rPr lang="en-US"/>
                <a:t>=</a:t>
              </a:r>
            </a:p>
          </p:txBody>
        </p:sp>
        <p:sp>
          <p:nvSpPr>
            <p:cNvPr id="56381" name="Text Box 15"/>
            <p:cNvSpPr txBox="1">
              <a:spLocks noChangeArrowheads="1"/>
            </p:cNvSpPr>
            <p:nvPr/>
          </p:nvSpPr>
          <p:spPr bwMode="auto">
            <a:xfrm>
              <a:off x="2980" y="547"/>
              <a:ext cx="1340" cy="218"/>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nvGrpSpPr>
            <p:cNvPr id="3" name="Group 58"/>
            <p:cNvGrpSpPr>
              <a:grpSpLocks/>
            </p:cNvGrpSpPr>
            <p:nvPr/>
          </p:nvGrpSpPr>
          <p:grpSpPr bwMode="auto">
            <a:xfrm>
              <a:off x="2784" y="890"/>
              <a:ext cx="1584" cy="839"/>
              <a:chOff x="2784" y="890"/>
              <a:chExt cx="1584" cy="839"/>
            </a:xfrm>
          </p:grpSpPr>
          <p:pic>
            <p:nvPicPr>
              <p:cNvPr id="56383"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890"/>
                <a:ext cx="672" cy="645"/>
              </a:xfrm>
              <a:prstGeom prst="rect">
                <a:avLst/>
              </a:prstGeom>
              <a:noFill/>
              <a:ln w="9525">
                <a:noFill/>
                <a:miter lim="800000"/>
                <a:headEnd/>
                <a:tailEnd/>
              </a:ln>
            </p:spPr>
          </p:pic>
          <p:sp>
            <p:nvSpPr>
              <p:cNvPr id="56384" name="Text Box 20"/>
              <p:cNvSpPr txBox="1">
                <a:spLocks noChangeArrowheads="1"/>
              </p:cNvSpPr>
              <p:nvPr/>
            </p:nvSpPr>
            <p:spPr bwMode="auto">
              <a:xfrm>
                <a:off x="2784" y="1565"/>
                <a:ext cx="1584" cy="16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endParaRPr lang="en-US" sz="1000">
                  <a:solidFill>
                    <a:srgbClr val="FF6600"/>
                  </a:solidFill>
                </a:endParaRPr>
              </a:p>
            </p:txBody>
          </p:sp>
          <p:sp>
            <p:nvSpPr>
              <p:cNvPr id="56385" name="Text Box 23"/>
              <p:cNvSpPr txBox="1">
                <a:spLocks noChangeArrowheads="1"/>
              </p:cNvSpPr>
              <p:nvPr/>
            </p:nvSpPr>
            <p:spPr bwMode="auto">
              <a:xfrm>
                <a:off x="2784" y="1223"/>
                <a:ext cx="200" cy="218"/>
              </a:xfrm>
              <a:prstGeom prst="rect">
                <a:avLst/>
              </a:prstGeom>
              <a:noFill/>
              <a:ln w="9525">
                <a:noFill/>
                <a:miter lim="800000"/>
                <a:headEnd/>
                <a:tailEnd/>
              </a:ln>
            </p:spPr>
            <p:txBody>
              <a:bodyPr>
                <a:prstTxWarp prst="textNoShape">
                  <a:avLst/>
                </a:prstTxWarp>
                <a:spAutoFit/>
              </a:bodyPr>
              <a:lstStyle/>
              <a:p>
                <a:r>
                  <a:rPr lang="en-US"/>
                  <a:t>=</a:t>
                </a:r>
              </a:p>
            </p:txBody>
          </p:sp>
        </p:grpSp>
      </p:grpSp>
      <p:grpSp>
        <p:nvGrpSpPr>
          <p:cNvPr id="4" name="Group 68"/>
          <p:cNvGrpSpPr>
            <a:grpSpLocks/>
          </p:cNvGrpSpPr>
          <p:nvPr/>
        </p:nvGrpSpPr>
        <p:grpSpPr bwMode="auto">
          <a:xfrm>
            <a:off x="2362200" y="868363"/>
            <a:ext cx="2032000" cy="2179637"/>
            <a:chOff x="1488" y="547"/>
            <a:chExt cx="1280" cy="1373"/>
          </a:xfrm>
        </p:grpSpPr>
        <p:sp>
          <p:nvSpPr>
            <p:cNvPr id="56374"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5"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5" name="Group 60"/>
            <p:cNvGrpSpPr>
              <a:grpSpLocks/>
            </p:cNvGrpSpPr>
            <p:nvPr/>
          </p:nvGrpSpPr>
          <p:grpSpPr bwMode="auto">
            <a:xfrm>
              <a:off x="1488" y="1015"/>
              <a:ext cx="1194" cy="905"/>
              <a:chOff x="1488" y="1015"/>
              <a:chExt cx="1194" cy="905"/>
            </a:xfrm>
          </p:grpSpPr>
          <p:sp>
            <p:nvSpPr>
              <p:cNvPr id="56377"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8"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pic>
            <p:nvPicPr>
              <p:cNvPr id="56379" name="Picture 39" descr="208303341_12da2510d9"/>
              <p:cNvPicPr>
                <a:picLocks noChangeAspect="1" noChangeArrowheads="1"/>
              </p:cNvPicPr>
              <p:nvPr/>
            </p:nvPicPr>
            <p:blipFill>
              <a:blip r:embed="rId5"/>
              <a:srcRect/>
              <a:stretch>
                <a:fillRect/>
              </a:stretch>
            </p:blipFill>
            <p:spPr bwMode="auto">
              <a:xfrm>
                <a:off x="1818" y="1015"/>
                <a:ext cx="864" cy="648"/>
              </a:xfrm>
              <a:prstGeom prst="rect">
                <a:avLst/>
              </a:prstGeom>
              <a:noFill/>
              <a:ln w="9525">
                <a:noFill/>
                <a:miter lim="800000"/>
                <a:headEnd/>
                <a:tailEnd/>
              </a:ln>
            </p:spPr>
          </p:pic>
        </p:grpSp>
      </p:grpSp>
      <p:grpSp>
        <p:nvGrpSpPr>
          <p:cNvPr id="6" name="Group 70"/>
          <p:cNvGrpSpPr>
            <a:grpSpLocks/>
          </p:cNvGrpSpPr>
          <p:nvPr/>
        </p:nvGrpSpPr>
        <p:grpSpPr bwMode="auto">
          <a:xfrm>
            <a:off x="6629400" y="868363"/>
            <a:ext cx="2362200" cy="1998662"/>
            <a:chOff x="4176" y="547"/>
            <a:chExt cx="1488" cy="1259"/>
          </a:xfrm>
        </p:grpSpPr>
        <p:sp>
          <p:nvSpPr>
            <p:cNvPr id="56367"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7" name="Group 59"/>
            <p:cNvGrpSpPr>
              <a:grpSpLocks/>
            </p:cNvGrpSpPr>
            <p:nvPr/>
          </p:nvGrpSpPr>
          <p:grpSpPr bwMode="auto">
            <a:xfrm>
              <a:off x="4176" y="960"/>
              <a:ext cx="1438" cy="846"/>
              <a:chOff x="4176" y="960"/>
              <a:chExt cx="1438" cy="846"/>
            </a:xfrm>
          </p:grpSpPr>
          <p:pic>
            <p:nvPicPr>
              <p:cNvPr id="56370" name="Picture 19" descr="1"/>
              <p:cNvPicPr>
                <a:picLocks noChangeAspect="1" noChangeArrowheads="1"/>
              </p:cNvPicPr>
              <p:nvPr/>
            </p:nvPicPr>
            <p:blipFill>
              <a:blip r:embed="rId6"/>
              <a:srcRect/>
              <a:stretch>
                <a:fillRect/>
              </a:stretch>
            </p:blipFill>
            <p:spPr bwMode="auto">
              <a:xfrm>
                <a:off x="4510" y="960"/>
                <a:ext cx="1104" cy="475"/>
              </a:xfrm>
              <a:prstGeom prst="rect">
                <a:avLst/>
              </a:prstGeom>
              <a:noFill/>
              <a:ln w="9525">
                <a:noFill/>
                <a:miter lim="800000"/>
                <a:headEnd/>
                <a:tailEnd/>
              </a:ln>
            </p:spPr>
          </p:pic>
          <p:sp>
            <p:nvSpPr>
              <p:cNvPr id="56371" name="Text Box 21"/>
              <p:cNvSpPr txBox="1">
                <a:spLocks noChangeArrowheads="1"/>
              </p:cNvSpPr>
              <p:nvPr/>
            </p:nvSpPr>
            <p:spPr bwMode="auto">
              <a:xfrm>
                <a:off x="4752" y="1632"/>
                <a:ext cx="575" cy="174"/>
              </a:xfrm>
              <a:prstGeom prst="rect">
                <a:avLst/>
              </a:prstGeom>
              <a:noFill/>
              <a:ln w="9525">
                <a:noFill/>
                <a:miter lim="800000"/>
                <a:headEnd/>
                <a:tailEnd/>
              </a:ln>
            </p:spPr>
            <p:txBody>
              <a:bodyPr>
                <a:prstTxWarp prst="textNoShape">
                  <a:avLst/>
                </a:prstTxWarp>
                <a:spAutoFit/>
              </a:bodyPr>
              <a:lstStyle/>
              <a:p>
                <a:pPr algn="ctr"/>
                <a:r>
                  <a:rPr lang="en-US" sz="1200"/>
                  <a:t>$1,942.00</a:t>
                </a:r>
              </a:p>
            </p:txBody>
          </p:sp>
          <p:sp>
            <p:nvSpPr>
              <p:cNvPr id="56372"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3" name="Text Box 42"/>
              <p:cNvSpPr txBox="1">
                <a:spLocks noChangeArrowheads="1"/>
              </p:cNvSpPr>
              <p:nvPr/>
            </p:nvSpPr>
            <p:spPr bwMode="auto">
              <a:xfrm>
                <a:off x="4510" y="1440"/>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56369"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8" name="Group 63"/>
          <p:cNvGrpSpPr>
            <a:grpSpLocks/>
          </p:cNvGrpSpPr>
          <p:nvPr/>
        </p:nvGrpSpPr>
        <p:grpSpPr bwMode="auto">
          <a:xfrm>
            <a:off x="2362200" y="3303588"/>
            <a:ext cx="1895475" cy="1436687"/>
            <a:chOff x="1488" y="2081"/>
            <a:chExt cx="1194" cy="905"/>
          </a:xfrm>
        </p:grpSpPr>
        <p:sp>
          <p:nvSpPr>
            <p:cNvPr id="56364"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65"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smtClean="0"/>
                <a:t>~4,266</a:t>
              </a:r>
              <a:endParaRPr lang="en-US" sz="1200" dirty="0"/>
            </a:p>
          </p:txBody>
        </p:sp>
        <p:pic>
          <p:nvPicPr>
            <p:cNvPr id="56366" name="Picture 40" descr="208303341_12da2510d9"/>
            <p:cNvPicPr>
              <a:picLocks noChangeAspect="1" noChangeArrowheads="1"/>
            </p:cNvPicPr>
            <p:nvPr/>
          </p:nvPicPr>
          <p:blipFill>
            <a:blip r:embed="rId5"/>
            <a:srcRect/>
            <a:stretch>
              <a:fillRect/>
            </a:stretch>
          </p:blipFill>
          <p:spPr bwMode="auto">
            <a:xfrm>
              <a:off x="1818" y="2081"/>
              <a:ext cx="864" cy="648"/>
            </a:xfrm>
            <a:prstGeom prst="rect">
              <a:avLst/>
            </a:prstGeom>
            <a:noFill/>
            <a:ln w="9525">
              <a:noFill/>
              <a:miter lim="800000"/>
              <a:headEnd/>
              <a:tailEnd/>
            </a:ln>
          </p:spPr>
        </p:pic>
      </p:grpSp>
      <p:grpSp>
        <p:nvGrpSpPr>
          <p:cNvPr id="9" name="Group 62"/>
          <p:cNvGrpSpPr>
            <a:grpSpLocks/>
          </p:cNvGrpSpPr>
          <p:nvPr/>
        </p:nvGrpSpPr>
        <p:grpSpPr bwMode="auto">
          <a:xfrm>
            <a:off x="7159625" y="3460750"/>
            <a:ext cx="1752600" cy="1281113"/>
            <a:chOff x="4510" y="2180"/>
            <a:chExt cx="1104" cy="807"/>
          </a:xfrm>
        </p:grpSpPr>
        <p:pic>
          <p:nvPicPr>
            <p:cNvPr id="56361" name="Picture 8" descr="Obverse of the $1 bill">
              <a:hlinkClick r:id="rId7" tooltip="Obverse of the $1 bill"/>
            </p:cNvPr>
            <p:cNvPicPr>
              <a:picLocks noChangeAspect="1" noChangeArrowheads="1"/>
            </p:cNvPicPr>
            <p:nvPr/>
          </p:nvPicPr>
          <p:blipFill>
            <a:blip r:embed="rId8"/>
            <a:srcRect/>
            <a:stretch>
              <a:fillRect/>
            </a:stretch>
          </p:blipFill>
          <p:spPr bwMode="auto">
            <a:xfrm>
              <a:off x="4522" y="2180"/>
              <a:ext cx="1080" cy="450"/>
            </a:xfrm>
            <a:prstGeom prst="rect">
              <a:avLst/>
            </a:prstGeom>
            <a:noFill/>
            <a:ln w="9525">
              <a:noFill/>
              <a:miter lim="800000"/>
              <a:headEnd/>
              <a:tailEnd/>
            </a:ln>
          </p:spPr>
        </p:pic>
        <p:sp>
          <p:nvSpPr>
            <p:cNvPr id="56362" name="Text Box 31"/>
            <p:cNvSpPr txBox="1">
              <a:spLocks noChangeArrowheads="1"/>
            </p:cNvSpPr>
            <p:nvPr/>
          </p:nvSpPr>
          <p:spPr bwMode="auto">
            <a:xfrm>
              <a:off x="4752" y="2813"/>
              <a:ext cx="624"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“$4,884”</a:t>
              </a:r>
            </a:p>
          </p:txBody>
        </p:sp>
        <p:sp>
          <p:nvSpPr>
            <p:cNvPr id="56363"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0" name="Group 66"/>
          <p:cNvGrpSpPr>
            <a:grpSpLocks/>
          </p:cNvGrpSpPr>
          <p:nvPr/>
        </p:nvGrpSpPr>
        <p:grpSpPr bwMode="auto">
          <a:xfrm>
            <a:off x="4419600" y="4876800"/>
            <a:ext cx="2022475" cy="1433513"/>
            <a:chOff x="2784" y="3111"/>
            <a:chExt cx="1274" cy="903"/>
          </a:xfrm>
        </p:grpSpPr>
        <p:pic>
          <p:nvPicPr>
            <p:cNvPr id="56358" name="Picture 18" descr="American Eagle Silver Uncirculated Coin">
              <a:hlinkClick r:id="rId9"/>
            </p:cNvPr>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56359"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6360" name="Text Box 38"/>
            <p:cNvSpPr txBox="1">
              <a:spLocks noChangeArrowheads="1"/>
            </p:cNvSpPr>
            <p:nvPr/>
          </p:nvSpPr>
          <p:spPr bwMode="auto">
            <a:xfrm>
              <a:off x="3360" y="3840"/>
              <a:ext cx="554"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grpSp>
      <p:grpSp>
        <p:nvGrpSpPr>
          <p:cNvPr id="11" name="Group 65"/>
          <p:cNvGrpSpPr>
            <a:grpSpLocks/>
          </p:cNvGrpSpPr>
          <p:nvPr/>
        </p:nvGrpSpPr>
        <p:grpSpPr bwMode="auto">
          <a:xfrm>
            <a:off x="2362200" y="4965700"/>
            <a:ext cx="1895475" cy="1343025"/>
            <a:chOff x="1488" y="3167"/>
            <a:chExt cx="1194" cy="846"/>
          </a:xfrm>
        </p:grpSpPr>
        <p:sp>
          <p:nvSpPr>
            <p:cNvPr id="56355"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56" name="Text Box 33"/>
            <p:cNvSpPr txBox="1">
              <a:spLocks noChangeArrowheads="1"/>
            </p:cNvSpPr>
            <p:nvPr/>
          </p:nvSpPr>
          <p:spPr bwMode="auto">
            <a:xfrm>
              <a:off x="1971" y="3840"/>
              <a:ext cx="558"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56357" name="Picture 41" descr="208303341_12da2510d9"/>
            <p:cNvPicPr>
              <a:picLocks noChangeAspect="1" noChangeArrowheads="1"/>
            </p:cNvPicPr>
            <p:nvPr/>
          </p:nvPicPr>
          <p:blipFill>
            <a:blip r:embed="rId5"/>
            <a:srcRect/>
            <a:stretch>
              <a:fillRect/>
            </a:stretch>
          </p:blipFill>
          <p:spPr bwMode="auto">
            <a:xfrm>
              <a:off x="1818" y="3167"/>
              <a:ext cx="864" cy="648"/>
            </a:xfrm>
            <a:prstGeom prst="rect">
              <a:avLst/>
            </a:prstGeom>
            <a:noFill/>
            <a:ln w="9525">
              <a:noFill/>
              <a:miter lim="800000"/>
              <a:headEnd/>
              <a:tailEnd/>
            </a:ln>
          </p:spPr>
        </p:pic>
      </p:grpSp>
      <p:grpSp>
        <p:nvGrpSpPr>
          <p:cNvPr id="12" name="Group 67"/>
          <p:cNvGrpSpPr>
            <a:grpSpLocks/>
          </p:cNvGrpSpPr>
          <p:nvPr/>
        </p:nvGrpSpPr>
        <p:grpSpPr bwMode="auto">
          <a:xfrm>
            <a:off x="6629400" y="5122863"/>
            <a:ext cx="2282825" cy="1187450"/>
            <a:chOff x="4176" y="3266"/>
            <a:chExt cx="1438" cy="748"/>
          </a:xfrm>
        </p:grpSpPr>
        <p:pic>
          <p:nvPicPr>
            <p:cNvPr id="56349" name="Picture 9" descr="Obverse of the $1 bill">
              <a:hlinkClick r:id="rId7" tooltip="Obverse of the $1 bill"/>
            </p:cNvPr>
            <p:cNvPicPr>
              <a:picLocks noChangeAspect="1" noChangeArrowheads="1"/>
            </p:cNvPicPr>
            <p:nvPr/>
          </p:nvPicPr>
          <p:blipFill>
            <a:blip r:embed="rId8"/>
            <a:srcRect/>
            <a:stretch>
              <a:fillRect/>
            </a:stretch>
          </p:blipFill>
          <p:spPr bwMode="auto">
            <a:xfrm>
              <a:off x="4522" y="3266"/>
              <a:ext cx="1080" cy="450"/>
            </a:xfrm>
            <a:prstGeom prst="rect">
              <a:avLst/>
            </a:prstGeom>
            <a:noFill/>
            <a:ln w="9525">
              <a:noFill/>
              <a:miter lim="800000"/>
              <a:headEnd/>
              <a:tailEnd/>
            </a:ln>
          </p:spPr>
        </p:pic>
        <p:sp>
          <p:nvSpPr>
            <p:cNvPr id="56350" name="Text Box 22"/>
            <p:cNvSpPr txBox="1">
              <a:spLocks noChangeArrowheads="1"/>
            </p:cNvSpPr>
            <p:nvPr/>
          </p:nvSpPr>
          <p:spPr bwMode="auto">
            <a:xfrm>
              <a:off x="4704" y="3840"/>
              <a:ext cx="671"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56351"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13" name="Group 53"/>
            <p:cNvGrpSpPr>
              <a:grpSpLocks/>
            </p:cNvGrpSpPr>
            <p:nvPr/>
          </p:nvGrpSpPr>
          <p:grpSpPr bwMode="auto">
            <a:xfrm>
              <a:off x="4176" y="3375"/>
              <a:ext cx="200" cy="231"/>
              <a:chOff x="4176" y="3360"/>
              <a:chExt cx="200" cy="231"/>
            </a:xfrm>
          </p:grpSpPr>
          <p:sp>
            <p:nvSpPr>
              <p:cNvPr id="56353"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54"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6332" name="Rectangle 56"/>
          <p:cNvSpPr>
            <a:spLocks noGrp="1" noChangeArrowheads="1"/>
          </p:cNvSpPr>
          <p:nvPr>
            <p:ph type="title"/>
          </p:nvPr>
        </p:nvSpPr>
        <p:spPr>
          <a:xfrm>
            <a:off x="457200" y="274638"/>
            <a:ext cx="8229600" cy="563562"/>
          </a:xfrm>
        </p:spPr>
        <p:txBody>
          <a:bodyPr>
            <a:normAutofit fontScale="90000"/>
          </a:bodyPr>
          <a:lstStyle/>
          <a:p>
            <a:pPr eaLnBrk="1" hangingPunct="1"/>
            <a:r>
              <a:rPr lang="en-US" sz="2400">
                <a:solidFill>
                  <a:srgbClr val="FF3300"/>
                </a:solidFill>
                <a:ea typeface="ＭＳ Ｐゴシック" charset="-128"/>
                <a:cs typeface="ＭＳ Ｐゴシック" charset="-128"/>
              </a:rPr>
              <a:t>What is the effect of using unconstitutional legal tender?</a:t>
            </a:r>
          </a:p>
        </p:txBody>
      </p:sp>
      <p:grpSp>
        <p:nvGrpSpPr>
          <p:cNvPr id="14" name="Group 62"/>
          <p:cNvGrpSpPr>
            <a:grpSpLocks/>
          </p:cNvGrpSpPr>
          <p:nvPr/>
        </p:nvGrpSpPr>
        <p:grpSpPr bwMode="auto">
          <a:xfrm>
            <a:off x="152400" y="1752600"/>
            <a:ext cx="2209800" cy="1189038"/>
            <a:chOff x="152400" y="1752600"/>
            <a:chExt cx="2209800" cy="1189040"/>
          </a:xfrm>
        </p:grpSpPr>
        <p:grpSp>
          <p:nvGrpSpPr>
            <p:cNvPr id="15" name="Group 57"/>
            <p:cNvGrpSpPr>
              <a:grpSpLocks/>
            </p:cNvGrpSpPr>
            <p:nvPr/>
          </p:nvGrpSpPr>
          <p:grpSpPr bwMode="auto">
            <a:xfrm>
              <a:off x="152400" y="1943102"/>
              <a:ext cx="2209800" cy="998538"/>
              <a:chOff x="96" y="1224"/>
              <a:chExt cx="1392" cy="629"/>
            </a:xfrm>
          </p:grpSpPr>
          <p:sp>
            <p:nvSpPr>
              <p:cNvPr id="56347" name="Text Box 3"/>
              <p:cNvSpPr txBox="1">
                <a:spLocks noChangeArrowheads="1"/>
              </p:cNvSpPr>
              <p:nvPr/>
            </p:nvSpPr>
            <p:spPr bwMode="auto">
              <a:xfrm>
                <a:off x="96" y="1224"/>
                <a:ext cx="440" cy="233"/>
              </a:xfrm>
              <a:prstGeom prst="rect">
                <a:avLst/>
              </a:prstGeom>
              <a:noFill/>
              <a:ln w="9525">
                <a:noFill/>
                <a:miter lim="800000"/>
                <a:headEnd/>
                <a:tailEnd/>
              </a:ln>
            </p:spPr>
            <p:txBody>
              <a:bodyPr wrap="none">
                <a:prstTxWarp prst="textNoShape">
                  <a:avLst/>
                </a:prstTxWarp>
                <a:spAutoFit/>
              </a:bodyPr>
              <a:lstStyle/>
              <a:p>
                <a:r>
                  <a:rPr lang="en-US"/>
                  <a:t>1962</a:t>
                </a:r>
              </a:p>
            </p:txBody>
          </p:sp>
          <p:sp>
            <p:nvSpPr>
              <p:cNvPr id="56348" name="Text Box 34"/>
              <p:cNvSpPr txBox="1">
                <a:spLocks noChangeArrowheads="1"/>
              </p:cNvSpPr>
              <p:nvPr/>
            </p:nvSpPr>
            <p:spPr bwMode="auto">
              <a:xfrm>
                <a:off x="480" y="1680"/>
                <a:ext cx="1008" cy="173"/>
              </a:xfrm>
              <a:prstGeom prst="rect">
                <a:avLst/>
              </a:prstGeom>
              <a:noFill/>
              <a:ln w="9525">
                <a:noFill/>
                <a:miter lim="800000"/>
                <a:headEnd/>
                <a:tailEnd/>
              </a:ln>
            </p:spPr>
            <p:txBody>
              <a:bodyPr>
                <a:prstTxWarp prst="textNoShape">
                  <a:avLst/>
                </a:prstTxWarp>
                <a:spAutoFit/>
              </a:bodyPr>
              <a:lstStyle/>
              <a:p>
                <a:pPr algn="ctr"/>
                <a:r>
                  <a:rPr lang="en-US" sz="1200"/>
                  <a:t> 4 Share IBM Stock</a:t>
                </a:r>
              </a:p>
            </p:txBody>
          </p:sp>
        </p:grpSp>
        <p:pic>
          <p:nvPicPr>
            <p:cNvPr id="56346" name="Picture 61" descr="ibmstock.jpg"/>
            <p:cNvPicPr>
              <a:picLocks noChangeAspect="1"/>
            </p:cNvPicPr>
            <p:nvPr/>
          </p:nvPicPr>
          <p:blipFill>
            <a:blip r:embed="rId11"/>
            <a:srcRect/>
            <a:stretch>
              <a:fillRect/>
            </a:stretch>
          </p:blipFill>
          <p:spPr bwMode="auto">
            <a:xfrm>
              <a:off x="990600" y="1752600"/>
              <a:ext cx="1168663" cy="762000"/>
            </a:xfrm>
            <a:prstGeom prst="rect">
              <a:avLst/>
            </a:prstGeom>
            <a:noFill/>
            <a:ln w="9525">
              <a:noFill/>
              <a:miter lim="800000"/>
              <a:headEnd/>
              <a:tailEnd/>
            </a:ln>
          </p:spPr>
        </p:pic>
      </p:grpSp>
      <p:grpSp>
        <p:nvGrpSpPr>
          <p:cNvPr id="16" name="Group 66"/>
          <p:cNvGrpSpPr>
            <a:grpSpLocks/>
          </p:cNvGrpSpPr>
          <p:nvPr/>
        </p:nvGrpSpPr>
        <p:grpSpPr bwMode="auto">
          <a:xfrm>
            <a:off x="152400" y="3429000"/>
            <a:ext cx="2209800" cy="1300163"/>
            <a:chOff x="152400" y="3429000"/>
            <a:chExt cx="2209800" cy="1300159"/>
          </a:xfrm>
        </p:grpSpPr>
        <p:grpSp>
          <p:nvGrpSpPr>
            <p:cNvPr id="17" name="Group 61"/>
            <p:cNvGrpSpPr>
              <a:grpSpLocks/>
            </p:cNvGrpSpPr>
            <p:nvPr/>
          </p:nvGrpSpPr>
          <p:grpSpPr bwMode="auto">
            <a:xfrm>
              <a:off x="152400" y="3635375"/>
              <a:ext cx="2209800" cy="1093784"/>
              <a:chOff x="96" y="2290"/>
              <a:chExt cx="1392" cy="689"/>
            </a:xfrm>
          </p:grpSpPr>
          <p:sp>
            <p:nvSpPr>
              <p:cNvPr id="56343"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sp>
            <p:nvSpPr>
              <p:cNvPr id="56344" name="Text Box 46"/>
              <p:cNvSpPr txBox="1">
                <a:spLocks noChangeArrowheads="1"/>
              </p:cNvSpPr>
              <p:nvPr/>
            </p:nvSpPr>
            <p:spPr bwMode="auto">
              <a:xfrm>
                <a:off x="288" y="2688"/>
                <a:ext cx="1200" cy="291"/>
              </a:xfrm>
              <a:prstGeom prst="rect">
                <a:avLst/>
              </a:prstGeom>
              <a:noFill/>
              <a:ln w="9525">
                <a:noFill/>
                <a:miter lim="800000"/>
                <a:headEnd/>
                <a:tailEnd/>
              </a:ln>
            </p:spPr>
            <p:txBody>
              <a:bodyPr>
                <a:prstTxWarp prst="textNoShape">
                  <a:avLst/>
                </a:prstTxWarp>
                <a:spAutoFit/>
              </a:bodyPr>
              <a:lstStyle/>
              <a:p>
                <a:pPr algn="ctr"/>
                <a:r>
                  <a:rPr lang="en-US" sz="1200"/>
                  <a:t>75 Shares IBM Stock after splits</a:t>
                </a:r>
              </a:p>
            </p:txBody>
          </p:sp>
        </p:grpSp>
        <p:pic>
          <p:nvPicPr>
            <p:cNvPr id="56342" name="Picture 63" descr="ibmstock.jpg"/>
            <p:cNvPicPr>
              <a:picLocks noChangeAspect="1"/>
            </p:cNvPicPr>
            <p:nvPr/>
          </p:nvPicPr>
          <p:blipFill>
            <a:blip r:embed="rId11"/>
            <a:srcRect/>
            <a:stretch>
              <a:fillRect/>
            </a:stretch>
          </p:blipFill>
          <p:spPr bwMode="auto">
            <a:xfrm>
              <a:off x="990600" y="3429000"/>
              <a:ext cx="1168663" cy="761998"/>
            </a:xfrm>
            <a:prstGeom prst="rect">
              <a:avLst/>
            </a:prstGeom>
            <a:noFill/>
            <a:ln w="9525">
              <a:noFill/>
              <a:miter lim="800000"/>
              <a:headEnd/>
              <a:tailEnd/>
            </a:ln>
          </p:spPr>
        </p:pic>
      </p:grpSp>
      <p:grpSp>
        <p:nvGrpSpPr>
          <p:cNvPr id="18" name="Group 65"/>
          <p:cNvGrpSpPr>
            <a:grpSpLocks/>
          </p:cNvGrpSpPr>
          <p:nvPr/>
        </p:nvGrpSpPr>
        <p:grpSpPr bwMode="auto">
          <a:xfrm>
            <a:off x="152400" y="5119688"/>
            <a:ext cx="2209800" cy="1300162"/>
            <a:chOff x="152400" y="5181600"/>
            <a:chExt cx="2209800" cy="1300166"/>
          </a:xfrm>
        </p:grpSpPr>
        <p:grpSp>
          <p:nvGrpSpPr>
            <p:cNvPr id="19" name="Group 64"/>
            <p:cNvGrpSpPr>
              <a:grpSpLocks/>
            </p:cNvGrpSpPr>
            <p:nvPr/>
          </p:nvGrpSpPr>
          <p:grpSpPr bwMode="auto">
            <a:xfrm>
              <a:off x="152400" y="5359403"/>
              <a:ext cx="2209800" cy="1122363"/>
              <a:chOff x="96" y="3376"/>
              <a:chExt cx="1392" cy="707"/>
            </a:xfrm>
          </p:grpSpPr>
          <p:sp>
            <p:nvSpPr>
              <p:cNvPr id="56339"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sp>
            <p:nvSpPr>
              <p:cNvPr id="56340" name="Text Box 47"/>
              <p:cNvSpPr txBox="1">
                <a:spLocks noChangeArrowheads="1"/>
              </p:cNvSpPr>
              <p:nvPr/>
            </p:nvSpPr>
            <p:spPr bwMode="auto">
              <a:xfrm>
                <a:off x="336" y="3792"/>
                <a:ext cx="1152" cy="291"/>
              </a:xfrm>
              <a:prstGeom prst="rect">
                <a:avLst/>
              </a:prstGeom>
              <a:noFill/>
              <a:ln w="9525">
                <a:noFill/>
                <a:miter lim="800000"/>
                <a:headEnd/>
                <a:tailEnd/>
              </a:ln>
            </p:spPr>
            <p:txBody>
              <a:bodyPr>
                <a:prstTxWarp prst="textNoShape">
                  <a:avLst/>
                </a:prstTxWarp>
                <a:spAutoFit/>
              </a:bodyPr>
              <a:lstStyle/>
              <a:p>
                <a:pPr algn="ctr"/>
                <a:r>
                  <a:rPr lang="en-US" sz="1200"/>
                  <a:t>300 Shares IBM Stock after splits</a:t>
                </a:r>
              </a:p>
            </p:txBody>
          </p:sp>
        </p:grpSp>
        <p:pic>
          <p:nvPicPr>
            <p:cNvPr id="56338" name="Picture 64" descr="ibmstock.jpg"/>
            <p:cNvPicPr>
              <a:picLocks noChangeAspect="1"/>
            </p:cNvPicPr>
            <p:nvPr/>
          </p:nvPicPr>
          <p:blipFill>
            <a:blip r:embed="rId11"/>
            <a:srcRect/>
            <a:stretch>
              <a:fillRect/>
            </a:stretch>
          </p:blipFill>
          <p:spPr bwMode="auto">
            <a:xfrm>
              <a:off x="990600" y="5181600"/>
              <a:ext cx="1168663" cy="762000"/>
            </a:xfrm>
            <a:prstGeom prst="rect">
              <a:avLst/>
            </a:prstGeom>
            <a:noFill/>
            <a:ln w="9525">
              <a:noFill/>
              <a:miter lim="800000"/>
              <a:headEnd/>
              <a:tailEnd/>
            </a:ln>
          </p:spPr>
        </p:pic>
      </p:grpSp>
      <p:sp>
        <p:nvSpPr>
          <p:cNvPr id="66" name="Rectangle 65"/>
          <p:cNvSpPr/>
          <p:nvPr/>
        </p:nvSpPr>
        <p:spPr>
          <a:xfrm>
            <a:off x="304800" y="6553200"/>
            <a:ext cx="8610600" cy="246063"/>
          </a:xfrm>
          <a:prstGeom prst="rect">
            <a:avLst/>
          </a:prstGeom>
        </p:spPr>
        <p:txBody>
          <a:bodyPr>
            <a:spAutoFit/>
          </a:bodyPr>
          <a:lstStyle/>
          <a:p>
            <a:pPr>
              <a:defRPr/>
            </a:pPr>
            <a:r>
              <a:rPr lang="en-US" sz="1000" dirty="0"/>
              <a:t>IBM Stock Splits: </a:t>
            </a:r>
            <a:r>
              <a:rPr lang="en-US" sz="1000" dirty="0">
                <a:solidFill>
                  <a:schemeClr val="accent3">
                    <a:lumMod val="25000"/>
                  </a:schemeClr>
                </a:solidFill>
              </a:rPr>
              <a:t>1964-05-18 [5:4], 1966-05-18 [3:2], 1968-04-23 [2:1], May 29, 1973 [5:4], Jun 1, 1979 [4:1]</a:t>
            </a:r>
            <a:r>
              <a:rPr lang="en-US" sz="1000" dirty="0"/>
              <a:t>, </a:t>
            </a:r>
            <a:r>
              <a:rPr lang="en-US" sz="1000" dirty="0">
                <a:solidFill>
                  <a:srgbClr val="FF6600"/>
                </a:solidFill>
              </a:rPr>
              <a:t>May 28, 1997 [2:1], May 27, 1999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0737"/>
                                        </p:tgtEl>
                                        <p:attrNameLst>
                                          <p:attrName>style.visibility</p:attrName>
                                        </p:attrNameLst>
                                      </p:cBhvr>
                                      <p:to>
                                        <p:strVal val="visible"/>
                                      </p:to>
                                    </p:set>
                                    <p:animEffect transition="in" filter="blinds(horizontal)">
                                      <p:cBhvr>
                                        <p:cTn id="26" dur="500"/>
                                        <p:tgtEl>
                                          <p:spTgt spid="3073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149225" y="1562100"/>
            <a:ext cx="698500" cy="646113"/>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1962</a:t>
            </a:r>
          </a:p>
        </p:txBody>
      </p:sp>
      <p:sp>
        <p:nvSpPr>
          <p:cNvPr id="58371"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sp>
        <p:nvSpPr>
          <p:cNvPr id="58372"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2" name="Group 94"/>
          <p:cNvGrpSpPr>
            <a:grpSpLocks/>
          </p:cNvGrpSpPr>
          <p:nvPr/>
        </p:nvGrpSpPr>
        <p:grpSpPr bwMode="auto">
          <a:xfrm>
            <a:off x="2535238" y="4449763"/>
            <a:ext cx="2174875" cy="703262"/>
            <a:chOff x="1649" y="2803"/>
            <a:chExt cx="1370" cy="443"/>
          </a:xfrm>
        </p:grpSpPr>
        <p:sp>
          <p:nvSpPr>
            <p:cNvPr id="58422" name="Text Box 42"/>
            <p:cNvSpPr txBox="1">
              <a:spLocks noChangeArrowheads="1"/>
            </p:cNvSpPr>
            <p:nvPr/>
          </p:nvSpPr>
          <p:spPr bwMode="auto">
            <a:xfrm>
              <a:off x="1649" y="2803"/>
              <a:ext cx="1350" cy="174"/>
            </a:xfrm>
            <a:prstGeom prst="rect">
              <a:avLst/>
            </a:prstGeom>
            <a:noFill/>
            <a:ln w="9525">
              <a:noFill/>
              <a:miter lim="800000"/>
              <a:headEnd/>
              <a:tailEnd/>
            </a:ln>
          </p:spPr>
          <p:txBody>
            <a:bodyPr wrap="none">
              <a:prstTxWarp prst="textNoShape">
                <a:avLst/>
              </a:prstTxWarp>
              <a:spAutoFit/>
            </a:bodyPr>
            <a:lstStyle/>
            <a:p>
              <a:r>
                <a:rPr lang="en-US" sz="1200" b="1"/>
                <a:t>17% Gain in Eggs Cartons</a:t>
              </a:r>
            </a:p>
          </p:txBody>
        </p:sp>
        <p:sp>
          <p:nvSpPr>
            <p:cNvPr id="58423" name="Text Box 45"/>
            <p:cNvSpPr txBox="1">
              <a:spLocks noChangeArrowheads="1"/>
            </p:cNvSpPr>
            <p:nvPr/>
          </p:nvSpPr>
          <p:spPr bwMode="auto">
            <a:xfrm>
              <a:off x="1684" y="3072"/>
              <a:ext cx="1335" cy="174"/>
            </a:xfrm>
            <a:prstGeom prst="rect">
              <a:avLst/>
            </a:prstGeom>
            <a:noFill/>
            <a:ln w="9525">
              <a:noFill/>
              <a:miter lim="800000"/>
              <a:headEnd/>
              <a:tailEnd/>
            </a:ln>
          </p:spPr>
          <p:txBody>
            <a:bodyPr wrap="none">
              <a:prstTxWarp prst="textNoShape">
                <a:avLst/>
              </a:prstTxWarp>
              <a:spAutoFit/>
            </a:bodyPr>
            <a:lstStyle/>
            <a:p>
              <a:pPr algn="ctr"/>
              <a:r>
                <a:rPr lang="en-US" sz="1200" b="1"/>
                <a:t>Tax Due ~172 Egg Cartons</a:t>
              </a:r>
            </a:p>
          </p:txBody>
        </p:sp>
      </p:grpSp>
      <p:grpSp>
        <p:nvGrpSpPr>
          <p:cNvPr id="3" name="Group 96"/>
          <p:cNvGrpSpPr>
            <a:grpSpLocks/>
          </p:cNvGrpSpPr>
          <p:nvPr/>
        </p:nvGrpSpPr>
        <p:grpSpPr bwMode="auto">
          <a:xfrm>
            <a:off x="4924425" y="4449763"/>
            <a:ext cx="1979613" cy="703262"/>
            <a:chOff x="3102" y="2803"/>
            <a:chExt cx="1247" cy="443"/>
          </a:xfrm>
        </p:grpSpPr>
        <p:sp>
          <p:nvSpPr>
            <p:cNvPr id="58420" name="Text Box 43"/>
            <p:cNvSpPr txBox="1">
              <a:spLocks noChangeArrowheads="1"/>
            </p:cNvSpPr>
            <p:nvPr/>
          </p:nvSpPr>
          <p:spPr bwMode="auto">
            <a:xfrm>
              <a:off x="3102" y="2803"/>
              <a:ext cx="1247" cy="174"/>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17% Lawful Money Gain</a:t>
              </a:r>
            </a:p>
          </p:txBody>
        </p:sp>
        <p:sp>
          <p:nvSpPr>
            <p:cNvPr id="58421" name="Text Box 47"/>
            <p:cNvSpPr txBox="1">
              <a:spLocks noChangeArrowheads="1"/>
            </p:cNvSpPr>
            <p:nvPr/>
          </p:nvSpPr>
          <p:spPr bwMode="auto">
            <a:xfrm>
              <a:off x="3267" y="3072"/>
              <a:ext cx="818" cy="174"/>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Tax Due </a:t>
              </a:r>
              <a:r>
                <a:rPr lang="en-US" sz="1200">
                  <a:solidFill>
                    <a:srgbClr val="0000FF"/>
                  </a:solidFill>
                  <a:latin typeface="Engravers MT" charset="0"/>
                </a:rPr>
                <a:t>$</a:t>
              </a:r>
              <a:r>
                <a:rPr lang="en-US" sz="1200">
                  <a:solidFill>
                    <a:srgbClr val="0000FF"/>
                  </a:solidFill>
                </a:rPr>
                <a:t>59.48</a:t>
              </a:r>
            </a:p>
          </p:txBody>
        </p:sp>
      </p:grpSp>
      <p:grpSp>
        <p:nvGrpSpPr>
          <p:cNvPr id="4" name="Group 98"/>
          <p:cNvGrpSpPr>
            <a:grpSpLocks/>
          </p:cNvGrpSpPr>
          <p:nvPr/>
        </p:nvGrpSpPr>
        <p:grpSpPr bwMode="auto">
          <a:xfrm>
            <a:off x="7132638" y="4343400"/>
            <a:ext cx="1779587" cy="919163"/>
            <a:chOff x="4493" y="2736"/>
            <a:chExt cx="1121" cy="579"/>
          </a:xfrm>
        </p:grpSpPr>
        <p:sp>
          <p:nvSpPr>
            <p:cNvPr id="58418" name="Text Box 44"/>
            <p:cNvSpPr txBox="1">
              <a:spLocks noChangeArrowheads="1"/>
            </p:cNvSpPr>
            <p:nvPr/>
          </p:nvSpPr>
          <p:spPr bwMode="auto">
            <a:xfrm>
              <a:off x="4493" y="2736"/>
              <a:ext cx="1092" cy="291"/>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“94% Gain”</a:t>
              </a:r>
              <a:r>
                <a:rPr lang="en-US" sz="1200"/>
                <a:t> of $28,559</a:t>
              </a:r>
            </a:p>
          </p:txBody>
        </p:sp>
        <p:sp>
          <p:nvSpPr>
            <p:cNvPr id="58419" name="Text Box 48"/>
            <p:cNvSpPr txBox="1">
              <a:spLocks noChangeArrowheads="1"/>
            </p:cNvSpPr>
            <p:nvPr/>
          </p:nvSpPr>
          <p:spPr bwMode="auto">
            <a:xfrm>
              <a:off x="4500" y="3024"/>
              <a:ext cx="1114" cy="291"/>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(15%) </a:t>
              </a:r>
            </a:p>
            <a:p>
              <a:pPr algn="ctr"/>
              <a:r>
                <a:rPr lang="en-US" sz="1200">
                  <a:solidFill>
                    <a:srgbClr val="FF3300"/>
                  </a:solidFill>
                </a:rPr>
                <a:t>~FRN$4283.85</a:t>
              </a:r>
            </a:p>
          </p:txBody>
        </p:sp>
      </p:grpSp>
      <p:sp>
        <p:nvSpPr>
          <p:cNvPr id="58376"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17763" y="5257800"/>
            <a:ext cx="5964237" cy="768350"/>
            <a:chOff x="1523" y="3312"/>
            <a:chExt cx="3757" cy="484"/>
          </a:xfrm>
        </p:grpSpPr>
        <p:sp>
          <p:nvSpPr>
            <p:cNvPr id="58415" name="Text Box 52"/>
            <p:cNvSpPr txBox="1">
              <a:spLocks noChangeArrowheads="1"/>
            </p:cNvSpPr>
            <p:nvPr/>
          </p:nvSpPr>
          <p:spPr bwMode="auto">
            <a:xfrm>
              <a:off x="2981" y="3389"/>
              <a:ext cx="148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FRN Inflation results in a</a:t>
              </a:r>
            </a:p>
            <a:p>
              <a:pPr algn="ctr"/>
              <a:r>
                <a:rPr lang="en-US" sz="1200" b="1">
                  <a:solidFill>
                    <a:srgbClr val="FF3300"/>
                  </a:solidFill>
                </a:rPr>
                <a:t>83% tax rate or </a:t>
              </a:r>
              <a:r>
                <a:rPr lang="en-US" sz="1200">
                  <a:solidFill>
                    <a:srgbClr val="FF0000"/>
                  </a:solidFill>
                  <a:latin typeface="Engravers MT" charset="0"/>
                </a:rPr>
                <a:t>$</a:t>
              </a:r>
              <a:r>
                <a:rPr lang="en-US" sz="1200" b="1">
                  <a:solidFill>
                    <a:srgbClr val="FF3300"/>
                  </a:solidFill>
                </a:rPr>
                <a:t>328.45 of the </a:t>
              </a:r>
            </a:p>
            <a:p>
              <a:pPr algn="ctr"/>
              <a:r>
                <a:rPr lang="en-US" sz="1200">
                  <a:solidFill>
                    <a:srgbClr val="FF0000"/>
                  </a:solidFill>
                  <a:latin typeface="Engravers MT" charset="0"/>
                </a:rPr>
                <a:t>$</a:t>
              </a:r>
              <a:r>
                <a:rPr lang="en-US" sz="1200" b="1">
                  <a:solidFill>
                    <a:srgbClr val="FF3300"/>
                  </a:solidFill>
                </a:rPr>
                <a:t>396.56 of the purported gain</a:t>
              </a:r>
            </a:p>
          </p:txBody>
        </p:sp>
        <p:sp>
          <p:nvSpPr>
            <p:cNvPr id="58416" name="Text Box 53"/>
            <p:cNvSpPr txBox="1">
              <a:spLocks noChangeArrowheads="1"/>
            </p:cNvSpPr>
            <p:nvPr/>
          </p:nvSpPr>
          <p:spPr bwMode="auto">
            <a:xfrm>
              <a:off x="1523" y="3389"/>
              <a:ext cx="143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923 Cartons of Eggs</a:t>
              </a:r>
            </a:p>
          </p:txBody>
        </p:sp>
        <p:sp>
          <p:nvSpPr>
            <p:cNvPr id="58417" name="AutoShape 56"/>
            <p:cNvSpPr>
              <a:spLocks noChangeArrowheads="1"/>
            </p:cNvSpPr>
            <p:nvPr/>
          </p:nvSpPr>
          <p:spPr bwMode="auto">
            <a:xfrm rot="5400000" flipV="1">
              <a:off x="4656"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58378" name="Text Box 57"/>
          <p:cNvSpPr txBox="1">
            <a:spLocks noChangeArrowheads="1"/>
          </p:cNvSpPr>
          <p:nvPr/>
        </p:nvSpPr>
        <p:spPr bwMode="auto">
          <a:xfrm>
            <a:off x="1219200" y="7159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6" name="Group 95"/>
          <p:cNvGrpSpPr>
            <a:grpSpLocks/>
          </p:cNvGrpSpPr>
          <p:nvPr/>
        </p:nvGrpSpPr>
        <p:grpSpPr bwMode="auto">
          <a:xfrm>
            <a:off x="4457700" y="715963"/>
            <a:ext cx="2390775" cy="3629025"/>
            <a:chOff x="2808" y="451"/>
            <a:chExt cx="1506" cy="2286"/>
          </a:xfrm>
        </p:grpSpPr>
        <p:pic>
          <p:nvPicPr>
            <p:cNvPr id="58407"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58408"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58409" name="Text Box 20"/>
            <p:cNvSpPr txBox="1">
              <a:spLocks noChangeArrowheads="1"/>
            </p:cNvSpPr>
            <p:nvPr/>
          </p:nvSpPr>
          <p:spPr bwMode="auto">
            <a:xfrm>
              <a:off x="3340" y="1507"/>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p>
          </p:txBody>
        </p:sp>
        <p:sp>
          <p:nvSpPr>
            <p:cNvPr id="58410"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1"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8412" name="Text Box 38"/>
            <p:cNvSpPr txBox="1">
              <a:spLocks noChangeArrowheads="1"/>
            </p:cNvSpPr>
            <p:nvPr/>
          </p:nvSpPr>
          <p:spPr bwMode="auto">
            <a:xfrm>
              <a:off x="3340" y="2563"/>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sp>
          <p:nvSpPr>
            <p:cNvPr id="58413"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4"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a:t>The purported Federal Reserve Note “Gain” is actually a “quiet theft” in that</a:t>
            </a:r>
          </a:p>
          <a:p>
            <a:pPr algn="ctr"/>
            <a:r>
              <a:rPr lang="en-US" b="1"/>
              <a:t>it results in an 83% tax rate with the perception of 15% tax rate. </a:t>
            </a:r>
          </a:p>
        </p:txBody>
      </p:sp>
      <p:grpSp>
        <p:nvGrpSpPr>
          <p:cNvPr id="7" name="Group 93"/>
          <p:cNvGrpSpPr>
            <a:grpSpLocks/>
          </p:cNvGrpSpPr>
          <p:nvPr/>
        </p:nvGrpSpPr>
        <p:grpSpPr bwMode="auto">
          <a:xfrm>
            <a:off x="2362200" y="715963"/>
            <a:ext cx="2016125" cy="3627437"/>
            <a:chOff x="1488" y="451"/>
            <a:chExt cx="1270" cy="2285"/>
          </a:xfrm>
        </p:grpSpPr>
        <p:sp>
          <p:nvSpPr>
            <p:cNvPr id="58399"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0"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1"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sp>
          <p:nvSpPr>
            <p:cNvPr id="58402"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~6,570</a:t>
              </a:r>
            </a:p>
          </p:txBody>
        </p:sp>
        <p:pic>
          <p:nvPicPr>
            <p:cNvPr id="58403" name="Picture 39" descr="208303341_12da2510d9"/>
            <p:cNvPicPr>
              <a:picLocks noChangeAspect="1" noChangeArrowheads="1"/>
            </p:cNvPicPr>
            <p:nvPr/>
          </p:nvPicPr>
          <p:blipFill>
            <a:blip r:embed="rId7"/>
            <a:srcRect/>
            <a:stretch>
              <a:fillRect/>
            </a:stretch>
          </p:blipFill>
          <p:spPr bwMode="auto">
            <a:xfrm>
              <a:off x="1807" y="811"/>
              <a:ext cx="864" cy="648"/>
            </a:xfrm>
            <a:prstGeom prst="rect">
              <a:avLst/>
            </a:prstGeom>
            <a:noFill/>
            <a:ln w="9525">
              <a:noFill/>
              <a:miter lim="800000"/>
              <a:headEnd/>
              <a:tailEnd/>
            </a:ln>
          </p:spPr>
        </p:pic>
        <p:pic>
          <p:nvPicPr>
            <p:cNvPr id="58404" name="Picture 41" descr="208303341_12da2510d9"/>
            <p:cNvPicPr>
              <a:picLocks noChangeAspect="1" noChangeArrowheads="1"/>
            </p:cNvPicPr>
            <p:nvPr/>
          </p:nvPicPr>
          <p:blipFill>
            <a:blip r:embed="rId7"/>
            <a:srcRect/>
            <a:stretch>
              <a:fillRect/>
            </a:stretch>
          </p:blipFill>
          <p:spPr bwMode="auto">
            <a:xfrm>
              <a:off x="1807" y="1831"/>
              <a:ext cx="864" cy="648"/>
            </a:xfrm>
            <a:prstGeom prst="rect">
              <a:avLst/>
            </a:prstGeom>
            <a:noFill/>
            <a:ln w="9525">
              <a:noFill/>
              <a:miter lim="800000"/>
              <a:headEnd/>
              <a:tailEnd/>
            </a:ln>
          </p:spPr>
        </p:pic>
        <p:sp>
          <p:nvSpPr>
            <p:cNvPr id="58405"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6"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58382"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IBM Stock</a:t>
            </a:r>
          </a:p>
        </p:txBody>
      </p:sp>
      <p:grpSp>
        <p:nvGrpSpPr>
          <p:cNvPr id="8" name="Group 97"/>
          <p:cNvGrpSpPr>
            <a:grpSpLocks/>
          </p:cNvGrpSpPr>
          <p:nvPr/>
        </p:nvGrpSpPr>
        <p:grpSpPr bwMode="auto">
          <a:xfrm>
            <a:off x="6629400" y="715963"/>
            <a:ext cx="2362200" cy="3629025"/>
            <a:chOff x="4176" y="451"/>
            <a:chExt cx="1488" cy="2286"/>
          </a:xfrm>
        </p:grpSpPr>
        <p:pic>
          <p:nvPicPr>
            <p:cNvPr id="58387"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1939"/>
              <a:ext cx="1080" cy="450"/>
            </a:xfrm>
            <a:prstGeom prst="rect">
              <a:avLst/>
            </a:prstGeom>
            <a:noFill/>
            <a:ln w="9525">
              <a:noFill/>
              <a:miter lim="800000"/>
              <a:headEnd/>
              <a:tailEnd/>
            </a:ln>
          </p:spPr>
        </p:pic>
        <p:pic>
          <p:nvPicPr>
            <p:cNvPr id="58388" name="Picture 19" descr="1"/>
            <p:cNvPicPr>
              <a:picLocks noChangeAspect="1" noChangeArrowheads="1"/>
            </p:cNvPicPr>
            <p:nvPr/>
          </p:nvPicPr>
          <p:blipFill>
            <a:blip r:embed="rId10"/>
            <a:srcRect/>
            <a:stretch>
              <a:fillRect/>
            </a:stretch>
          </p:blipFill>
          <p:spPr bwMode="auto">
            <a:xfrm>
              <a:off x="4510" y="861"/>
              <a:ext cx="1104" cy="475"/>
            </a:xfrm>
            <a:prstGeom prst="rect">
              <a:avLst/>
            </a:prstGeom>
            <a:noFill/>
            <a:ln w="9525">
              <a:noFill/>
              <a:miter lim="800000"/>
              <a:headEnd/>
              <a:tailEnd/>
            </a:ln>
          </p:spPr>
        </p:pic>
        <p:sp>
          <p:nvSpPr>
            <p:cNvPr id="58389" name="Text Box 21"/>
            <p:cNvSpPr txBox="1">
              <a:spLocks noChangeArrowheads="1"/>
            </p:cNvSpPr>
            <p:nvPr/>
          </p:nvSpPr>
          <p:spPr bwMode="auto">
            <a:xfrm>
              <a:off x="4801" y="1507"/>
              <a:ext cx="575"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$1,942.00</a:t>
              </a:r>
            </a:p>
          </p:txBody>
        </p:sp>
        <p:sp>
          <p:nvSpPr>
            <p:cNvPr id="58390" name="Text Box 22"/>
            <p:cNvSpPr txBox="1">
              <a:spLocks noChangeArrowheads="1"/>
            </p:cNvSpPr>
            <p:nvPr/>
          </p:nvSpPr>
          <p:spPr bwMode="auto">
            <a:xfrm>
              <a:off x="4752" y="2563"/>
              <a:ext cx="672"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58391"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392"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58393"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58394"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58395"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9" name="Group 90"/>
            <p:cNvGrpSpPr>
              <a:grpSpLocks/>
            </p:cNvGrpSpPr>
            <p:nvPr/>
          </p:nvGrpSpPr>
          <p:grpSpPr bwMode="auto">
            <a:xfrm>
              <a:off x="4176" y="2035"/>
              <a:ext cx="200" cy="231"/>
              <a:chOff x="480" y="3168"/>
              <a:chExt cx="200" cy="231"/>
            </a:xfrm>
          </p:grpSpPr>
          <p:sp>
            <p:nvSpPr>
              <p:cNvPr id="58397"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8398"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a:solidFill>
                  <a:srgbClr val="FF3300"/>
                </a:solidFill>
                <a:ea typeface="ＭＳ Ｐゴシック" charset="-128"/>
                <a:cs typeface="ＭＳ Ｐゴシック" charset="-128"/>
              </a:rPr>
              <a:t>Quiet Theft!</a:t>
            </a:r>
          </a:p>
        </p:txBody>
      </p:sp>
      <p:pic>
        <p:nvPicPr>
          <p:cNvPr id="58385" name="Picture 55" descr="ibmstock.jpg"/>
          <p:cNvPicPr>
            <a:picLocks noChangeAspect="1"/>
          </p:cNvPicPr>
          <p:nvPr/>
        </p:nvPicPr>
        <p:blipFill>
          <a:blip r:embed="rId11"/>
          <a:srcRect/>
          <a:stretch>
            <a:fillRect/>
          </a:stretch>
        </p:blipFill>
        <p:spPr bwMode="auto">
          <a:xfrm>
            <a:off x="990600" y="1371600"/>
            <a:ext cx="1168400" cy="762000"/>
          </a:xfrm>
          <a:prstGeom prst="rect">
            <a:avLst/>
          </a:prstGeom>
          <a:noFill/>
          <a:ln w="9525">
            <a:noFill/>
            <a:miter lim="800000"/>
            <a:headEnd/>
            <a:tailEnd/>
          </a:ln>
        </p:spPr>
      </p:pic>
      <p:pic>
        <p:nvPicPr>
          <p:cNvPr id="58386" name="Picture 56" descr="ibmstock.jpg"/>
          <p:cNvPicPr>
            <a:picLocks noChangeAspect="1"/>
          </p:cNvPicPr>
          <p:nvPr/>
        </p:nvPicPr>
        <p:blipFill>
          <a:blip r:embed="rId11"/>
          <a:srcRect/>
          <a:stretch>
            <a:fillRect/>
          </a:stretch>
        </p:blipFill>
        <p:spPr bwMode="auto">
          <a:xfrm>
            <a:off x="990600" y="3048000"/>
            <a:ext cx="11684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ea typeface="ＭＳ Ｐゴシック" charset="-128"/>
                <a:cs typeface="ＭＳ Ｐゴシック" charset="-128"/>
              </a:rPr>
              <a:t>Relevant Law &amp; Cases</a:t>
            </a:r>
          </a:p>
        </p:txBody>
      </p:sp>
      <p:sp>
        <p:nvSpPr>
          <p:cNvPr id="60419" name="Content Placeholder 2"/>
          <p:cNvSpPr>
            <a:spLocks noGrp="1"/>
          </p:cNvSpPr>
          <p:nvPr>
            <p:ph sz="half" idx="1"/>
          </p:nvPr>
        </p:nvSpPr>
        <p:spPr/>
        <p:txBody>
          <a:bodyPr>
            <a:normAutofit lnSpcReduction="10000"/>
          </a:bodyPr>
          <a:lstStyle/>
          <a:p>
            <a:r>
              <a:rPr lang="en-US" sz="1800">
                <a:ea typeface="ＭＳ Ｐゴシック" charset="-128"/>
                <a:cs typeface="ＭＳ Ｐゴシック" charset="-128"/>
              </a:rPr>
              <a:t>31 USC 5119(a)</a:t>
            </a:r>
          </a:p>
          <a:p>
            <a:pPr lvl="1"/>
            <a:r>
              <a:rPr lang="en-US" sz="1600"/>
              <a:t>“the Secretary shall … maintain the equal purchasing power of each kind of United States currency”</a:t>
            </a:r>
          </a:p>
          <a:p>
            <a:r>
              <a:rPr lang="en-US" sz="1800">
                <a:ea typeface="ＭＳ Ｐゴシック" charset="-128"/>
                <a:cs typeface="ＭＳ Ｐゴシック" charset="-128"/>
              </a:rPr>
              <a:t>12 USC 411</a:t>
            </a:r>
          </a:p>
          <a:p>
            <a:pPr lvl="1"/>
            <a:r>
              <a:rPr lang="en-US" sz="1400"/>
              <a:t>“Federal reserve notes … shall be redeemed in lawful money on demand at the Treasury Department of the United States, in the city of Washington, District of Columbia, or at any Federal Reserve bank.”</a:t>
            </a:r>
          </a:p>
          <a:p>
            <a:r>
              <a:rPr lang="en-US" sz="1800">
                <a:ea typeface="ＭＳ Ｐゴシック" charset="-128"/>
                <a:cs typeface="ＭＳ Ｐゴシック" charset="-128"/>
              </a:rPr>
              <a:t>31 USC 5112(a)(7)-(10), (e)</a:t>
            </a:r>
            <a:endParaRPr lang="en-US" sz="1400">
              <a:ea typeface="ＭＳ Ｐゴシック" charset="-128"/>
              <a:cs typeface="ＭＳ Ｐゴシック" charset="-128"/>
            </a:endParaRPr>
          </a:p>
          <a:p>
            <a:pPr lvl="1"/>
            <a:r>
              <a:rPr lang="en-US" sz="1400"/>
              <a:t>These sections define the size weight and pure metal content of each lawful money coin.</a:t>
            </a:r>
          </a:p>
        </p:txBody>
      </p:sp>
      <p:sp>
        <p:nvSpPr>
          <p:cNvPr id="60420" name="Content Placeholder 3"/>
          <p:cNvSpPr>
            <a:spLocks noGrp="1"/>
          </p:cNvSpPr>
          <p:nvPr>
            <p:ph sz="half" idx="2"/>
          </p:nvPr>
        </p:nvSpPr>
        <p:spPr>
          <a:xfrm>
            <a:off x="4648200" y="1600200"/>
            <a:ext cx="3733800" cy="4525963"/>
          </a:xfrm>
        </p:spPr>
        <p:txBody>
          <a:bodyPr>
            <a:normAutofit lnSpcReduction="10000"/>
          </a:bodyPr>
          <a:lstStyle/>
          <a:p>
            <a:pPr marL="227013" indent="-227013"/>
            <a:r>
              <a:rPr lang="en-US" sz="1800" i="1">
                <a:ea typeface="ＭＳ Ｐゴシック" charset="-128"/>
                <a:cs typeface="ＭＳ Ｐゴシック" charset="-128"/>
              </a:rPr>
              <a:t>Thompson v. Butler</a:t>
            </a:r>
            <a:r>
              <a:rPr lang="en-US" sz="1800">
                <a:ea typeface="ＭＳ Ｐゴシック" charset="-128"/>
                <a:cs typeface="ＭＳ Ｐゴシック" charset="-128"/>
              </a:rPr>
              <a:t>, </a:t>
            </a:r>
            <a:br>
              <a:rPr lang="en-US" sz="1800">
                <a:ea typeface="ＭＳ Ｐゴシック" charset="-128"/>
                <a:cs typeface="ＭＳ Ｐゴシック" charset="-128"/>
              </a:rPr>
            </a:br>
            <a:r>
              <a:rPr lang="en-US" sz="1800">
                <a:ea typeface="ＭＳ Ｐゴシック" charset="-128"/>
                <a:cs typeface="ＭＳ Ｐゴシック" charset="-128"/>
              </a:rPr>
              <a:t>95 U.S. 694 (1878)</a:t>
            </a:r>
          </a:p>
          <a:p>
            <a:pPr lvl="1"/>
            <a:r>
              <a:rPr lang="en-US" sz="1400"/>
              <a:t>A dollar is a dollar</a:t>
            </a:r>
          </a:p>
          <a:p>
            <a:pPr lvl="1"/>
            <a:r>
              <a:rPr lang="en-US" sz="1400"/>
              <a:t>See 5</a:t>
            </a:r>
            <a:r>
              <a:rPr lang="en-US" sz="1400" baseline="30000"/>
              <a:t>th</a:t>
            </a:r>
            <a:r>
              <a:rPr lang="en-US" sz="1400"/>
              <a:t> Cir. Opinion </a:t>
            </a:r>
            <a:br>
              <a:rPr lang="en-US" sz="1400"/>
            </a:br>
            <a:r>
              <a:rPr lang="en-US" sz="1400"/>
              <a:t>Crummy v. Klein ISD, </a:t>
            </a:r>
            <a:br>
              <a:rPr lang="en-US" sz="1400"/>
            </a:br>
            <a:r>
              <a:rPr lang="en-US" sz="1400"/>
              <a:t>No. 08-20133, Oct. 2, 2008</a:t>
            </a:r>
          </a:p>
          <a:p>
            <a:pPr marL="227013" indent="-227013"/>
            <a:r>
              <a:rPr lang="en-US" sz="1800" i="1">
                <a:ea typeface="ＭＳ Ｐゴシック" charset="-128"/>
                <a:cs typeface="ＭＳ Ｐゴシック" charset="-128"/>
              </a:rPr>
              <a:t>Eisner v. Macomber</a:t>
            </a:r>
            <a:br>
              <a:rPr lang="en-US" sz="1800" i="1">
                <a:ea typeface="ＭＳ Ｐゴシック" charset="-128"/>
                <a:cs typeface="ＭＳ Ｐゴシック" charset="-128"/>
              </a:rPr>
            </a:br>
            <a:r>
              <a:rPr lang="en-US" sz="1800" i="1">
                <a:ea typeface="ＭＳ Ｐゴシック" charset="-128"/>
                <a:cs typeface="ＭＳ Ｐゴシック" charset="-128"/>
              </a:rPr>
              <a:t> 252 U.S. 189, 206 (1920)</a:t>
            </a:r>
          </a:p>
          <a:p>
            <a:pPr lvl="1"/>
            <a:r>
              <a:rPr lang="en-US" sz="1400" i="1"/>
              <a:t>Congress cannot by legislation alter the Constitution, from which alone it derives its power to legislate, and within whose limitations alone that power can be lawfully exercised.</a:t>
            </a:r>
          </a:p>
          <a:p>
            <a:pPr marL="227013" indent="-227013"/>
            <a:r>
              <a:rPr lang="en-US" sz="1800" i="1">
                <a:ea typeface="ＭＳ Ｐゴシック" charset="-128"/>
                <a:cs typeface="ＭＳ Ｐゴシック" charset="-128"/>
              </a:rPr>
              <a:t>United States v. Marigold</a:t>
            </a:r>
            <a:r>
              <a:rPr lang="en-US" sz="1800">
                <a:ea typeface="ＭＳ Ｐゴシック" charset="-128"/>
                <a:cs typeface="ＭＳ Ｐゴシック" charset="-128"/>
              </a:rPr>
              <a:t>, </a:t>
            </a:r>
            <a:br>
              <a:rPr lang="en-US" sz="1800">
                <a:ea typeface="ＭＳ Ｐゴシック" charset="-128"/>
                <a:cs typeface="ＭＳ Ｐゴシック" charset="-128"/>
              </a:rPr>
            </a:br>
            <a:r>
              <a:rPr lang="en-US" sz="1800">
                <a:ea typeface="ＭＳ Ｐゴシック" charset="-128"/>
                <a:cs typeface="ＭＳ Ｐゴシック" charset="-128"/>
              </a:rPr>
              <a:t>50 U.S. (9 How.) 560 (1850)</a:t>
            </a:r>
            <a:endParaRPr lang="en-US" sz="1400">
              <a:ea typeface="ＭＳ Ｐゴシック" charset="-128"/>
              <a:cs typeface="ＭＳ Ｐゴシック" charset="-128"/>
            </a:endParaRPr>
          </a:p>
          <a:p>
            <a:pPr lvl="1"/>
            <a:r>
              <a:rPr lang="en-US" sz="1400"/>
              <a:t>Constitutionally coined money is a pure metallic standard of value; a coin with known intrinsic value.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457200" y="2010833"/>
            <a:ext cx="8153400" cy="3508653"/>
          </a:xfrm>
          <a:prstGeom prst="rect">
            <a:avLst/>
          </a:prstGeom>
          <a:noFill/>
          <a:ln w="9525">
            <a:noFill/>
            <a:miter lim="800000"/>
            <a:headEnd/>
            <a:tailEnd/>
          </a:ln>
        </p:spPr>
        <p:txBody>
          <a:bodyPr>
            <a:prstTxWarp prst="textNoShape">
              <a:avLst/>
            </a:prstTxWarp>
            <a:spAutoFit/>
          </a:bodyPr>
          <a:lstStyle/>
          <a:p>
            <a:pPr marL="514350" indent="-514350">
              <a:spcAft>
                <a:spcPts val="1200"/>
              </a:spcAft>
              <a:buFont typeface="+mj-lt"/>
              <a:buAutoNum type="arabicPeriod"/>
              <a:defRPr/>
            </a:pPr>
            <a:r>
              <a:rPr lang="en-US" sz="3200" dirty="0" smtClean="0">
                <a:solidFill>
                  <a:srgbClr val="B2B2B2"/>
                </a:solidFill>
                <a:latin typeface="Times New Roman" charset="0"/>
                <a:ea typeface="Times New Roman" charset="0"/>
                <a:cs typeface="Times New Roman" charset="0"/>
              </a:rPr>
              <a:t>The </a:t>
            </a:r>
            <a:r>
              <a:rPr lang="en-US" sz="3200" dirty="0">
                <a:solidFill>
                  <a:srgbClr val="B2B2B2"/>
                </a:solidFill>
                <a:latin typeface="Times New Roman" charset="0"/>
                <a:ea typeface="Times New Roman" charset="0"/>
                <a:cs typeface="Times New Roman" charset="0"/>
              </a:rPr>
              <a:t>U.S. monetary system (Federal Reserve System) is unconstitutional and violates the Rule of Law</a:t>
            </a:r>
            <a:r>
              <a:rPr lang="en-US" sz="3200" i="1" dirty="0">
                <a:solidFill>
                  <a:srgbClr val="B2B2B2"/>
                </a:solidFill>
                <a:latin typeface="Times New Roman" charset="0"/>
                <a:ea typeface="Times New Roman" charset="0"/>
                <a:cs typeface="Times New Roman" charset="0"/>
              </a:rPr>
              <a:t>.</a:t>
            </a:r>
          </a:p>
          <a:p>
            <a:pPr marL="514350" indent="-514350">
              <a:spcAft>
                <a:spcPts val="1200"/>
              </a:spcAft>
              <a:buFont typeface="+mj-lt"/>
              <a:buAutoNum type="arabicPeriod"/>
              <a:defRPr/>
            </a:pPr>
            <a:r>
              <a:rPr lang="en-US" sz="3200" dirty="0">
                <a:solidFill>
                  <a:srgbClr val="B2B2B2"/>
                </a:solidFill>
                <a:latin typeface="Times New Roman" charset="0"/>
                <a:ea typeface="Times New Roman" charset="0"/>
                <a:cs typeface="Times New Roman" charset="0"/>
              </a:rPr>
              <a:t>The U.S. monetary system is dishonest.</a:t>
            </a:r>
          </a:p>
          <a:p>
            <a:pPr marL="514350" indent="-514350">
              <a:spcAft>
                <a:spcPts val="1200"/>
              </a:spcAft>
              <a:buFont typeface="+mj-lt"/>
              <a:buAutoNum type="arabicPeriod"/>
              <a:defRPr/>
            </a:pPr>
            <a:r>
              <a:rPr lang="en-US" sz="3200" dirty="0">
                <a:latin typeface="Times New Roman" charset="0"/>
                <a:ea typeface="Times New Roman" charset="0"/>
                <a:cs typeface="Times New Roman" charset="0"/>
              </a:rPr>
              <a:t>The U.S. monetary system will blow up.</a:t>
            </a:r>
          </a:p>
          <a:p>
            <a:pPr algn="ctr">
              <a:defRPr/>
            </a:pPr>
            <a:endParaRPr lang="en-US" sz="3200" i="1" dirty="0">
              <a:latin typeface="Times New Roman" charset="0"/>
              <a:ea typeface="Times New Roman" charset="0"/>
              <a:cs typeface="Times New Roman" charset="0"/>
            </a:endParaRPr>
          </a:p>
        </p:txBody>
      </p:sp>
      <p:sp>
        <p:nvSpPr>
          <p:cNvPr id="5" name="Title 4"/>
          <p:cNvSpPr>
            <a:spLocks noGrp="1"/>
          </p:cNvSpPr>
          <p:nvPr>
            <p:ph type="title"/>
          </p:nvPr>
        </p:nvSpPr>
        <p:spPr/>
        <p:txBody>
          <a:bodyPr>
            <a:normAutofit fontScale="90000"/>
          </a:bodyPr>
          <a:lstStyle/>
          <a:p>
            <a:r>
              <a:rPr lang="en-US" dirty="0" smtClean="0">
                <a:solidFill>
                  <a:srgbClr val="FF0000"/>
                </a:solidFill>
                <a:ea typeface="ＭＳ Ｐゴシック" charset="-128"/>
                <a:cs typeface="ＭＳ Ｐゴシック" charset="-128"/>
              </a:rPr>
              <a:t>Power of the Purse</a:t>
            </a:r>
            <a:br>
              <a:rPr lang="en-US" dirty="0" smtClean="0">
                <a:solidFill>
                  <a:srgbClr val="FF0000"/>
                </a:solidFill>
                <a:ea typeface="ＭＳ Ｐゴシック" charset="-128"/>
                <a:cs typeface="ＭＳ Ｐゴシック" charset="-128"/>
              </a:rPr>
            </a:br>
            <a:r>
              <a:rPr lang="en-US" dirty="0" smtClean="0">
                <a:solidFill>
                  <a:srgbClr val="FF0000"/>
                </a:solidFill>
                <a:latin typeface="Times New Roman" charset="0"/>
                <a:ea typeface="Times New Roman" charset="0"/>
                <a:cs typeface="Times New Roman" charset="0"/>
              </a:rPr>
              <a:t>Take-away-points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4"/>
          <p:cNvSpPr>
            <a:spLocks noGrp="1"/>
          </p:cNvSpPr>
          <p:nvPr>
            <p:ph type="title"/>
          </p:nvPr>
        </p:nvSpPr>
        <p:spPr/>
        <p:txBody>
          <a:bodyPr/>
          <a:lstStyle/>
          <a:p>
            <a:r>
              <a:rPr lang="en-US" smtClean="0">
                <a:ea typeface="ＭＳ Ｐゴシック" charset="-128"/>
                <a:cs typeface="ＭＳ Ｐゴシック" charset="-128"/>
              </a:rPr>
              <a:t>Where we are headed:</a:t>
            </a:r>
          </a:p>
        </p:txBody>
      </p:sp>
      <p:sp>
        <p:nvSpPr>
          <p:cNvPr id="6" name="Vertical Text Placeholder 5"/>
          <p:cNvSpPr>
            <a:spLocks noGrp="1"/>
          </p:cNvSpPr>
          <p:nvPr>
            <p:ph sz="half" idx="1"/>
          </p:nvPr>
        </p:nvSpPr>
        <p:spPr>
          <a:xfrm>
            <a:off x="457200" y="1600200"/>
            <a:ext cx="4191000" cy="4572000"/>
          </a:xfrm>
        </p:spPr>
        <p:txBody>
          <a:bodyPr/>
          <a:lstStyle/>
          <a:p>
            <a:pPr marL="0" indent="0">
              <a:buFontTx/>
              <a:buNone/>
              <a:defRPr/>
            </a:pPr>
            <a:r>
              <a:rPr lang="en-US" dirty="0" smtClean="0"/>
              <a:t>Without exceptions, the history of irredeemable legal tender paper &amp; electronic money is that its purchasing power always approaches its cost of production: </a:t>
            </a:r>
            <a:r>
              <a:rPr lang="en-US" dirty="0" smtClean="0">
                <a:solidFill>
                  <a:srgbClr val="FF0000"/>
                </a:solidFill>
              </a:rPr>
              <a:t>ZERO</a:t>
            </a:r>
          </a:p>
          <a:p>
            <a:pPr>
              <a:defRPr/>
            </a:pPr>
            <a:endParaRPr lang="en-US" dirty="0"/>
          </a:p>
        </p:txBody>
      </p:sp>
      <p:pic>
        <p:nvPicPr>
          <p:cNvPr id="64516" name="Picture 2" descr="C:\C U R R E N T  W O R K\MNN Exhibits 1-18-07\Hunarian Money in sewer.jpg"/>
          <p:cNvPicPr>
            <a:picLocks noChangeAspect="1" noChangeArrowheads="1"/>
          </p:cNvPicPr>
          <p:nvPr/>
        </p:nvPicPr>
        <p:blipFill>
          <a:blip r:embed="rId3"/>
          <a:srcRect/>
          <a:stretch>
            <a:fillRect/>
          </a:stretch>
        </p:blipFill>
        <p:spPr bwMode="auto">
          <a:xfrm>
            <a:off x="5105400" y="1447800"/>
            <a:ext cx="2759075" cy="3810000"/>
          </a:xfrm>
          <a:prstGeom prst="rect">
            <a:avLst/>
          </a:prstGeom>
          <a:noFill/>
          <a:ln w="9525">
            <a:noFill/>
            <a:miter lim="800000"/>
            <a:headEnd/>
            <a:tailEnd/>
          </a:ln>
        </p:spPr>
      </p:pic>
      <p:sp>
        <p:nvSpPr>
          <p:cNvPr id="64517" name="Rectangle 9"/>
          <p:cNvSpPr>
            <a:spLocks noChangeArrowheads="1"/>
          </p:cNvSpPr>
          <p:nvPr/>
        </p:nvSpPr>
        <p:spPr bwMode="auto">
          <a:xfrm>
            <a:off x="4953000" y="5334000"/>
            <a:ext cx="3200400" cy="646113"/>
          </a:xfrm>
          <a:prstGeom prst="rect">
            <a:avLst/>
          </a:prstGeom>
          <a:noFill/>
          <a:ln w="9525">
            <a:noFill/>
            <a:miter lim="800000"/>
            <a:headEnd/>
            <a:tailEnd/>
          </a:ln>
        </p:spPr>
        <p:txBody>
          <a:bodyPr>
            <a:prstTxWarp prst="textNoShape">
              <a:avLst/>
            </a:prstTxWarp>
            <a:spAutoFit/>
          </a:bodyPr>
          <a:lstStyle/>
          <a:p>
            <a:pPr algn="ctr"/>
            <a:r>
              <a:rPr lang="en-US">
                <a:solidFill>
                  <a:srgbClr val="FF0000"/>
                </a:solidFill>
              </a:rPr>
              <a:t>A lifetime’s worth of savings – literally down the sewer!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533400" y="838200"/>
            <a:ext cx="8153400" cy="4586288"/>
          </a:xfrm>
          <a:prstGeom prst="rect">
            <a:avLst/>
          </a:prstGeom>
          <a:noFill/>
          <a:ln w="9525">
            <a:noFill/>
            <a:miter lim="800000"/>
            <a:headEnd/>
            <a:tailEnd/>
          </a:ln>
        </p:spPr>
        <p:txBody>
          <a:bodyPr>
            <a:prstTxWarp prst="textNoShape">
              <a:avLst/>
            </a:prstTxWarp>
            <a:spAutoFit/>
          </a:bodyPr>
          <a:lstStyle/>
          <a:p>
            <a:r>
              <a:rPr lang="en-US" sz="4400"/>
              <a:t>“The process by which banks create money is so simple that the mind is repelled.”</a:t>
            </a:r>
          </a:p>
          <a:p>
            <a:pPr algn="r"/>
            <a:r>
              <a:rPr lang="en-US" sz="4400"/>
              <a:t> </a:t>
            </a:r>
            <a:r>
              <a:rPr lang="en-US"/>
              <a:t> </a:t>
            </a:r>
            <a:r>
              <a:rPr lang="en-US" i="1"/>
              <a:t/>
            </a:r>
            <a:br>
              <a:rPr lang="en-US" i="1"/>
            </a:br>
            <a:r>
              <a:rPr lang="en-US" sz="3200" i="1"/>
              <a:t>Money: Whence it came, where it went</a:t>
            </a:r>
            <a:endParaRPr lang="en-US" sz="3200"/>
          </a:p>
          <a:p>
            <a:pPr algn="r"/>
            <a:r>
              <a:rPr lang="en-US" sz="3600"/>
              <a:t>John Kenneth Galbraith</a:t>
            </a:r>
          </a:p>
          <a:p>
            <a:pPr algn="r"/>
            <a:endParaRPr lang="en-US" sz="2400"/>
          </a:p>
          <a:p>
            <a:pPr algn="r"/>
            <a:endParaRPr 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04800" y="228600"/>
            <a:ext cx="5614988" cy="708025"/>
          </a:xfrm>
          <a:prstGeom prst="rect">
            <a:avLst/>
          </a:prstGeom>
          <a:noFill/>
          <a:ln w="9525">
            <a:noFill/>
            <a:miter lim="800000"/>
            <a:headEnd/>
            <a:tailEnd/>
          </a:ln>
        </p:spPr>
        <p:txBody>
          <a:bodyPr wrap="none">
            <a:prstTxWarp prst="textNoShape">
              <a:avLst/>
            </a:prstTxWarp>
            <a:spAutoFit/>
          </a:bodyPr>
          <a:lstStyle/>
          <a:p>
            <a:r>
              <a:rPr lang="en-US" sz="4000" dirty="0">
                <a:solidFill>
                  <a:srgbClr val="0000FF"/>
                </a:solidFill>
                <a:latin typeface="Arial Rounded MT Bold" charset="0"/>
              </a:rPr>
              <a:t>Why will America fall?</a:t>
            </a:r>
          </a:p>
        </p:txBody>
      </p:sp>
      <p:sp>
        <p:nvSpPr>
          <p:cNvPr id="16387" name="Text Box 3"/>
          <p:cNvSpPr txBox="1">
            <a:spLocks noChangeArrowheads="1"/>
          </p:cNvSpPr>
          <p:nvPr/>
        </p:nvSpPr>
        <p:spPr bwMode="auto">
          <a:xfrm>
            <a:off x="441325" y="979488"/>
            <a:ext cx="4180226" cy="523220"/>
          </a:xfrm>
          <a:prstGeom prst="rect">
            <a:avLst/>
          </a:prstGeom>
          <a:noFill/>
          <a:ln w="9525">
            <a:noFill/>
            <a:miter lim="800000"/>
            <a:headEnd/>
            <a:tailEnd/>
          </a:ln>
        </p:spPr>
        <p:txBody>
          <a:bodyPr wrap="none">
            <a:prstTxWarp prst="textNoShape">
              <a:avLst/>
            </a:prstTxWarp>
            <a:spAutoFit/>
          </a:bodyPr>
          <a:lstStyle/>
          <a:p>
            <a:r>
              <a:rPr lang="en-US" sz="2800" u="sng" dirty="0">
                <a:solidFill>
                  <a:srgbClr val="FF0000"/>
                </a:solidFill>
              </a:rPr>
              <a:t>A Nation in Trouble: Rom. 1</a:t>
            </a:r>
          </a:p>
        </p:txBody>
      </p:sp>
      <p:sp>
        <p:nvSpPr>
          <p:cNvPr id="16388" name="Rectangle 4"/>
          <p:cNvSpPr>
            <a:spLocks noGrp="1" noChangeArrowheads="1"/>
          </p:cNvSpPr>
          <p:nvPr>
            <p:ph idx="1"/>
          </p:nvPr>
        </p:nvSpPr>
        <p:spPr>
          <a:xfrm>
            <a:off x="457200" y="1600200"/>
            <a:ext cx="4343400" cy="4548717"/>
          </a:xfrm>
        </p:spPr>
        <p:txBody>
          <a:bodyPr/>
          <a:lstStyle/>
          <a:p>
            <a:pPr eaLnBrk="1" hangingPunct="1"/>
            <a:r>
              <a:rPr lang="en-US" dirty="0"/>
              <a:t>Truth suppressed</a:t>
            </a:r>
          </a:p>
          <a:p>
            <a:pPr eaLnBrk="1" hangingPunct="1"/>
            <a:r>
              <a:rPr lang="en-US" dirty="0"/>
              <a:t>Rejection of God</a:t>
            </a:r>
          </a:p>
          <a:p>
            <a:pPr eaLnBrk="1" hangingPunct="1"/>
            <a:r>
              <a:rPr lang="en-US" dirty="0"/>
              <a:t>Idolatry</a:t>
            </a:r>
          </a:p>
          <a:p>
            <a:pPr eaLnBrk="1" hangingPunct="1"/>
            <a:r>
              <a:rPr lang="en-US" dirty="0"/>
              <a:t>Sexual immorality</a:t>
            </a:r>
          </a:p>
          <a:p>
            <a:pPr eaLnBrk="1" hangingPunct="1"/>
            <a:r>
              <a:rPr lang="en-US" dirty="0"/>
              <a:t>Violent behavior</a:t>
            </a:r>
            <a:endParaRPr lang="en-US" dirty="0" smtClean="0"/>
          </a:p>
          <a:p>
            <a:pPr eaLnBrk="1" hangingPunct="1"/>
            <a:r>
              <a:rPr lang="en-US" dirty="0" smtClean="0"/>
              <a:t>We who know </a:t>
            </a:r>
            <a:r>
              <a:rPr lang="en-US" dirty="0"/>
              <a:t>better,</a:t>
            </a:r>
            <a:r>
              <a:rPr lang="en-US" dirty="0" smtClean="0"/>
              <a:t> sit silently and do nothing about it</a:t>
            </a:r>
            <a:endParaRPr lang="en-US" dirty="0"/>
          </a:p>
        </p:txBody>
      </p:sp>
      <p:pic>
        <p:nvPicPr>
          <p:cNvPr id="26629" name="Picture 5" descr="App0001"/>
          <p:cNvPicPr>
            <a:picLocks noChangeAspect="1" noChangeArrowheads="1"/>
          </p:cNvPicPr>
          <p:nvPr/>
        </p:nvPicPr>
        <p:blipFill>
          <a:blip r:embed="rId2"/>
          <a:srcRect r="-18" b="-8"/>
          <a:stretch>
            <a:fillRect/>
          </a:stretch>
        </p:blipFill>
        <p:spPr bwMode="auto">
          <a:xfrm>
            <a:off x="5298956" y="1748531"/>
            <a:ext cx="3352800"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10" name="Picture 2" descr="C:\C U R R E N T  W O R K\MNN Exhibits 1-18-07\Adam replacement slides\typing-computer.jpg"/>
          <p:cNvPicPr>
            <a:picLocks noChangeAspect="1" noChangeArrowheads="1"/>
          </p:cNvPicPr>
          <p:nvPr/>
        </p:nvPicPr>
        <p:blipFill>
          <a:blip r:embed="rId3"/>
          <a:srcRect/>
          <a:stretch>
            <a:fillRect/>
          </a:stretch>
        </p:blipFill>
        <p:spPr bwMode="auto">
          <a:xfrm>
            <a:off x="1447800" y="1676400"/>
            <a:ext cx="6172200" cy="4049713"/>
          </a:xfrm>
          <a:prstGeom prst="rect">
            <a:avLst/>
          </a:prstGeom>
          <a:noFill/>
          <a:ln w="9525">
            <a:noFill/>
            <a:miter lim="800000"/>
            <a:headEnd/>
            <a:tailEnd/>
          </a:ln>
        </p:spPr>
      </p:pic>
      <p:sp>
        <p:nvSpPr>
          <p:cNvPr id="68611" name="TextBox 4"/>
          <p:cNvSpPr txBox="1">
            <a:spLocks noChangeArrowheads="1"/>
          </p:cNvSpPr>
          <p:nvPr/>
        </p:nvSpPr>
        <p:spPr bwMode="auto">
          <a:xfrm>
            <a:off x="381000" y="533400"/>
            <a:ext cx="8458200" cy="646113"/>
          </a:xfrm>
          <a:prstGeom prst="rect">
            <a:avLst/>
          </a:prstGeom>
          <a:noFill/>
          <a:ln w="9525">
            <a:noFill/>
            <a:miter lim="800000"/>
            <a:headEnd/>
            <a:tailEnd/>
          </a:ln>
        </p:spPr>
        <p:txBody>
          <a:bodyPr>
            <a:prstTxWarp prst="textNoShape">
              <a:avLst/>
            </a:prstTxWarp>
            <a:spAutoFit/>
          </a:bodyPr>
          <a:lstStyle/>
          <a:p>
            <a:pPr algn="ctr"/>
            <a:r>
              <a:rPr lang="en-US" sz="3600"/>
              <a:t>How banks create money out of nothing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C U R R E N T  W O R K\MNN Exhibits 1-18-07\IMAGES JPGs GIFs PNGs\CURRENCY IMAGES\Fed1quote re money creation.jpg"/>
          <p:cNvPicPr>
            <a:picLocks noChangeAspect="1" noChangeArrowheads="1"/>
          </p:cNvPicPr>
          <p:nvPr/>
        </p:nvPicPr>
        <p:blipFill>
          <a:blip r:embed="rId3"/>
          <a:srcRect/>
          <a:stretch>
            <a:fillRect/>
          </a:stretch>
        </p:blipFill>
        <p:spPr bwMode="auto">
          <a:xfrm>
            <a:off x="762000" y="533400"/>
            <a:ext cx="76676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5"/>
          <p:cNvPicPr>
            <a:picLocks noChangeAspect="1" noChangeArrowheads="1"/>
          </p:cNvPicPr>
          <p:nvPr/>
        </p:nvPicPr>
        <p:blipFill>
          <a:blip r:embed="rId3"/>
          <a:srcRect/>
          <a:stretch>
            <a:fillRect/>
          </a:stretch>
        </p:blipFill>
        <p:spPr bwMode="auto">
          <a:xfrm>
            <a:off x="457200" y="381000"/>
            <a:ext cx="82804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2" descr="C:\C U R R E N T  W O R K\MNN Exhibits 1-18-07\Adam replacement slides\05poker.600.jpg"/>
          <p:cNvPicPr>
            <a:picLocks noChangeAspect="1" noChangeArrowheads="1"/>
          </p:cNvPicPr>
          <p:nvPr/>
        </p:nvPicPr>
        <p:blipFill>
          <a:blip r:embed="rId3"/>
          <a:srcRect/>
          <a:stretch>
            <a:fillRect/>
          </a:stretch>
        </p:blipFill>
        <p:spPr bwMode="auto">
          <a:xfrm>
            <a:off x="1295400" y="1524000"/>
            <a:ext cx="6610350" cy="4114800"/>
          </a:xfrm>
          <a:prstGeom prst="rect">
            <a:avLst/>
          </a:prstGeom>
          <a:noFill/>
          <a:ln w="9525">
            <a:noFill/>
            <a:miter lim="800000"/>
            <a:headEnd/>
            <a:tailEnd/>
          </a:ln>
        </p:spPr>
      </p:pic>
      <p:sp>
        <p:nvSpPr>
          <p:cNvPr id="74755" name="TextBox 4"/>
          <p:cNvSpPr txBox="1">
            <a:spLocks noChangeArrowheads="1"/>
          </p:cNvSpPr>
          <p:nvPr/>
        </p:nvSpPr>
        <p:spPr bwMode="auto">
          <a:xfrm>
            <a:off x="685800" y="457200"/>
            <a:ext cx="7620000" cy="1077913"/>
          </a:xfrm>
          <a:prstGeom prst="rect">
            <a:avLst/>
          </a:prstGeom>
          <a:noFill/>
          <a:ln w="9525">
            <a:noFill/>
            <a:miter lim="800000"/>
            <a:headEnd/>
            <a:tailEnd/>
          </a:ln>
        </p:spPr>
        <p:txBody>
          <a:bodyPr>
            <a:prstTxWarp prst="textNoShape">
              <a:avLst/>
            </a:prstTxWarp>
            <a:spAutoFit/>
          </a:bodyPr>
          <a:lstStyle/>
          <a:p>
            <a:pPr algn="ctr"/>
            <a:r>
              <a:rPr lang="en-US" sz="3200"/>
              <a:t>Bankers are gambling with your savings and promises of future payment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1077913"/>
          <a:ext cx="8381999" cy="5029208"/>
        </p:xfrm>
        <a:graphic>
          <a:graphicData uri="http://schemas.openxmlformats.org/drawingml/2006/table">
            <a:tbl>
              <a:tblPr/>
              <a:tblGrid>
                <a:gridCol w="1293415"/>
                <a:gridCol w="907070"/>
                <a:gridCol w="1679759"/>
                <a:gridCol w="218369"/>
                <a:gridCol w="1259819"/>
                <a:gridCol w="1259819"/>
                <a:gridCol w="1763748"/>
              </a:tblGrid>
              <a:tr h="685850">
                <a:tc>
                  <a:txBody>
                    <a:bodyPr/>
                    <a:lstStyle/>
                    <a:p>
                      <a:pPr algn="ctr" fontAlgn="b"/>
                      <a:r>
                        <a:rPr lang="en-US" sz="1400" b="1" i="0" u="none" strike="noStrike">
                          <a:latin typeface="Verdana"/>
                        </a:rPr>
                        <a:t>Country</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1" i="0" u="none" strike="noStrike">
                          <a:latin typeface="Verdana"/>
                        </a:rPr>
                        <a:t>Year(s)</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1" i="0" u="none" strike="noStrike">
                          <a:latin typeface="Verdana"/>
                        </a:rPr>
                        <a:t>Highest inflation per month %</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1" i="0" u="none" strike="noStrike">
                          <a:latin typeface="Verdana"/>
                        </a:rPr>
                        <a:t>Country</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1" i="0" u="none" strike="noStrike">
                          <a:latin typeface="Verdana"/>
                        </a:rPr>
                        <a:t>Year(s)</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1" i="0" u="none" strike="noStrike">
                          <a:latin typeface="Verdana"/>
                        </a:rPr>
                        <a:t>Highest inflation per month %</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00060">
                <a:tc>
                  <a:txBody>
                    <a:bodyPr/>
                    <a:lstStyle/>
                    <a:p>
                      <a:pPr algn="l" fontAlgn="b"/>
                      <a:r>
                        <a:rPr lang="en-US" sz="1400" b="0" i="0" u="none" strike="noStrike">
                          <a:latin typeface="Verdana"/>
                        </a:rPr>
                        <a:t>Argentina</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1989/90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196.60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Hungary</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1923/24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82.18</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Armenia</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1993/94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438.04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Kazakhstan</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57.00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Austria</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1921/22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124.27</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Kyrgyzstan</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157.00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Azerbaijan</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1991/94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118.09</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Nicaragua</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1986/89</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126.62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Belarus</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53.40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Peru</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1988/90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114.12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Bolivia</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1984/86</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120.39</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Poland</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1921/24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187.54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Brazil</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1989/93</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84.32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Poland</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1989/90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77.33</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Bulgaria</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1997</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242.70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Serbia</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1992/94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dirty="0" smtClean="0">
                          <a:latin typeface="Verdana"/>
                        </a:rPr>
                        <a:t>309,000,000</a:t>
                      </a:r>
                      <a:endParaRPr lang="en-US" sz="1400" b="0" i="0" u="none" strike="noStrike" dirty="0">
                        <a:latin typeface="Verdana"/>
                      </a:endParaRP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China</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1947/49</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4,208.73</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Soviet Union</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1922/24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278.72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Congo(Zaire)</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1991/94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225.00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Taiwan</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1945/49</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dirty="0">
                          <a:latin typeface="Verdana"/>
                        </a:rPr>
                        <a:t>398.73</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France</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1789/96</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143.26</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Tajikistan</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1995</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78.10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Georgia</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1993/94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196.72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Turkmenistan</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1993/96</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62.50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Germany</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1920/23</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29,525.71</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Ukraine</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1992/94</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249.00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a:latin typeface="Verdana"/>
                        </a:rPr>
                        <a:t>Greece</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1942/45</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11,288.00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Yugolasvia</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a:latin typeface="Verdana"/>
                        </a:rPr>
                        <a:t> 1990</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400" b="0" i="0" u="none" strike="noStrike">
                          <a:latin typeface="Verdana"/>
                        </a:rPr>
                        <a:t>58.82</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8807">
                <a:tc>
                  <a:txBody>
                    <a:bodyPr/>
                    <a:lstStyle/>
                    <a:p>
                      <a:pPr algn="l" fontAlgn="b"/>
                      <a:r>
                        <a:rPr lang="en-US" sz="1400" b="0" i="0" u="none" strike="noStrike" dirty="0">
                          <a:solidFill>
                            <a:srgbClr val="FF0000"/>
                          </a:solidFill>
                          <a:latin typeface="Verdana"/>
                        </a:rPr>
                        <a:t>Hungary</a:t>
                      </a:r>
                    </a:p>
                  </a:txBody>
                  <a:tcPr marL="12216" marR="12216" marT="12216"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FF0000"/>
                          </a:solidFill>
                          <a:latin typeface="Verdana"/>
                        </a:rPr>
                        <a:t> 1945/46</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FF0000"/>
                          </a:solidFill>
                          <a:latin typeface="Verdana"/>
                        </a:rPr>
                        <a:t>1.295E+16</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latin typeface="Verdana"/>
                        </a:rPr>
                        <a:t> </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FF"/>
                          </a:solidFill>
                          <a:latin typeface="Verdana"/>
                        </a:rPr>
                        <a:t>Zimbabwe</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FF"/>
                          </a:solidFill>
                          <a:latin typeface="Verdana"/>
                        </a:rPr>
                        <a:t> 2007/09</a:t>
                      </a: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FF"/>
                          </a:solidFill>
                          <a:latin typeface="Verdana"/>
                        </a:rPr>
                        <a:t>231,000,000</a:t>
                      </a:r>
                      <a:endParaRPr lang="en-US" sz="1400" b="0" i="0" u="none" strike="noStrike" dirty="0">
                        <a:solidFill>
                          <a:srgbClr val="0000FF"/>
                        </a:solidFill>
                        <a:latin typeface="Verdana"/>
                      </a:endParaRPr>
                    </a:p>
                  </a:txBody>
                  <a:tcPr marL="12216" marR="12216" marT="12216"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6946" name="Rectangle 4"/>
          <p:cNvSpPr>
            <a:spLocks noChangeArrowheads="1"/>
          </p:cNvSpPr>
          <p:nvPr/>
        </p:nvSpPr>
        <p:spPr bwMode="auto">
          <a:xfrm>
            <a:off x="1447800" y="6259513"/>
            <a:ext cx="6400800" cy="369887"/>
          </a:xfrm>
          <a:prstGeom prst="rect">
            <a:avLst/>
          </a:prstGeom>
          <a:noFill/>
          <a:ln w="9525">
            <a:noFill/>
            <a:miter lim="800000"/>
            <a:headEnd/>
            <a:tailEnd/>
          </a:ln>
        </p:spPr>
        <p:txBody>
          <a:bodyPr>
            <a:prstTxWarp prst="textNoShape">
              <a:avLst/>
            </a:prstTxWarp>
            <a:spAutoFit/>
          </a:bodyPr>
          <a:lstStyle/>
          <a:p>
            <a:r>
              <a:rPr lang="en-US" b="1"/>
              <a:t>Source</a:t>
            </a:r>
            <a:r>
              <a:rPr lang="en-US"/>
              <a:t>: </a:t>
            </a:r>
            <a:r>
              <a:rPr lang="en-US" i="1"/>
              <a:t>Monetary Regimes and Inflation, by Peter Bernholz</a:t>
            </a:r>
            <a:endParaRPr lang="en-US"/>
          </a:p>
        </p:txBody>
      </p:sp>
      <p:sp>
        <p:nvSpPr>
          <p:cNvPr id="76947" name="Title 5"/>
          <p:cNvSpPr>
            <a:spLocks noGrp="1"/>
          </p:cNvSpPr>
          <p:nvPr>
            <p:ph type="title"/>
          </p:nvPr>
        </p:nvSpPr>
        <p:spPr>
          <a:xfrm>
            <a:off x="457200" y="274638"/>
            <a:ext cx="8229600" cy="792162"/>
          </a:xfrm>
        </p:spPr>
        <p:txBody>
          <a:bodyPr/>
          <a:lstStyle/>
          <a:p>
            <a:r>
              <a:rPr lang="en-US" smtClean="0">
                <a:ea typeface="ＭＳ Ｐゴシック" charset="-128"/>
                <a:cs typeface="ＭＳ Ｐゴシック" charset="-128"/>
              </a:rPr>
              <a:t>Hyper-Inflation History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a:solidFill>
                  <a:srgbClr val="262626"/>
                </a:solidFill>
              </a:rPr>
              <a:t>Thomas Paine</a:t>
            </a:r>
            <a:r>
              <a:rPr lang="en-US" sz="3600"/>
              <a:t/>
            </a:r>
            <a:br>
              <a:rPr lang="en-US" sz="3600"/>
            </a:br>
            <a:endParaRPr lang="en-US" sz="3600"/>
          </a:p>
        </p:txBody>
      </p:sp>
      <p:sp>
        <p:nvSpPr>
          <p:cNvPr id="78851" name="Content Placeholder 2"/>
          <p:cNvSpPr>
            <a:spLocks noGrp="1"/>
          </p:cNvSpPr>
          <p:nvPr>
            <p:ph sz="quarter" idx="1"/>
          </p:nvPr>
        </p:nvSpPr>
        <p:spPr>
          <a:xfrm>
            <a:off x="457200" y="1143000"/>
            <a:ext cx="8229600" cy="4983163"/>
          </a:xfrm>
        </p:spPr>
        <p:txBody>
          <a:bodyPr/>
          <a:lstStyle/>
          <a:p>
            <a:pPr eaLnBrk="1" hangingPunct="1"/>
            <a:r>
              <a:rPr lang="en-US" sz="2800">
                <a:ea typeface="ＭＳ Ｐゴシック" charset="-128"/>
                <a:cs typeface="ＭＳ Ｐゴシック" charset="-128"/>
              </a:rPr>
              <a:t>"The laws of a country ought to be the standard of equity and calculated to impress on the minds of the people the moral as well as the legal obligations of political justice. </a:t>
            </a:r>
            <a:r>
              <a:rPr lang="en-US" sz="2800">
                <a:solidFill>
                  <a:srgbClr val="FF0000"/>
                </a:solidFill>
                <a:ea typeface="ＭＳ Ｐゴシック" charset="-128"/>
                <a:cs typeface="ＭＳ Ｐゴシック" charset="-128"/>
              </a:rPr>
              <a:t>But </a:t>
            </a:r>
            <a:r>
              <a:rPr lang="en-US" sz="3600" u="sng">
                <a:solidFill>
                  <a:srgbClr val="FF0000"/>
                </a:solidFill>
                <a:ea typeface="ＭＳ Ｐゴシック" charset="-128"/>
                <a:cs typeface="ＭＳ Ｐゴシック" charset="-128"/>
              </a:rPr>
              <a:t>tender laws</a:t>
            </a:r>
            <a:r>
              <a:rPr lang="en-US" sz="2800">
                <a:solidFill>
                  <a:srgbClr val="FF0000"/>
                </a:solidFill>
                <a:ea typeface="ＭＳ Ｐゴシック" charset="-128"/>
                <a:cs typeface="ＭＳ Ｐゴシック" charset="-128"/>
              </a:rPr>
              <a:t>, of any kind, operate to destroy morality, and to dissolve by the pretense of law what ought to be the principle of law to support, reciprocal justice between man and man; and the </a:t>
            </a:r>
            <a:r>
              <a:rPr lang="en-US" sz="2800" u="sng">
                <a:solidFill>
                  <a:srgbClr val="FF0000"/>
                </a:solidFill>
                <a:ea typeface="ＭＳ Ｐゴシック" charset="-128"/>
                <a:cs typeface="ＭＳ Ｐゴシック" charset="-128"/>
              </a:rPr>
              <a:t>punishment of a member who should move for such a law ought to be DEATH</a:t>
            </a:r>
            <a:r>
              <a:rPr lang="en-US" sz="2800">
                <a:ea typeface="ＭＳ Ｐゴシック" charset="-128"/>
                <a:cs typeface="ＭＳ Ｐゴシック" charset="-128"/>
              </a:rPr>
              <a:t>." </a:t>
            </a:r>
          </a:p>
          <a:p>
            <a:pPr eaLnBrk="1" hangingPunct="1">
              <a:buFont typeface="Wingdings" charset="2"/>
              <a:buChar char=""/>
            </a:pPr>
            <a:endParaRPr lang="en-US" sz="280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normAutofit fontScale="90000"/>
          </a:bodyPr>
          <a:lstStyle/>
          <a:p>
            <a:r>
              <a:rPr lang="en-US" sz="4000" b="1">
                <a:ea typeface="ＭＳ Ｐゴシック" charset="-128"/>
                <a:cs typeface="ＭＳ Ｐゴシック" charset="-128"/>
              </a:rPr>
              <a:t>We have a Constitutional Crisis</a:t>
            </a:r>
            <a:br>
              <a:rPr lang="en-US" sz="4000" b="1">
                <a:ea typeface="ＭＳ Ｐゴシック" charset="-128"/>
                <a:cs typeface="ＭＳ Ｐゴシック" charset="-128"/>
              </a:rPr>
            </a:br>
            <a:r>
              <a:rPr lang="en-US" sz="4000" b="1">
                <a:ea typeface="ＭＳ Ｐゴシック" charset="-128"/>
                <a:cs typeface="ＭＳ Ｐゴシック" charset="-128"/>
              </a:rPr>
              <a:t>Article I Section 10, Clause 1</a:t>
            </a:r>
            <a:endParaRPr lang="en-US" sz="4000">
              <a:ea typeface="ＭＳ Ｐゴシック" charset="-128"/>
              <a:cs typeface="ＭＳ Ｐゴシック" charset="-128"/>
            </a:endParaRPr>
          </a:p>
        </p:txBody>
      </p:sp>
      <p:sp>
        <p:nvSpPr>
          <p:cNvPr id="80899" name="Content Placeholder 3"/>
          <p:cNvSpPr>
            <a:spLocks noGrp="1"/>
          </p:cNvSpPr>
          <p:nvPr>
            <p:ph idx="1"/>
          </p:nvPr>
        </p:nvSpPr>
        <p:spPr>
          <a:xfrm>
            <a:off x="457200" y="1600200"/>
            <a:ext cx="8229600" cy="3733800"/>
          </a:xfrm>
        </p:spPr>
        <p:txBody>
          <a:bodyPr/>
          <a:lstStyle/>
          <a:p>
            <a:pPr marL="0" indent="0" algn="ctr">
              <a:buFontTx/>
              <a:buNone/>
            </a:pPr>
            <a:r>
              <a:rPr lang="en-US">
                <a:ea typeface="ＭＳ Ｐゴシック" charset="-128"/>
                <a:cs typeface="ＭＳ Ｐゴシック" charset="-128"/>
              </a:rPr>
              <a:t>No State shall make any Thing but gold and silver Coin a Tender in Payment of Debts</a:t>
            </a:r>
            <a:endParaRPr lang="en-US" i="1">
              <a:ea typeface="ＭＳ Ｐゴシック" charset="-128"/>
              <a:cs typeface="ＭＳ Ｐゴシック" charset="-128"/>
            </a:endParaRPr>
          </a:p>
          <a:p>
            <a:pPr lvl="1"/>
            <a:r>
              <a:rPr lang="en-US" i="1"/>
              <a:t>What does Texas declare is legal tender?</a:t>
            </a:r>
          </a:p>
          <a:p>
            <a:pPr lvl="1"/>
            <a:r>
              <a:rPr lang="en-US" i="1"/>
              <a:t>Does Texas enforce payments of taxes, fines and other debts in anything other than gold in silver coin?</a:t>
            </a:r>
          </a:p>
        </p:txBody>
      </p:sp>
      <p:sp>
        <p:nvSpPr>
          <p:cNvPr id="80900" name="TextBox 5"/>
          <p:cNvSpPr txBox="1">
            <a:spLocks noChangeArrowheads="1"/>
          </p:cNvSpPr>
          <p:nvPr/>
        </p:nvSpPr>
        <p:spPr bwMode="auto">
          <a:xfrm>
            <a:off x="685800" y="4953000"/>
            <a:ext cx="8001000" cy="1477963"/>
          </a:xfrm>
          <a:prstGeom prst="rect">
            <a:avLst/>
          </a:prstGeom>
          <a:noFill/>
          <a:ln w="9525">
            <a:noFill/>
            <a:miter lim="800000"/>
            <a:headEnd/>
            <a:tailEnd/>
          </a:ln>
        </p:spPr>
        <p:txBody>
          <a:bodyPr>
            <a:prstTxWarp prst="textNoShape">
              <a:avLst/>
            </a:prstTxWarp>
            <a:spAutoFit/>
          </a:bodyPr>
          <a:lstStyle/>
          <a:p>
            <a:r>
              <a:rPr lang="en-US" b="1" i="1">
                <a:latin typeface="Times New Roman" charset="0"/>
                <a:ea typeface="Times New Roman" charset="0"/>
                <a:cs typeface="Times New Roman" charset="0"/>
              </a:rPr>
              <a:t>Since the federal constitution has removed all danger of our having a paper tende</a:t>
            </a:r>
            <a:r>
              <a:rPr lang="en-US" i="1">
                <a:latin typeface="Times New Roman" charset="0"/>
                <a:ea typeface="Times New Roman" charset="0"/>
                <a:cs typeface="Times New Roman" charset="0"/>
              </a:rPr>
              <a:t>r, our trade advanced fifty percent. Our monied people can trust their cash [throughout the country], and have brought their coin into circulation. </a:t>
            </a:r>
            <a:br>
              <a:rPr lang="en-US" i="1">
                <a:latin typeface="Times New Roman" charset="0"/>
                <a:ea typeface="Times New Roman" charset="0"/>
                <a:cs typeface="Times New Roman" charset="0"/>
              </a:rPr>
            </a:br>
            <a:r>
              <a:rPr lang="en-US">
                <a:latin typeface="Times New Roman" charset="0"/>
                <a:ea typeface="Times New Roman" charset="0"/>
                <a:cs typeface="Times New Roman" charset="0"/>
              </a:rPr>
              <a:t>Benjamin Franklin, Publisher and Signer of the Constitution of the United States The Pennsylvania Gazette, December 16, 1789.</a:t>
            </a:r>
            <a:endParaRPr lang="en-US" i="1">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normAutofit fontScale="90000"/>
          </a:bodyPr>
          <a:lstStyle/>
          <a:p>
            <a:r>
              <a:rPr lang="en-US">
                <a:ea typeface="ＭＳ Ｐゴシック" charset="-128"/>
                <a:cs typeface="ＭＳ Ｐゴシック" charset="-128"/>
              </a:rPr>
              <a:t>History shows us the solution!</a:t>
            </a:r>
          </a:p>
        </p:txBody>
      </p:sp>
      <p:sp>
        <p:nvSpPr>
          <p:cNvPr id="67587" name="Content Placeholder 2"/>
          <p:cNvSpPr>
            <a:spLocks noGrp="1"/>
          </p:cNvSpPr>
          <p:nvPr>
            <p:ph sz="half" idx="1"/>
          </p:nvPr>
        </p:nvSpPr>
        <p:spPr>
          <a:xfrm>
            <a:off x="228600" y="1524000"/>
            <a:ext cx="4267200" cy="3886200"/>
          </a:xfrm>
        </p:spPr>
        <p:txBody>
          <a:bodyPr/>
          <a:lstStyle/>
          <a:p>
            <a:pPr marL="284163" indent="-284163">
              <a:defRPr/>
            </a:pPr>
            <a:r>
              <a:rPr lang="en-US" dirty="0">
                <a:ea typeface="ＭＳ Ｐゴシック" charset="-128"/>
                <a:cs typeface="ＭＳ Ｐゴシック" charset="-128"/>
              </a:rPr>
              <a:t>1786 – Paper Money</a:t>
            </a:r>
            <a:br>
              <a:rPr lang="en-US" dirty="0">
                <a:ea typeface="ＭＳ Ｐゴシック" charset="-128"/>
                <a:cs typeface="ＭＳ Ｐゴシック" charset="-128"/>
              </a:rPr>
            </a:br>
            <a:r>
              <a:rPr lang="en-US" sz="2000" dirty="0">
                <a:ea typeface="ＭＳ Ｐゴシック" charset="-128"/>
                <a:cs typeface="ＭＳ Ｐゴシック" charset="-128"/>
              </a:rPr>
              <a:t>(Articles of Confederation period)</a:t>
            </a:r>
            <a:endParaRPr lang="en-US" dirty="0">
              <a:ea typeface="ＭＳ Ｐゴシック" charset="-128"/>
              <a:cs typeface="ＭＳ Ｐゴシック" charset="-128"/>
            </a:endParaRPr>
          </a:p>
          <a:p>
            <a:pPr marL="0" indent="0">
              <a:buFontTx/>
              <a:buNone/>
              <a:defRPr/>
            </a:pPr>
            <a:r>
              <a:rPr lang="en-US" sz="1800" i="1" dirty="0">
                <a:ea typeface="ＭＳ Ｐゴシック" charset="-128"/>
                <a:cs typeface="ＭＳ Ｐゴシック" charset="-128"/>
              </a:rPr>
              <a:t>Blood running in the streets. Mobs of rioters and demonstrators threatening banks and legislators. Looting of shop and </a:t>
            </a:r>
            <a:r>
              <a:rPr lang="en-US" sz="1800" i="1" dirty="0" err="1">
                <a:ea typeface="ＭＳ Ｐゴシック" charset="-128"/>
                <a:cs typeface="ＭＳ Ｐゴシック" charset="-128"/>
              </a:rPr>
              <a:t>liotne</a:t>
            </a:r>
            <a:r>
              <a:rPr lang="en-US" sz="1800" i="1" dirty="0">
                <a:ea typeface="ＭＳ Ｐゴシック" charset="-128"/>
                <a:cs typeface="ＭＳ Ｐゴシック" charset="-128"/>
              </a:rPr>
              <a:t>. Credit ruined. Strikes and unemployment. Trade and distribution paralyzed. Shortages of food. Bankruptcies everywhere. Court dockets overloaded. Kidnappings for heavy ransom. Sexual perversion, drunkenness, lawlessness rampant.</a:t>
            </a:r>
            <a:endParaRPr lang="en-US" sz="1800" dirty="0">
              <a:ea typeface="ＭＳ Ｐゴシック" charset="-128"/>
              <a:cs typeface="ＭＳ Ｐゴシック" charset="-128"/>
            </a:endParaRPr>
          </a:p>
          <a:p>
            <a:pPr marL="284163" indent="-284163">
              <a:buFontTx/>
              <a:buNone/>
              <a:defRPr/>
            </a:pPr>
            <a:r>
              <a:rPr lang="en-US" sz="1200" i="1" dirty="0">
                <a:ea typeface="ＭＳ Ｐゴシック" charset="-128"/>
                <a:cs typeface="ＭＳ Ｐゴシック" charset="-128"/>
              </a:rPr>
              <a:t>America</a:t>
            </a:r>
            <a:r>
              <a:rPr lang="en-US" sz="1200" dirty="0">
                <a:ea typeface="ＭＳ Ｐゴシック" charset="-128"/>
                <a:cs typeface="ＭＳ Ｐゴシック" charset="-128"/>
              </a:rPr>
              <a:t>, 1786: George Washington to James Madison</a:t>
            </a:r>
          </a:p>
        </p:txBody>
      </p:sp>
      <p:sp>
        <p:nvSpPr>
          <p:cNvPr id="67588" name="Content Placeholder 3"/>
          <p:cNvSpPr>
            <a:spLocks noGrp="1"/>
          </p:cNvSpPr>
          <p:nvPr>
            <p:ph sz="half" idx="2"/>
          </p:nvPr>
        </p:nvSpPr>
        <p:spPr>
          <a:xfrm>
            <a:off x="4648200" y="1524000"/>
            <a:ext cx="4038600" cy="3886200"/>
          </a:xfrm>
        </p:spPr>
        <p:txBody>
          <a:bodyPr/>
          <a:lstStyle/>
          <a:p>
            <a:pPr>
              <a:defRPr/>
            </a:pPr>
            <a:r>
              <a:rPr lang="en-US" dirty="0">
                <a:ea typeface="ＭＳ Ｐゴシック" charset="-128"/>
                <a:cs typeface="ＭＳ Ｐゴシック" charset="-128"/>
              </a:rPr>
              <a:t>1791 – Coin Money</a:t>
            </a:r>
            <a:br>
              <a:rPr lang="en-US" dirty="0">
                <a:ea typeface="ＭＳ Ｐゴシック" charset="-128"/>
                <a:cs typeface="ＭＳ Ｐゴシック" charset="-128"/>
              </a:rPr>
            </a:br>
            <a:r>
              <a:rPr lang="en-US" sz="2000" dirty="0">
                <a:ea typeface="ＭＳ Ｐゴシック" charset="-128"/>
                <a:cs typeface="ＭＳ Ｐゴシック" charset="-128"/>
              </a:rPr>
              <a:t>(Constitutional Law reigns)</a:t>
            </a:r>
          </a:p>
          <a:p>
            <a:pPr marL="0" indent="0">
              <a:buFontTx/>
              <a:buNone/>
              <a:defRPr/>
            </a:pPr>
            <a:r>
              <a:rPr lang="en-US" sz="1800" i="1" dirty="0">
                <a:ea typeface="ＭＳ Ｐゴシック" charset="-128"/>
                <a:cs typeface="ＭＳ Ｐゴシック" charset="-128"/>
              </a:rPr>
              <a:t>Tranquility reigns among the people with that disposition towards the general government which is likely to preserve it. Our public credit [with its foundation on solid money] stands on high ground which three years ago it would have been considered as a species of madness to have foretold.</a:t>
            </a:r>
          </a:p>
          <a:p>
            <a:pPr>
              <a:buFontTx/>
              <a:buNone/>
              <a:defRPr/>
            </a:pPr>
            <a:r>
              <a:rPr lang="en-US" sz="1200" dirty="0">
                <a:ea typeface="ＭＳ Ｐゴシック" charset="-128"/>
                <a:cs typeface="ＭＳ Ｐゴシック" charset="-128"/>
              </a:rPr>
              <a:t>July 20, 1791, George Washington to  David Humphreys</a:t>
            </a:r>
            <a:r>
              <a:rPr lang="en-US" sz="1200" i="1" dirty="0">
                <a:ea typeface="ＭＳ Ｐゴシック" charset="-128"/>
                <a:cs typeface="ＭＳ Ｐゴシック" charset="-128"/>
              </a:rPr>
              <a:t> </a:t>
            </a:r>
          </a:p>
        </p:txBody>
      </p:sp>
      <p:sp>
        <p:nvSpPr>
          <p:cNvPr id="82949" name="TextBox 4"/>
          <p:cNvSpPr txBox="1">
            <a:spLocks noChangeArrowheads="1"/>
          </p:cNvSpPr>
          <p:nvPr/>
        </p:nvSpPr>
        <p:spPr bwMode="auto">
          <a:xfrm>
            <a:off x="381000" y="5562600"/>
            <a:ext cx="8534400" cy="923925"/>
          </a:xfrm>
          <a:prstGeom prst="rect">
            <a:avLst/>
          </a:prstGeom>
          <a:noFill/>
          <a:ln w="9525">
            <a:noFill/>
            <a:miter lim="800000"/>
            <a:headEnd/>
            <a:tailEnd/>
          </a:ln>
        </p:spPr>
        <p:txBody>
          <a:bodyPr>
            <a:prstTxWarp prst="textNoShape">
              <a:avLst/>
            </a:prstTxWarp>
            <a:spAutoFit/>
          </a:bodyPr>
          <a:lstStyle/>
          <a:p>
            <a:r>
              <a:rPr lang="en-US"/>
              <a:t>“</a:t>
            </a:r>
            <a:r>
              <a:rPr lang="en-US" b="1" i="1"/>
              <a:t>If anyone had predicted that our economic and social ills could have been solved by simply making nothing but gold and silver coin our money, he would have been call crazy</a:t>
            </a:r>
            <a:r>
              <a:rPr lang="en-US"/>
              <a:t>” </a:t>
            </a:r>
            <a:r>
              <a:rPr lang="en-US" sz="1200"/>
              <a:t>paraphrase George Washington taken from MOMS 7</a:t>
            </a:r>
            <a:r>
              <a:rPr lang="en-US" sz="1200" baseline="30000"/>
              <a:t>th</a:t>
            </a:r>
            <a:r>
              <a:rPr lang="en-US" sz="1200"/>
              <a:t> Edition pg. 60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ea typeface="ＭＳ Ｐゴシック" charset="-128"/>
                <a:cs typeface="ＭＳ Ｐゴシック" charset="-128"/>
              </a:rPr>
              <a:t>Power of the Sword</a:t>
            </a:r>
            <a:br>
              <a:rPr lang="en-US" dirty="0" smtClean="0">
                <a:solidFill>
                  <a:srgbClr val="FF0000"/>
                </a:solidFill>
                <a:ea typeface="ＭＳ Ｐゴシック" charset="-128"/>
                <a:cs typeface="ＭＳ Ｐゴシック" charset="-128"/>
              </a:rPr>
            </a:br>
            <a:r>
              <a:rPr lang="en-US" dirty="0" smtClean="0">
                <a:solidFill>
                  <a:srgbClr val="FF0000"/>
                </a:solidFill>
                <a:latin typeface="Times New Roman" charset="0"/>
                <a:ea typeface="Times New Roman" charset="0"/>
                <a:cs typeface="Times New Roman" charset="0"/>
              </a:rPr>
              <a:t>Take-away-points</a:t>
            </a:r>
            <a:endParaRPr lang="en-US" dirty="0"/>
          </a:p>
        </p:txBody>
      </p:sp>
      <p:sp>
        <p:nvSpPr>
          <p:cNvPr id="5" name="Content Placeholder 4"/>
          <p:cNvSpPr>
            <a:spLocks noGrp="1"/>
          </p:cNvSpPr>
          <p:nvPr>
            <p:ph idx="1"/>
          </p:nvPr>
        </p:nvSpPr>
        <p:spPr>
          <a:xfrm>
            <a:off x="190501" y="1600200"/>
            <a:ext cx="8741832" cy="4993217"/>
          </a:xfrm>
        </p:spPr>
        <p:txBody>
          <a:bodyPr>
            <a:normAutofit fontScale="85000" lnSpcReduction="10000"/>
          </a:bodyPr>
          <a:lstStyle/>
          <a:p>
            <a:r>
              <a:rPr lang="en-US" dirty="0" smtClean="0"/>
              <a:t>Peoples have a Right to defend their Power &amp; Liberty</a:t>
            </a:r>
          </a:p>
          <a:p>
            <a:pPr lvl="1"/>
            <a:r>
              <a:rPr lang="en-US" dirty="0" smtClean="0"/>
              <a:t>Rights and Freedom Retained by the People</a:t>
            </a:r>
          </a:p>
          <a:p>
            <a:pPr marL="804863" lvl="2"/>
            <a:r>
              <a:rPr lang="en-US" dirty="0" smtClean="0"/>
              <a:t> </a:t>
            </a:r>
            <a:r>
              <a:rPr lang="en-US" b="1" dirty="0" smtClean="0"/>
              <a:t>Amendment 9: </a:t>
            </a:r>
            <a:r>
              <a:rPr lang="en-US" dirty="0" smtClean="0"/>
              <a:t>The enumeration in the Constitution, of certain rights, shall not be construed to deny or disparage others retained by the people.</a:t>
            </a:r>
          </a:p>
          <a:p>
            <a:pPr lvl="1"/>
            <a:r>
              <a:rPr lang="en-US" dirty="0" smtClean="0"/>
              <a:t>Powers of the State and People</a:t>
            </a:r>
          </a:p>
          <a:p>
            <a:pPr marL="804863" lvl="2"/>
            <a:r>
              <a:rPr lang="en-US" b="1" dirty="0" smtClean="0"/>
              <a:t>Amendment 10</a:t>
            </a:r>
            <a:r>
              <a:rPr lang="en-US" dirty="0" smtClean="0"/>
              <a:t>: The powers not delegated to the United States by the Constitution, nor prohibited by it to the States, are reserved to the States respectively, or to the people. </a:t>
            </a:r>
          </a:p>
          <a:p>
            <a:r>
              <a:rPr lang="en-US" dirty="0" smtClean="0"/>
              <a:t>Constitution provides 3 methods for the People to retain their Power &amp; Liberty </a:t>
            </a:r>
          </a:p>
          <a:p>
            <a:pPr marL="971550" lvl="1" indent="-514350">
              <a:buFont typeface="+mj-lt"/>
              <a:buAutoNum type="arabicPeriod"/>
            </a:pPr>
            <a:r>
              <a:rPr lang="en-US" dirty="0" smtClean="0"/>
              <a:t>Redress (Power of the Purse)</a:t>
            </a:r>
          </a:p>
          <a:p>
            <a:pPr marL="971550" lvl="1" indent="-514350">
              <a:buFont typeface="+mj-lt"/>
              <a:buAutoNum type="arabicPeriod"/>
            </a:pPr>
            <a:r>
              <a:rPr lang="en-US" dirty="0" smtClean="0"/>
              <a:t>Militias (Power of the Sword)</a:t>
            </a:r>
          </a:p>
          <a:p>
            <a:pPr marL="971550" lvl="1" indent="-514350">
              <a:buFont typeface="+mj-lt"/>
              <a:buAutoNum type="arabicPeriod"/>
            </a:pPr>
            <a:r>
              <a:rPr lang="en-US" dirty="0" smtClean="0"/>
              <a:t>The Ballot </a:t>
            </a:r>
          </a:p>
          <a:p>
            <a:pPr marL="971550" lvl="1" indent="-514350">
              <a:buFont typeface="+mj-lt"/>
              <a:buAutoNum type="arabicPeriod"/>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6"/>
          <p:cNvSpPr>
            <a:spLocks noGrp="1"/>
          </p:cNvSpPr>
          <p:nvPr>
            <p:ph type="title"/>
          </p:nvPr>
        </p:nvSpPr>
        <p:spPr/>
        <p:txBody>
          <a:bodyPr>
            <a:normAutofit fontScale="90000"/>
          </a:bodyPr>
          <a:lstStyle/>
          <a:p>
            <a:r>
              <a:rPr lang="en-US" smtClean="0">
                <a:latin typeface="Arial" charset="0"/>
                <a:ea typeface="ＭＳ Ｐゴシック" charset="-128"/>
                <a:cs typeface="ＭＳ Ｐゴシック" charset="-128"/>
              </a:rPr>
              <a:t>The Balance </a:t>
            </a:r>
            <a:br>
              <a:rPr lang="en-US" smtClean="0">
                <a:latin typeface="Arial" charset="0"/>
                <a:ea typeface="ＭＳ Ｐゴシック" charset="-128"/>
                <a:cs typeface="ＭＳ Ｐゴシック" charset="-128"/>
              </a:rPr>
            </a:br>
            <a:r>
              <a:rPr lang="en-US" smtClean="0">
                <a:latin typeface="Arial" charset="0"/>
                <a:ea typeface="ＭＳ Ｐゴシック" charset="-128"/>
                <a:cs typeface="ＭＳ Ｐゴシック" charset="-128"/>
              </a:rPr>
              <a:t>of Individual Freedom</a:t>
            </a:r>
          </a:p>
        </p:txBody>
      </p:sp>
      <p:sp>
        <p:nvSpPr>
          <p:cNvPr id="8" name="Rectangle 7"/>
          <p:cNvSpPr/>
          <p:nvPr/>
        </p:nvSpPr>
        <p:spPr>
          <a:xfrm>
            <a:off x="990600" y="4095750"/>
            <a:ext cx="7315200" cy="304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Isosceles Triangle 8"/>
          <p:cNvSpPr/>
          <p:nvPr/>
        </p:nvSpPr>
        <p:spPr>
          <a:xfrm>
            <a:off x="4419600" y="4476750"/>
            <a:ext cx="457200" cy="6096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Callout 12"/>
          <p:cNvSpPr/>
          <p:nvPr/>
        </p:nvSpPr>
        <p:spPr>
          <a:xfrm>
            <a:off x="228600" y="2419350"/>
            <a:ext cx="1600200" cy="466725"/>
          </a:xfrm>
          <a:prstGeom prst="wedgeEllipseCallout">
            <a:avLst>
              <a:gd name="adj1" fmla="val 8671"/>
              <a:gd name="adj2" fmla="val 98953"/>
            </a:avLst>
          </a:prstGeom>
          <a:ln/>
        </p:spPr>
        <p:style>
          <a:lnRef idx="1">
            <a:schemeClr val="accent1"/>
          </a:lnRef>
          <a:fillRef idx="2">
            <a:schemeClr val="accent1"/>
          </a:fillRef>
          <a:effectRef idx="1">
            <a:schemeClr val="accent1"/>
          </a:effectRef>
          <a:fontRef idx="minor">
            <a:schemeClr val="dk1"/>
          </a:fontRef>
        </p:style>
        <p:txBody>
          <a:bodyPr/>
          <a:lstStyle/>
          <a:p>
            <a:pPr algn="ctr">
              <a:defRPr/>
            </a:pPr>
            <a:r>
              <a:rPr lang="en-US" dirty="0"/>
              <a:t>Tyranny </a:t>
            </a:r>
          </a:p>
        </p:txBody>
      </p:sp>
      <p:sp>
        <p:nvSpPr>
          <p:cNvPr id="14" name="Oval Callout 13"/>
          <p:cNvSpPr/>
          <p:nvPr/>
        </p:nvSpPr>
        <p:spPr>
          <a:xfrm>
            <a:off x="7315200" y="2495550"/>
            <a:ext cx="1600200" cy="457200"/>
          </a:xfrm>
          <a:prstGeom prst="wedgeEllipseCallout">
            <a:avLst>
              <a:gd name="adj1" fmla="val -15349"/>
              <a:gd name="adj2" fmla="val 109125"/>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t>Anarchy</a:t>
            </a:r>
          </a:p>
        </p:txBody>
      </p:sp>
      <p:pic>
        <p:nvPicPr>
          <p:cNvPr id="35847" name="Picture 14"/>
          <p:cNvPicPr>
            <a:picLocks noChangeAspect="1"/>
          </p:cNvPicPr>
          <p:nvPr/>
        </p:nvPicPr>
        <p:blipFill>
          <a:blip r:embed="rId2"/>
          <a:srcRect/>
          <a:stretch>
            <a:fillRect/>
          </a:stretch>
        </p:blipFill>
        <p:spPr bwMode="auto">
          <a:xfrm>
            <a:off x="3943350" y="2362200"/>
            <a:ext cx="1282700" cy="1714500"/>
          </a:xfrm>
          <a:prstGeom prst="rect">
            <a:avLst/>
          </a:prstGeom>
          <a:noFill/>
          <a:ln w="9525">
            <a:noFill/>
            <a:miter lim="800000"/>
            <a:headEnd/>
            <a:tailEnd/>
          </a:ln>
        </p:spPr>
      </p:pic>
      <p:pic>
        <p:nvPicPr>
          <p:cNvPr id="35848" name="Picture 17"/>
          <p:cNvPicPr>
            <a:picLocks noChangeAspect="1"/>
          </p:cNvPicPr>
          <p:nvPr/>
        </p:nvPicPr>
        <p:blipFill>
          <a:blip r:embed="rId3"/>
          <a:srcRect/>
          <a:stretch>
            <a:fillRect/>
          </a:stretch>
        </p:blipFill>
        <p:spPr bwMode="auto">
          <a:xfrm>
            <a:off x="609600" y="3181350"/>
            <a:ext cx="869950" cy="869950"/>
          </a:xfrm>
          <a:prstGeom prst="rect">
            <a:avLst/>
          </a:prstGeom>
          <a:noFill/>
          <a:ln w="9525">
            <a:noFill/>
            <a:miter lim="800000"/>
            <a:headEnd/>
            <a:tailEnd/>
          </a:ln>
        </p:spPr>
      </p:pic>
      <p:pic>
        <p:nvPicPr>
          <p:cNvPr id="35849" name="Picture 18"/>
          <p:cNvPicPr>
            <a:picLocks noChangeAspect="1"/>
          </p:cNvPicPr>
          <p:nvPr/>
        </p:nvPicPr>
        <p:blipFill>
          <a:blip r:embed="rId4"/>
          <a:srcRect/>
          <a:stretch>
            <a:fillRect/>
          </a:stretch>
        </p:blipFill>
        <p:spPr bwMode="auto">
          <a:xfrm>
            <a:off x="7467600" y="3257550"/>
            <a:ext cx="1447800" cy="777875"/>
          </a:xfrm>
          <a:prstGeom prst="rect">
            <a:avLst/>
          </a:prstGeom>
          <a:noFill/>
          <a:ln w="9525">
            <a:noFill/>
            <a:miter lim="800000"/>
            <a:headEnd/>
            <a:tailEnd/>
          </a:ln>
        </p:spPr>
      </p:pic>
      <p:sp>
        <p:nvSpPr>
          <p:cNvPr id="35850" name="TextBox 20"/>
          <p:cNvSpPr txBox="1">
            <a:spLocks noChangeArrowheads="1"/>
          </p:cNvSpPr>
          <p:nvPr/>
        </p:nvSpPr>
        <p:spPr bwMode="auto">
          <a:xfrm>
            <a:off x="1371600" y="5867400"/>
            <a:ext cx="6553200" cy="646113"/>
          </a:xfrm>
          <a:prstGeom prst="rect">
            <a:avLst/>
          </a:prstGeom>
          <a:noFill/>
          <a:ln w="9525">
            <a:noFill/>
            <a:miter lim="800000"/>
            <a:headEnd/>
            <a:tailEnd/>
          </a:ln>
        </p:spPr>
        <p:txBody>
          <a:bodyPr>
            <a:prstTxWarp prst="textNoShape">
              <a:avLst/>
            </a:prstTxWarp>
            <a:spAutoFit/>
          </a:bodyPr>
          <a:lstStyle/>
          <a:p>
            <a:pPr marL="1028700" indent="-1028700"/>
            <a:r>
              <a:rPr lang="en-US" dirty="0" err="1">
                <a:solidFill>
                  <a:srgbClr val="0000FF"/>
                </a:solidFill>
              </a:rPr>
              <a:t>Jer</a:t>
            </a:r>
            <a:r>
              <a:rPr lang="en-US" dirty="0">
                <a:solidFill>
                  <a:srgbClr val="0000FF"/>
                </a:solidFill>
              </a:rPr>
              <a:t> 10:23 </a:t>
            </a:r>
            <a:r>
              <a:rPr lang="en-US" dirty="0">
                <a:solidFill>
                  <a:srgbClr val="FF0000"/>
                </a:solidFill>
              </a:rPr>
              <a:t>O LORD, I know that the way of man is not in himself: it is not in man that walks to direct his steps.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Text Box 5"/>
          <p:cNvSpPr txBox="1">
            <a:spLocks noChangeArrowheads="1"/>
          </p:cNvSpPr>
          <p:nvPr/>
        </p:nvSpPr>
        <p:spPr bwMode="auto">
          <a:xfrm>
            <a:off x="468989" y="359838"/>
            <a:ext cx="8259315" cy="2062103"/>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FF0000"/>
                </a:solidFill>
              </a:rPr>
              <a:t>Luther Martin, a delegate of Federal Constitution </a:t>
            </a:r>
          </a:p>
          <a:p>
            <a:r>
              <a:rPr lang="en-US" sz="2800" dirty="0" smtClean="0">
                <a:solidFill>
                  <a:srgbClr val="FF0000"/>
                </a:solidFill>
              </a:rPr>
              <a:t>Convention, 1788:</a:t>
            </a:r>
          </a:p>
          <a:p>
            <a:pPr marL="339725" lvl="1"/>
            <a:r>
              <a:rPr lang="en-US" sz="2400" dirty="0" smtClean="0"/>
              <a:t>“</a:t>
            </a:r>
            <a:r>
              <a:rPr lang="en-US" sz="2400" dirty="0"/>
              <a:t>It was said, it ought to be considered, that national crimes</a:t>
            </a:r>
            <a:r>
              <a:rPr lang="en-US" sz="2400" dirty="0" smtClean="0"/>
              <a:t> can </a:t>
            </a:r>
            <a:r>
              <a:rPr lang="en-US" sz="2400" dirty="0"/>
              <a:t>only be, and frequently are, punished in this world </a:t>
            </a:r>
            <a:r>
              <a:rPr lang="en-US" sz="2400" dirty="0" smtClean="0"/>
              <a:t>by national </a:t>
            </a:r>
            <a:r>
              <a:rPr lang="en-US" sz="2400" dirty="0"/>
              <a:t>punishments.”</a:t>
            </a:r>
          </a:p>
        </p:txBody>
      </p:sp>
      <p:sp>
        <p:nvSpPr>
          <p:cNvPr id="21510" name="Text Box 6"/>
          <p:cNvSpPr txBox="1">
            <a:spLocks noChangeArrowheads="1"/>
          </p:cNvSpPr>
          <p:nvPr/>
        </p:nvSpPr>
        <p:spPr bwMode="auto">
          <a:xfrm>
            <a:off x="468989" y="2468038"/>
            <a:ext cx="8259315" cy="2000548"/>
          </a:xfrm>
          <a:prstGeom prst="rect">
            <a:avLst/>
          </a:prstGeom>
          <a:noFill/>
          <a:ln w="9525">
            <a:noFill/>
            <a:miter lim="800000"/>
            <a:headEnd/>
            <a:tailEnd/>
          </a:ln>
        </p:spPr>
        <p:txBody>
          <a:bodyPr wrap="square">
            <a:prstTxWarp prst="textNoShape">
              <a:avLst/>
            </a:prstTxWarp>
            <a:spAutoFit/>
          </a:bodyPr>
          <a:lstStyle/>
          <a:p>
            <a:r>
              <a:rPr lang="en-US" sz="2800" dirty="0">
                <a:solidFill>
                  <a:srgbClr val="FF0000"/>
                </a:solidFill>
              </a:rPr>
              <a:t>George Mason, the “father of Bill of Rights”, 1788:</a:t>
            </a:r>
            <a:r>
              <a:rPr lang="en-US" sz="2400" dirty="0">
                <a:solidFill>
                  <a:srgbClr val="FF0000"/>
                </a:solidFill>
              </a:rPr>
              <a:t> </a:t>
            </a:r>
            <a:endParaRPr lang="en-US" sz="2400" dirty="0" smtClean="0">
              <a:solidFill>
                <a:srgbClr val="FF0000"/>
              </a:solidFill>
            </a:endParaRPr>
          </a:p>
          <a:p>
            <a:pPr marL="349250" lvl="1"/>
            <a:r>
              <a:rPr lang="en-US" sz="2400" dirty="0" smtClean="0"/>
              <a:t>“</a:t>
            </a:r>
            <a:r>
              <a:rPr lang="en-US" sz="2400" dirty="0"/>
              <a:t>As nations cannot be rewarded or punished in the </a:t>
            </a:r>
            <a:r>
              <a:rPr lang="en-US" sz="2400" dirty="0" smtClean="0"/>
              <a:t>next world, so they must be in this by inevitable chain of causes </a:t>
            </a:r>
            <a:r>
              <a:rPr lang="en-US" sz="2400" dirty="0"/>
              <a:t>and effects, Providence punishes national sins by</a:t>
            </a:r>
            <a:r>
              <a:rPr lang="en-US" sz="2400" dirty="0" smtClean="0"/>
              <a:t> national </a:t>
            </a:r>
            <a:r>
              <a:rPr lang="en-US" sz="2400" dirty="0"/>
              <a:t>calamities</a:t>
            </a:r>
          </a:p>
        </p:txBody>
      </p:sp>
      <p:sp>
        <p:nvSpPr>
          <p:cNvPr id="21511" name="Text Box 7"/>
          <p:cNvSpPr txBox="1">
            <a:spLocks noChangeArrowheads="1"/>
          </p:cNvSpPr>
          <p:nvPr/>
        </p:nvSpPr>
        <p:spPr bwMode="auto">
          <a:xfrm>
            <a:off x="468988" y="4455588"/>
            <a:ext cx="8259317" cy="2277547"/>
          </a:xfrm>
          <a:prstGeom prst="rect">
            <a:avLst/>
          </a:prstGeom>
          <a:noFill/>
          <a:ln w="9525">
            <a:noFill/>
            <a:miter lim="800000"/>
            <a:headEnd/>
            <a:tailEnd/>
          </a:ln>
        </p:spPr>
        <p:txBody>
          <a:bodyPr wrap="square">
            <a:prstTxWarp prst="textNoShape">
              <a:avLst/>
            </a:prstTxWarp>
            <a:spAutoFit/>
          </a:bodyPr>
          <a:lstStyle/>
          <a:p>
            <a:r>
              <a:rPr lang="en-US" sz="2800" dirty="0" err="1">
                <a:solidFill>
                  <a:srgbClr val="FF0000"/>
                </a:solidFill>
              </a:rPr>
              <a:t>Samual</a:t>
            </a:r>
            <a:r>
              <a:rPr lang="en-US" sz="2800" dirty="0">
                <a:solidFill>
                  <a:srgbClr val="FF0000"/>
                </a:solidFill>
              </a:rPr>
              <a:t> Adams, </a:t>
            </a:r>
            <a:r>
              <a:rPr lang="en-US" sz="2800" dirty="0" err="1">
                <a:solidFill>
                  <a:srgbClr val="FF0000"/>
                </a:solidFill>
              </a:rPr>
              <a:t>s</a:t>
            </a:r>
            <a:r>
              <a:rPr lang="en-US" sz="2800" dirty="0">
                <a:solidFill>
                  <a:srgbClr val="FF0000"/>
                </a:solidFill>
              </a:rPr>
              <a:t>. of Declaration of Independence:</a:t>
            </a:r>
            <a:endParaRPr lang="en-US" sz="2800" dirty="0" smtClean="0">
              <a:solidFill>
                <a:srgbClr val="FF0000"/>
              </a:solidFill>
            </a:endParaRPr>
          </a:p>
          <a:p>
            <a:pPr marL="349250" lvl="1"/>
            <a:r>
              <a:rPr lang="en-US" sz="2400" dirty="0" smtClean="0"/>
              <a:t>“</a:t>
            </a:r>
            <a:r>
              <a:rPr lang="en-US" sz="2400" dirty="0"/>
              <a:t>Revelation assures us that ‘Righteousness </a:t>
            </a:r>
            <a:r>
              <a:rPr lang="en-US" sz="2400" dirty="0" err="1"/>
              <a:t>exalteth</a:t>
            </a:r>
            <a:r>
              <a:rPr lang="en-US" sz="2400" dirty="0"/>
              <a:t> a</a:t>
            </a:r>
            <a:r>
              <a:rPr lang="en-US" sz="2400" dirty="0" smtClean="0"/>
              <a:t> nation. </a:t>
            </a:r>
            <a:r>
              <a:rPr lang="en-US" sz="2400" dirty="0"/>
              <a:t>Communities are dealt with in this world by </a:t>
            </a:r>
            <a:r>
              <a:rPr lang="en-US" sz="2400" dirty="0" smtClean="0"/>
              <a:t>the wise </a:t>
            </a:r>
            <a:r>
              <a:rPr lang="en-US" sz="2400" dirty="0"/>
              <a:t>and just Ruler of the Universe. He rewards or </a:t>
            </a:r>
            <a:r>
              <a:rPr lang="en-US" sz="2400" dirty="0" smtClean="0"/>
              <a:t>punishes them </a:t>
            </a:r>
            <a:r>
              <a:rPr lang="en-US" sz="2400" dirty="0"/>
              <a:t>according to their general character.”</a:t>
            </a:r>
          </a:p>
          <a:p>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1000"/>
                                        <p:tgtEl>
                                          <p:spTgt spid="21510"/>
                                        </p:tgtEl>
                                      </p:cBhvr>
                                    </p:animEffect>
                                    <p:anim calcmode="lin" valueType="num">
                                      <p:cBhvr>
                                        <p:cTn id="8" dur="1000" fill="hold"/>
                                        <p:tgtEl>
                                          <p:spTgt spid="21510"/>
                                        </p:tgtEl>
                                        <p:attrNameLst>
                                          <p:attrName>ppt_x</p:attrName>
                                        </p:attrNameLst>
                                      </p:cBhvr>
                                      <p:tavLst>
                                        <p:tav tm="0">
                                          <p:val>
                                            <p:strVal val="#ppt_x"/>
                                          </p:val>
                                        </p:tav>
                                        <p:tav tm="100000">
                                          <p:val>
                                            <p:strVal val="#ppt_x"/>
                                          </p:val>
                                        </p:tav>
                                      </p:tavLst>
                                    </p:anim>
                                    <p:anim calcmode="lin" valueType="num">
                                      <p:cBhvr>
                                        <p:cTn id="9" dur="1000" fill="hold"/>
                                        <p:tgtEl>
                                          <p:spTgt spid="215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11"/>
                                        </p:tgtEl>
                                        <p:attrNameLst>
                                          <p:attrName>style.visibility</p:attrName>
                                        </p:attrNameLst>
                                      </p:cBhvr>
                                      <p:to>
                                        <p:strVal val="visible"/>
                                      </p:to>
                                    </p:set>
                                    <p:animEffect transition="in" filter="fade">
                                      <p:cBhvr>
                                        <p:cTn id="14" dur="1000"/>
                                        <p:tgtEl>
                                          <p:spTgt spid="21511"/>
                                        </p:tgtEl>
                                      </p:cBhvr>
                                    </p:animEffect>
                                    <p:anim calcmode="lin" valueType="num">
                                      <p:cBhvr>
                                        <p:cTn id="15" dur="1000" fill="hold"/>
                                        <p:tgtEl>
                                          <p:spTgt spid="21511"/>
                                        </p:tgtEl>
                                        <p:attrNameLst>
                                          <p:attrName>ppt_x</p:attrName>
                                        </p:attrNameLst>
                                      </p:cBhvr>
                                      <p:tavLst>
                                        <p:tav tm="0">
                                          <p:val>
                                            <p:strVal val="#ppt_x"/>
                                          </p:val>
                                        </p:tav>
                                        <p:tav tm="100000">
                                          <p:val>
                                            <p:strVal val="#ppt_x"/>
                                          </p:val>
                                        </p:tav>
                                      </p:tavLst>
                                    </p:anim>
                                    <p:anim calcmode="lin" valueType="num">
                                      <p:cBhvr>
                                        <p:cTn id="16" dur="1000" fill="hold"/>
                                        <p:tgtEl>
                                          <p:spTgt spid="215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927346" y="6474023"/>
            <a:ext cx="4302254" cy="307777"/>
          </a:xfrm>
          <a:prstGeom prst="rect">
            <a:avLst/>
          </a:prstGeom>
        </p:spPr>
        <p:txBody>
          <a:bodyPr wrap="none">
            <a:spAutoFit/>
          </a:bodyPr>
          <a:lstStyle/>
          <a:p>
            <a:pPr>
              <a:defRPr/>
            </a:pPr>
            <a:r>
              <a:rPr lang="en-US" sz="1400" dirty="0">
                <a:solidFill>
                  <a:srgbClr val="0000FF"/>
                </a:solidFill>
              </a:rPr>
              <a:t> Source: </a:t>
            </a:r>
            <a:r>
              <a:rPr lang="en-US" sz="1400" dirty="0">
                <a:ln w="9525" cap="flat" cmpd="sng" algn="ctr">
                  <a:noFill/>
                  <a:prstDash val="solid"/>
                  <a:round/>
                  <a:headEnd type="none" w="med" len="med"/>
                  <a:tailEnd type="none" w="med" len="med"/>
                </a:ln>
                <a:solidFill>
                  <a:srgbClr val="0000FF"/>
                </a:solidFill>
              </a:rPr>
              <a:t>http://www.truthandliberty.com/Politics.html</a:t>
            </a:r>
          </a:p>
        </p:txBody>
      </p:sp>
      <p:sp>
        <p:nvSpPr>
          <p:cNvPr id="36867" name="Title 4"/>
          <p:cNvSpPr>
            <a:spLocks noGrp="1"/>
          </p:cNvSpPr>
          <p:nvPr>
            <p:ph type="title"/>
          </p:nvPr>
        </p:nvSpPr>
        <p:spPr/>
        <p:txBody>
          <a:bodyPr>
            <a:normAutofit fontScale="90000"/>
          </a:bodyPr>
          <a:lstStyle/>
          <a:p>
            <a:r>
              <a:rPr lang="en-US" sz="4000" dirty="0" smtClean="0">
                <a:latin typeface="Arial" charset="0"/>
                <a:ea typeface="ＭＳ Ｐゴシック" charset="-128"/>
                <a:cs typeface="ＭＳ Ｐゴシック" charset="-128"/>
              </a:rPr>
              <a:t>The Two-Dimensional (Diamond) Political Paradigm </a:t>
            </a:r>
          </a:p>
        </p:txBody>
      </p:sp>
      <p:pic>
        <p:nvPicPr>
          <p:cNvPr id="36868" name="Picture 6" descr="Political Paradigm.png"/>
          <p:cNvPicPr>
            <a:picLocks noChangeAspect="1"/>
          </p:cNvPicPr>
          <p:nvPr/>
        </p:nvPicPr>
        <p:blipFill>
          <a:blip r:embed="rId2"/>
          <a:srcRect/>
          <a:stretch>
            <a:fillRect/>
          </a:stretch>
        </p:blipFill>
        <p:spPr bwMode="auto">
          <a:xfrm>
            <a:off x="914400" y="1524000"/>
            <a:ext cx="73406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6"/>
          <p:cNvSpPr>
            <a:spLocks noGrp="1"/>
          </p:cNvSpPr>
          <p:nvPr>
            <p:ph type="title"/>
          </p:nvPr>
        </p:nvSpPr>
        <p:spPr/>
        <p:txBody>
          <a:bodyPr/>
          <a:lstStyle/>
          <a:p>
            <a:r>
              <a:rPr lang="en-US" dirty="0" smtClean="0">
                <a:latin typeface="Arial" charset="0"/>
                <a:ea typeface="ＭＳ Ｐゴシック" charset="-128"/>
                <a:cs typeface="ＭＳ Ｐゴシック" charset="-128"/>
              </a:rPr>
              <a:t>A Free State or Police State</a:t>
            </a:r>
          </a:p>
        </p:txBody>
      </p:sp>
      <p:sp>
        <p:nvSpPr>
          <p:cNvPr id="8" name="Rectangle 7"/>
          <p:cNvSpPr/>
          <p:nvPr/>
        </p:nvSpPr>
        <p:spPr>
          <a:xfrm>
            <a:off x="990600" y="5410200"/>
            <a:ext cx="7315200" cy="304800"/>
          </a:xfrm>
          <a:prstGeom prst="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tabLst>
                <a:tab pos="7137400" algn="r"/>
              </a:tabLst>
              <a:defRPr/>
            </a:pPr>
            <a:r>
              <a:rPr lang="en-US" dirty="0">
                <a:solidFill>
                  <a:srgbClr val="FF0000"/>
                </a:solidFill>
              </a:rPr>
              <a:t>Police State</a:t>
            </a:r>
            <a:r>
              <a:rPr lang="en-US" dirty="0">
                <a:solidFill>
                  <a:schemeClr val="tx1"/>
                </a:solidFill>
              </a:rPr>
              <a:t>	Free State</a:t>
            </a:r>
          </a:p>
        </p:txBody>
      </p:sp>
      <p:sp>
        <p:nvSpPr>
          <p:cNvPr id="9" name="Isosceles Triangle 8"/>
          <p:cNvSpPr/>
          <p:nvPr/>
        </p:nvSpPr>
        <p:spPr>
          <a:xfrm>
            <a:off x="4419600" y="5791200"/>
            <a:ext cx="457200" cy="609600"/>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7893" name="Picture 28"/>
          <p:cNvPicPr>
            <a:picLocks noChangeAspect="1"/>
          </p:cNvPicPr>
          <p:nvPr/>
        </p:nvPicPr>
        <p:blipFill>
          <a:blip r:embed="rId3"/>
          <a:srcRect/>
          <a:stretch>
            <a:fillRect/>
          </a:stretch>
        </p:blipFill>
        <p:spPr bwMode="auto">
          <a:xfrm>
            <a:off x="7315200" y="3962400"/>
            <a:ext cx="1612900" cy="1219200"/>
          </a:xfrm>
          <a:prstGeom prst="rect">
            <a:avLst/>
          </a:prstGeom>
          <a:noFill/>
          <a:ln w="9525">
            <a:noFill/>
            <a:miter lim="800000"/>
            <a:headEnd/>
            <a:tailEnd/>
          </a:ln>
        </p:spPr>
      </p:pic>
      <p:pic>
        <p:nvPicPr>
          <p:cNvPr id="37894" name="Picture 29"/>
          <p:cNvPicPr>
            <a:picLocks noChangeAspect="1"/>
          </p:cNvPicPr>
          <p:nvPr/>
        </p:nvPicPr>
        <p:blipFill>
          <a:blip r:embed="rId4"/>
          <a:srcRect/>
          <a:stretch>
            <a:fillRect/>
          </a:stretch>
        </p:blipFill>
        <p:spPr bwMode="auto">
          <a:xfrm>
            <a:off x="76200" y="3733800"/>
            <a:ext cx="1905000" cy="1524000"/>
          </a:xfrm>
          <a:prstGeom prst="rect">
            <a:avLst/>
          </a:prstGeom>
          <a:noFill/>
          <a:ln w="9525">
            <a:noFill/>
            <a:miter lim="800000"/>
            <a:headEnd/>
            <a:tailEnd/>
          </a:ln>
        </p:spPr>
      </p:pic>
      <p:pic>
        <p:nvPicPr>
          <p:cNvPr id="12" name="Vieira_Power_of_Sword.mov">
            <a:hlinkClick r:id="" action="ppaction://media"/>
          </p:cNvPr>
          <p:cNvPicPr/>
          <p:nvPr>
            <a:videoFile r:link="rId1"/>
          </p:nvPr>
        </p:nvPicPr>
        <p:blipFill>
          <a:blip r:embed="rId5"/>
          <a:stretch>
            <a:fillRect/>
          </a:stretch>
        </p:blipFill>
        <p:spPr>
          <a:xfrm>
            <a:off x="2015071" y="1823155"/>
            <a:ext cx="5151967" cy="343464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1"/>
          <p:cNvSpPr>
            <a:spLocks noGrp="1"/>
          </p:cNvSpPr>
          <p:nvPr>
            <p:ph type="title"/>
          </p:nvPr>
        </p:nvSpPr>
        <p:spPr/>
        <p:txBody>
          <a:bodyPr/>
          <a:lstStyle/>
          <a:p>
            <a:r>
              <a:rPr lang="en-US" dirty="0" smtClean="0">
                <a:latin typeface="Arial" charset="0"/>
                <a:ea typeface="ＭＳ Ｐゴシック" charset="-128"/>
                <a:cs typeface="ＭＳ Ｐゴシック" charset="-128"/>
              </a:rPr>
              <a:t>What form of Government?</a:t>
            </a:r>
          </a:p>
        </p:txBody>
      </p:sp>
      <p:sp>
        <p:nvSpPr>
          <p:cNvPr id="38915" name="Text Placeholder 12"/>
          <p:cNvSpPr>
            <a:spLocks noGrp="1"/>
          </p:cNvSpPr>
          <p:nvPr>
            <p:ph type="body" idx="1"/>
          </p:nvPr>
        </p:nvSpPr>
        <p:spPr>
          <a:xfrm>
            <a:off x="457200" y="1535113"/>
            <a:ext cx="4724400" cy="639762"/>
          </a:xfrm>
        </p:spPr>
        <p:txBody>
          <a:bodyPr/>
          <a:lstStyle/>
          <a:p>
            <a:r>
              <a:rPr lang="en-US" smtClean="0">
                <a:latin typeface="Arial" charset="0"/>
                <a:ea typeface="ＭＳ Ｐゴシック" charset="-128"/>
                <a:cs typeface="ＭＳ Ｐゴシック" charset="-128"/>
              </a:rPr>
              <a:t>A Republic if you can keep it.</a:t>
            </a:r>
          </a:p>
        </p:txBody>
      </p:sp>
      <p:sp>
        <p:nvSpPr>
          <p:cNvPr id="38916" name="Content Placeholder 13"/>
          <p:cNvSpPr>
            <a:spLocks noGrp="1"/>
          </p:cNvSpPr>
          <p:nvPr>
            <p:ph sz="half" idx="2"/>
          </p:nvPr>
        </p:nvSpPr>
        <p:spPr>
          <a:xfrm>
            <a:off x="457200" y="2174875"/>
            <a:ext cx="4724400" cy="3951288"/>
          </a:xfrm>
        </p:spPr>
        <p:txBody>
          <a:bodyPr/>
          <a:lstStyle/>
          <a:p>
            <a:pPr marL="0" indent="0">
              <a:buFontTx/>
              <a:buNone/>
            </a:pPr>
            <a:r>
              <a:rPr lang="en-US" smtClean="0">
                <a:latin typeface="Arial" charset="0"/>
                <a:ea typeface="ＭＳ Ｐゴシック" charset="-128"/>
                <a:cs typeface="ＭＳ Ｐゴシック" charset="-128"/>
              </a:rPr>
              <a:t>“,,, if you can keep it.” Not if the government can keep it or our representatives can keep it, but if you (We the People of these United States) can keep it for ourselves and by ourselves.</a:t>
            </a:r>
          </a:p>
          <a:p>
            <a:pPr marL="400050" lvl="1" indent="0">
              <a:buFontTx/>
              <a:buNone/>
            </a:pPr>
            <a:r>
              <a:rPr lang="en-US" smtClean="0">
                <a:latin typeface="Arial" charset="0"/>
              </a:rPr>
              <a:t>We the People are personally responsible for maintaining and protecting the Constitution and seeing to its enforcement against all foes, be they foreign or domestic.</a:t>
            </a:r>
          </a:p>
        </p:txBody>
      </p:sp>
      <p:sp>
        <p:nvSpPr>
          <p:cNvPr id="38917" name="Text Placeholder 14"/>
          <p:cNvSpPr>
            <a:spLocks noGrp="1"/>
          </p:cNvSpPr>
          <p:nvPr>
            <p:ph type="body" sz="quarter" idx="3"/>
          </p:nvPr>
        </p:nvSpPr>
        <p:spPr>
          <a:xfrm>
            <a:off x="5559425" y="5638800"/>
            <a:ext cx="2898775" cy="639763"/>
          </a:xfrm>
        </p:spPr>
        <p:txBody>
          <a:bodyPr/>
          <a:lstStyle/>
          <a:p>
            <a:pPr algn="ctr"/>
            <a:r>
              <a:rPr lang="en-US" smtClean="0">
                <a:latin typeface="Arial" charset="0"/>
                <a:ea typeface="ＭＳ Ｐゴシック" charset="-128"/>
                <a:cs typeface="ＭＳ Ｐゴシック" charset="-128"/>
              </a:rPr>
              <a:t>Ben Franklin 1787</a:t>
            </a:r>
          </a:p>
        </p:txBody>
      </p:sp>
      <p:pic>
        <p:nvPicPr>
          <p:cNvPr id="38918" name="Picture 20" descr="Ben_Franklin_510.jpg"/>
          <p:cNvPicPr>
            <a:picLocks noChangeAspect="1"/>
          </p:cNvPicPr>
          <p:nvPr/>
        </p:nvPicPr>
        <p:blipFill>
          <a:blip r:embed="rId2"/>
          <a:srcRect/>
          <a:stretch>
            <a:fillRect/>
          </a:stretch>
        </p:blipFill>
        <p:spPr bwMode="auto">
          <a:xfrm>
            <a:off x="5562600" y="2017713"/>
            <a:ext cx="2901950" cy="3773487"/>
          </a:xfrm>
          <a:prstGeom prst="rect">
            <a:avLst/>
          </a:prstGeom>
          <a:noFill/>
          <a:ln w="9525">
            <a:noFill/>
            <a:miter lim="800000"/>
            <a:headEnd/>
            <a:tailEnd/>
          </a:ln>
        </p:spPr>
      </p:pic>
      <p:sp>
        <p:nvSpPr>
          <p:cNvPr id="22" name="TextBox 21"/>
          <p:cNvSpPr txBox="1"/>
          <p:nvPr/>
        </p:nvSpPr>
        <p:spPr>
          <a:xfrm>
            <a:off x="228600" y="1524000"/>
            <a:ext cx="5105400" cy="4524375"/>
          </a:xfrm>
          <a:prstGeom prst="rect">
            <a:avLst/>
          </a:prstGeom>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defRPr/>
            </a:pPr>
            <a:r>
              <a:rPr lang="en-US" sz="2400">
                <a:solidFill>
                  <a:srgbClr val="000000"/>
                </a:solidFill>
              </a:rPr>
              <a:t>Unlike prior forms of government, the Founding Fathers’ created a Republic form of government that the People themselves correct; without having to abolish that form of government to which they are accustomed.  Hence the Founders provided a means within the Constitution whereby We the People could repel enemies be they foreign or domestic, terrorists or tyrants, or usurpers of Constitutional authority.</a:t>
            </a:r>
          </a:p>
        </p:txBody>
      </p:sp>
      <p:sp>
        <p:nvSpPr>
          <p:cNvPr id="23" name="TextBox 22"/>
          <p:cNvSpPr txBox="1"/>
          <p:nvPr/>
        </p:nvSpPr>
        <p:spPr>
          <a:xfrm>
            <a:off x="304800" y="1928813"/>
            <a:ext cx="5105400" cy="3786187"/>
          </a:xfrm>
          <a:prstGeom prst="rect">
            <a:avLst/>
          </a:prstGeom>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pPr>
              <a:defRPr/>
            </a:pPr>
            <a:r>
              <a:rPr lang="en-US" sz="2400">
                <a:solidFill>
                  <a:schemeClr val="tx1"/>
                </a:solidFill>
              </a:rPr>
              <a:t>We the People, via the Constitution, have been given both the Power of the Sword and Purse to </a:t>
            </a:r>
            <a:r>
              <a:rPr lang="en-US" sz="2400">
                <a:solidFill>
                  <a:srgbClr val="000000"/>
                </a:solidFill>
              </a:rPr>
              <a:t>repel all enemies – foreign or domestic, terrorists or tyrants, or usurpers – by and through the Militia of the Several States, the use and control of lawful money and the redress provisions of the Constitution and the Bill of Rights.</a:t>
            </a:r>
            <a:r>
              <a:rPr lang="en-US" sz="240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0000" decel="5000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par>
                                <p:cTn id="14" presetID="10" presetClass="exit" presetSubtype="0" fill="hold" grpId="1" nodeType="withEffect">
                                  <p:stCondLst>
                                    <p:cond delay="0"/>
                                  </p:stCondLst>
                                  <p:childTnLst>
                                    <p:animEffect transition="out" filter="fade">
                                      <p:cBhvr>
                                        <p:cTn id="15" dur="2000"/>
                                        <p:tgtEl>
                                          <p:spTgt spid="22"/>
                                        </p:tgtEl>
                                      </p:cBhvr>
                                    </p:animEffect>
                                    <p:set>
                                      <p:cBhvr>
                                        <p:cTn id="1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4"/>
          <p:cNvSpPr>
            <a:spLocks noGrp="1"/>
          </p:cNvSpPr>
          <p:nvPr>
            <p:ph type="title"/>
          </p:nvPr>
        </p:nvSpPr>
        <p:spPr/>
        <p:txBody>
          <a:bodyPr>
            <a:normAutofit fontScale="90000"/>
          </a:bodyPr>
          <a:lstStyle/>
          <a:p>
            <a:r>
              <a:rPr lang="en-US" smtClean="0"/>
              <a:t>Citizens’ Power of the Sword Militia of the Several States</a:t>
            </a:r>
            <a:endParaRPr lang="en-US" dirty="0" smtClean="0"/>
          </a:p>
        </p:txBody>
      </p:sp>
      <p:sp>
        <p:nvSpPr>
          <p:cNvPr id="39939" name="Content Placeholder 5"/>
          <p:cNvSpPr>
            <a:spLocks noGrp="1"/>
          </p:cNvSpPr>
          <p:nvPr>
            <p:ph idx="1"/>
          </p:nvPr>
        </p:nvSpPr>
        <p:spPr>
          <a:xfrm>
            <a:off x="457200" y="1600200"/>
            <a:ext cx="8229600" cy="4834467"/>
          </a:xfrm>
        </p:spPr>
        <p:txBody>
          <a:bodyPr>
            <a:normAutofit fontScale="85000" lnSpcReduction="20000"/>
          </a:bodyPr>
          <a:lstStyle/>
          <a:p>
            <a:r>
              <a:rPr lang="en-US" dirty="0" smtClean="0"/>
              <a:t>U.S. Constitution Article 1 § 8 clause 15</a:t>
            </a:r>
          </a:p>
          <a:p>
            <a:pPr lvl="1"/>
            <a:r>
              <a:rPr lang="en-US" dirty="0" smtClean="0"/>
              <a:t>To provide for calling forth the Militia to execute the Laws of the Union, suppress Insurrections and repel Invasions;</a:t>
            </a:r>
          </a:p>
          <a:p>
            <a:r>
              <a:rPr lang="en-US" dirty="0" smtClean="0"/>
              <a:t> U.S. Constitution Article 1 § 8 clause 16</a:t>
            </a:r>
          </a:p>
          <a:p>
            <a:pPr lvl="1"/>
            <a:r>
              <a:rPr lang="en-US" dirty="0" smtClean="0"/>
              <a:t>To provide for organizing, arming, and disciplining, the Militia, and for governing such Part of them as may be employed in the Service of the United States, reserving to the States respectively, the Appointment of the Officers, and the Authority of training the Militia according to the discipline prescribed by Congress;</a:t>
            </a:r>
          </a:p>
          <a:p>
            <a:r>
              <a:rPr lang="en-US" dirty="0" smtClean="0"/>
              <a:t> Amendment II (2)  to the U.S. Constitution</a:t>
            </a:r>
          </a:p>
          <a:p>
            <a:pPr lvl="1"/>
            <a:r>
              <a:rPr lang="en-US" dirty="0" smtClean="0"/>
              <a:t>A well regulated Militia, being necessary to the security of a free State, the right of the people to keep and bear Arms, shall not be infringed.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10"/>
          <p:cNvSpPr>
            <a:spLocks noChangeArrowheads="1"/>
          </p:cNvSpPr>
          <p:nvPr/>
        </p:nvSpPr>
        <p:spPr bwMode="auto">
          <a:xfrm>
            <a:off x="4572000" y="1524000"/>
            <a:ext cx="4495800" cy="4832350"/>
          </a:xfrm>
          <a:prstGeom prst="rect">
            <a:avLst/>
          </a:prstGeom>
          <a:noFill/>
          <a:ln w="9525">
            <a:noFill/>
            <a:miter lim="800000"/>
            <a:headEnd/>
            <a:tailEnd/>
          </a:ln>
        </p:spPr>
        <p:txBody>
          <a:bodyPr>
            <a:prstTxWarp prst="textNoShape">
              <a:avLst/>
            </a:prstTxWarp>
            <a:spAutoFit/>
          </a:bodyPr>
          <a:lstStyle/>
          <a:p>
            <a:r>
              <a:rPr lang="en-US" sz="2800" u="sng" dirty="0">
                <a:solidFill>
                  <a:srgbClr val="FF0000"/>
                </a:solidFill>
              </a:rPr>
              <a:t>2 </a:t>
            </a:r>
            <a:r>
              <a:rPr lang="en-US" sz="2800" u="sng" dirty="0" err="1">
                <a:solidFill>
                  <a:srgbClr val="FF0000"/>
                </a:solidFill>
              </a:rPr>
              <a:t>Cor</a:t>
            </a:r>
            <a:r>
              <a:rPr lang="en-US" sz="2800" u="sng" dirty="0">
                <a:solidFill>
                  <a:srgbClr val="FF0000"/>
                </a:solidFill>
              </a:rPr>
              <a:t> 11:32-33</a:t>
            </a:r>
          </a:p>
          <a:p>
            <a:r>
              <a:rPr lang="en-US" sz="2800" dirty="0"/>
              <a:t>In Damascus the governor, </a:t>
            </a:r>
          </a:p>
          <a:p>
            <a:r>
              <a:rPr lang="en-US" sz="2800" dirty="0"/>
              <a:t>under King </a:t>
            </a:r>
            <a:r>
              <a:rPr lang="en-US" sz="2800" dirty="0" err="1"/>
              <a:t>Aretas</a:t>
            </a:r>
            <a:r>
              <a:rPr lang="en-US" sz="2800" dirty="0"/>
              <a:t> had the city guarded in</a:t>
            </a:r>
          </a:p>
          <a:p>
            <a:r>
              <a:rPr lang="en-US" sz="2800" dirty="0"/>
              <a:t>order to arrest </a:t>
            </a:r>
          </a:p>
          <a:p>
            <a:r>
              <a:rPr lang="en-US" sz="2800" dirty="0"/>
              <a:t>me. </a:t>
            </a:r>
          </a:p>
          <a:p>
            <a:r>
              <a:rPr lang="en-US" sz="2800" dirty="0">
                <a:solidFill>
                  <a:srgbClr val="FF0000"/>
                </a:solidFill>
              </a:rPr>
              <a:t>33</a:t>
            </a:r>
            <a:r>
              <a:rPr lang="en-US" sz="2800" dirty="0">
                <a:solidFill>
                  <a:srgbClr val="0000FF"/>
                </a:solidFill>
              </a:rPr>
              <a:t> </a:t>
            </a:r>
            <a:r>
              <a:rPr lang="en-US" sz="2800" dirty="0">
                <a:solidFill>
                  <a:srgbClr val="000000"/>
                </a:solidFill>
              </a:rPr>
              <a:t>But I was                   lowered in a </a:t>
            </a:r>
          </a:p>
          <a:p>
            <a:r>
              <a:rPr lang="en-US" sz="2800" dirty="0">
                <a:solidFill>
                  <a:srgbClr val="000000"/>
                </a:solidFill>
              </a:rPr>
              <a:t>basket from a </a:t>
            </a:r>
          </a:p>
          <a:p>
            <a:r>
              <a:rPr lang="en-US" sz="2800" dirty="0">
                <a:solidFill>
                  <a:srgbClr val="000000"/>
                </a:solidFill>
              </a:rPr>
              <a:t>window in the wall and slipped through his hands.</a:t>
            </a:r>
            <a:r>
              <a:rPr lang="en-US" dirty="0">
                <a:solidFill>
                  <a:srgbClr val="000000"/>
                </a:solidFill>
              </a:rPr>
              <a:t> </a:t>
            </a:r>
          </a:p>
        </p:txBody>
      </p:sp>
      <p:pic>
        <p:nvPicPr>
          <p:cNvPr id="40963" name="Picture 9" descr="basket"/>
          <p:cNvPicPr>
            <a:picLocks noChangeAspect="1" noChangeArrowheads="1"/>
          </p:cNvPicPr>
          <p:nvPr/>
        </p:nvPicPr>
        <p:blipFill>
          <a:blip r:embed="rId3"/>
          <a:srcRect/>
          <a:stretch>
            <a:fillRect/>
          </a:stretch>
        </p:blipFill>
        <p:spPr bwMode="auto">
          <a:xfrm>
            <a:off x="7086600" y="2894013"/>
            <a:ext cx="1828800" cy="2516187"/>
          </a:xfrm>
          <a:prstGeom prst="rect">
            <a:avLst/>
          </a:prstGeom>
          <a:noFill/>
          <a:ln w="9525">
            <a:noFill/>
            <a:miter lim="800000"/>
            <a:headEnd/>
            <a:tailEnd/>
          </a:ln>
        </p:spPr>
      </p:pic>
      <p:sp>
        <p:nvSpPr>
          <p:cNvPr id="40964" name="Title 10"/>
          <p:cNvSpPr>
            <a:spLocks noGrp="1"/>
          </p:cNvSpPr>
          <p:nvPr>
            <p:ph type="title"/>
          </p:nvPr>
        </p:nvSpPr>
        <p:spPr/>
        <p:txBody>
          <a:bodyPr>
            <a:normAutofit fontScale="90000"/>
          </a:bodyPr>
          <a:lstStyle/>
          <a:p>
            <a:r>
              <a:rPr lang="en-US" dirty="0" smtClean="0">
                <a:latin typeface="Arial" charset="0"/>
                <a:ea typeface="ＭＳ Ｐゴシック" charset="-128"/>
                <a:cs typeface="ＭＳ Ｐゴシック" charset="-128"/>
              </a:rPr>
              <a:t>Paul exercised his Rights against Tyrants and Usurpers</a:t>
            </a:r>
          </a:p>
        </p:txBody>
      </p:sp>
      <p:sp>
        <p:nvSpPr>
          <p:cNvPr id="12" name="Rectangle 7"/>
          <p:cNvSpPr>
            <a:spLocks noChangeArrowheads="1"/>
          </p:cNvSpPr>
          <p:nvPr/>
        </p:nvSpPr>
        <p:spPr bwMode="auto">
          <a:xfrm>
            <a:off x="304800" y="1524000"/>
            <a:ext cx="4191000" cy="4832350"/>
          </a:xfrm>
          <a:prstGeom prst="rect">
            <a:avLst/>
          </a:prstGeom>
          <a:solidFill>
            <a:srgbClr val="FF0000"/>
          </a:solidFill>
          <a:ln w="3175">
            <a:solidFill>
              <a:srgbClr val="FFFF00"/>
            </a:solidFill>
            <a:miter lim="800000"/>
            <a:headEnd/>
            <a:tailEnd/>
          </a:ln>
        </p:spPr>
        <p:txBody>
          <a:bodyPr>
            <a:prstTxWarp prst="textNoShape">
              <a:avLst/>
            </a:prstTxWarp>
            <a:spAutoFit/>
          </a:bodyPr>
          <a:lstStyle/>
          <a:p>
            <a:r>
              <a:rPr lang="en-US" sz="2800" u="sng">
                <a:solidFill>
                  <a:srgbClr val="FFFF00"/>
                </a:solidFill>
              </a:rPr>
              <a:t>Acts 16:37</a:t>
            </a:r>
          </a:p>
          <a:p>
            <a:r>
              <a:rPr lang="en-US" sz="2800">
                <a:solidFill>
                  <a:srgbClr val="FFFF00"/>
                </a:solidFill>
              </a:rPr>
              <a:t>“</a:t>
            </a:r>
            <a:r>
              <a:rPr lang="en-US" sz="2800">
                <a:solidFill>
                  <a:schemeClr val="bg1"/>
                </a:solidFill>
              </a:rPr>
              <a:t>But Paul said to the officers: "They beat us publicly without a trial, even though we are Roman citizens, and threw us into prison. And now do they want to get rid of us quietly? No! Let them come themselves and escort us out."</a:t>
            </a:r>
            <a:r>
              <a:rPr lang="en-US" sz="2800"/>
              <a:t> </a:t>
            </a:r>
          </a:p>
        </p:txBody>
      </p:sp>
      <p:sp>
        <p:nvSpPr>
          <p:cNvPr id="13" name="TextBox 12"/>
          <p:cNvSpPr txBox="1"/>
          <p:nvPr/>
        </p:nvSpPr>
        <p:spPr>
          <a:xfrm>
            <a:off x="304800" y="1519238"/>
            <a:ext cx="6705600" cy="4892675"/>
          </a:xfrm>
          <a:prstGeom prst="rect">
            <a:avLst/>
          </a:prstGeom>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pPr>
              <a:defRPr/>
            </a:pPr>
            <a:r>
              <a:rPr lang="en-US" sz="2400">
                <a:solidFill>
                  <a:schemeClr val="tx1"/>
                </a:solidFill>
              </a:rPr>
              <a:t>In like manner, We the People have the right and responsibility to exercise our rights against Tyrants and Usurpers. </a:t>
            </a:r>
          </a:p>
          <a:p>
            <a:pPr lvl="1">
              <a:defRPr/>
            </a:pPr>
            <a:r>
              <a:rPr lang="en-US" sz="2400">
                <a:solidFill>
                  <a:srgbClr val="FF0000"/>
                </a:solidFill>
              </a:rPr>
              <a:t>Luke 22:36 </a:t>
            </a:r>
            <a:r>
              <a:rPr lang="en-US" sz="2400" i="1">
                <a:solidFill>
                  <a:srgbClr val="FF0000"/>
                </a:solidFill>
              </a:rPr>
              <a:t>And Jesus said to them, But now, he who has a purse, let him take it , and likewise his wallet. And </a:t>
            </a:r>
            <a:r>
              <a:rPr lang="en-US" sz="2400" i="1" u="sng">
                <a:solidFill>
                  <a:srgbClr val="FF0000"/>
                </a:solidFill>
              </a:rPr>
              <a:t>he who has no sword, let him sell his garment and buy one</a:t>
            </a:r>
            <a:r>
              <a:rPr lang="en-US" sz="2400">
                <a:solidFill>
                  <a:srgbClr val="FF0000"/>
                </a:solidFill>
              </a:rPr>
              <a:t>.</a:t>
            </a:r>
          </a:p>
          <a:p>
            <a:pPr>
              <a:defRPr/>
            </a:pPr>
            <a:r>
              <a:rPr lang="en-US" sz="2400">
                <a:solidFill>
                  <a:schemeClr val="tx1"/>
                </a:solidFill>
              </a:rPr>
              <a:t>"Without doubt one is allowed to resist against the unjust aggressor to one’s life, one’s goods or one’s physical integrity; sometimes, even 'til the aggressor’s death... In fact, this act is aimed at preserving one’s life or one’s goods and to make the aggressor powerless.”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300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0000" decel="5000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58" presetClass="exit" presetSubtype="0" decel="100000" fill="hold" grpId="0" nodeType="withEffect">
                                  <p:stCondLst>
                                    <p:cond delay="0"/>
                                  </p:stCondLst>
                                  <p:childTnLst>
                                    <p:anim calcmode="lin" valueType="num">
                                      <p:cBhvr>
                                        <p:cTn id="15" dur="2000"/>
                                        <p:tgtEl>
                                          <p:spTgt spid="12"/>
                                        </p:tgtEl>
                                        <p:attrNameLst>
                                          <p:attrName>ppt_w</p:attrName>
                                        </p:attrNameLst>
                                      </p:cBhvr>
                                      <p:tavLst>
                                        <p:tav tm="0">
                                          <p:val>
                                            <p:strVal val="ppt_w"/>
                                          </p:val>
                                        </p:tav>
                                        <p:tav tm="100000">
                                          <p:val>
                                            <p:strVal val="ppt_w*2.5"/>
                                          </p:val>
                                        </p:tav>
                                      </p:tavLst>
                                    </p:anim>
                                    <p:anim calcmode="lin" valueType="num">
                                      <p:cBhvr>
                                        <p:cTn id="16" dur="2000"/>
                                        <p:tgtEl>
                                          <p:spTgt spid="12"/>
                                        </p:tgtEl>
                                        <p:attrNameLst>
                                          <p:attrName>ppt_h</p:attrName>
                                        </p:attrNameLst>
                                      </p:cBhvr>
                                      <p:tavLst>
                                        <p:tav tm="0">
                                          <p:val>
                                            <p:strVal val="ppt_h"/>
                                          </p:val>
                                        </p:tav>
                                        <p:tav tm="100000">
                                          <p:val>
                                            <p:strVal val="ppt_h*0.01"/>
                                          </p:val>
                                        </p:tav>
                                      </p:tavLst>
                                    </p:anim>
                                    <p:anim calcmode="lin" valueType="num">
                                      <p:cBhvr>
                                        <p:cTn id="17" dur="2000"/>
                                        <p:tgtEl>
                                          <p:spTgt spid="12"/>
                                        </p:tgtEl>
                                        <p:attrNameLst>
                                          <p:attrName>ppt_x</p:attrName>
                                        </p:attrNameLst>
                                      </p:cBhvr>
                                      <p:tavLst>
                                        <p:tav tm="0">
                                          <p:val>
                                            <p:strVal val="ppt_x"/>
                                          </p:val>
                                        </p:tav>
                                        <p:tav tm="100000">
                                          <p:val>
                                            <p:strVal val="ppt_x"/>
                                          </p:val>
                                        </p:tav>
                                      </p:tavLst>
                                    </p:anim>
                                    <p:anim calcmode="lin" valueType="num">
                                      <p:cBhvr>
                                        <p:cTn id="18" dur="2000"/>
                                        <p:tgtEl>
                                          <p:spTgt spid="12"/>
                                        </p:tgtEl>
                                        <p:attrNameLst>
                                          <p:attrName>ppt_y</p:attrName>
                                        </p:attrNameLst>
                                      </p:cBhvr>
                                      <p:tavLst>
                                        <p:tav tm="0">
                                          <p:val>
                                            <p:strVal val="ppt_y"/>
                                          </p:val>
                                        </p:tav>
                                        <p:tav tm="100000">
                                          <p:val>
                                            <p:strVal val="ppt_h+1"/>
                                          </p:val>
                                        </p:tav>
                                      </p:tavLst>
                                    </p:anim>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09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2" grpId="1"/>
      <p:bldP spid="12" grpId="0" animBg="1"/>
      <p:bldP spid="13" grpId="0" animBg="1"/>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5" descr="23423056"/>
          <p:cNvPicPr>
            <a:picLocks noChangeAspect="1" noChangeArrowheads="1"/>
          </p:cNvPicPr>
          <p:nvPr/>
        </p:nvPicPr>
        <p:blipFill>
          <a:blip r:embed="rId2"/>
          <a:srcRect/>
          <a:stretch>
            <a:fillRect/>
          </a:stretch>
        </p:blipFill>
        <p:spPr bwMode="auto">
          <a:xfrm>
            <a:off x="4572000" y="762000"/>
            <a:ext cx="4238625" cy="5181600"/>
          </a:xfrm>
          <a:prstGeom prst="rect">
            <a:avLst/>
          </a:prstGeom>
          <a:noFill/>
          <a:ln w="9525">
            <a:noFill/>
            <a:miter lim="800000"/>
            <a:headEnd/>
            <a:tailEnd/>
          </a:ln>
        </p:spPr>
      </p:pic>
      <p:sp>
        <p:nvSpPr>
          <p:cNvPr id="21510" name="Text Box 6"/>
          <p:cNvSpPr txBox="1">
            <a:spLocks noChangeArrowheads="1"/>
          </p:cNvSpPr>
          <p:nvPr/>
        </p:nvSpPr>
        <p:spPr bwMode="auto">
          <a:xfrm>
            <a:off x="304800" y="404813"/>
            <a:ext cx="5014263" cy="6186309"/>
          </a:xfrm>
          <a:prstGeom prst="rect">
            <a:avLst/>
          </a:prstGeom>
          <a:noFill/>
          <a:ln w="9525">
            <a:noFill/>
            <a:miter lim="800000"/>
            <a:headEnd/>
            <a:tailEnd/>
          </a:ln>
        </p:spPr>
        <p:txBody>
          <a:bodyPr wrap="none">
            <a:prstTxWarp prst="textNoShape">
              <a:avLst/>
            </a:prstTxWarp>
            <a:spAutoFit/>
          </a:bodyPr>
          <a:lstStyle/>
          <a:p>
            <a:r>
              <a:rPr lang="en-US" sz="3200" dirty="0" smtClean="0">
                <a:solidFill>
                  <a:srgbClr val="0000FF"/>
                </a:solidFill>
              </a:rPr>
              <a:t>We </a:t>
            </a:r>
            <a:r>
              <a:rPr lang="en-US" sz="3200" dirty="0">
                <a:solidFill>
                  <a:srgbClr val="0000FF"/>
                </a:solidFill>
              </a:rPr>
              <a:t>the People</a:t>
            </a:r>
            <a:r>
              <a:rPr lang="en-US" sz="2800" dirty="0">
                <a:solidFill>
                  <a:srgbClr val="0000FF"/>
                </a:solidFill>
              </a:rPr>
              <a:t> </a:t>
            </a:r>
            <a:r>
              <a:rPr lang="en-US" sz="2800" dirty="0">
                <a:solidFill>
                  <a:srgbClr val="FF0000"/>
                </a:solidFill>
              </a:rPr>
              <a:t>of the</a:t>
            </a:r>
          </a:p>
          <a:p>
            <a:r>
              <a:rPr lang="en-US" sz="2800" dirty="0">
                <a:solidFill>
                  <a:srgbClr val="FF0000"/>
                </a:solidFill>
              </a:rPr>
              <a:t>United States, in Order</a:t>
            </a:r>
          </a:p>
          <a:p>
            <a:r>
              <a:rPr lang="en-US" sz="2800" dirty="0">
                <a:solidFill>
                  <a:srgbClr val="FF0000"/>
                </a:solidFill>
              </a:rPr>
              <a:t>to form a more perfect</a:t>
            </a:r>
          </a:p>
          <a:p>
            <a:r>
              <a:rPr lang="en-US" sz="2800" dirty="0">
                <a:solidFill>
                  <a:srgbClr val="FF0000"/>
                </a:solidFill>
              </a:rPr>
              <a:t>Union, establish Justice</a:t>
            </a:r>
          </a:p>
          <a:p>
            <a:r>
              <a:rPr lang="en-US" sz="2800" dirty="0">
                <a:solidFill>
                  <a:srgbClr val="FF0000"/>
                </a:solidFill>
              </a:rPr>
              <a:t>insure domestic</a:t>
            </a:r>
          </a:p>
          <a:p>
            <a:r>
              <a:rPr lang="en-US" sz="2800" dirty="0">
                <a:solidFill>
                  <a:srgbClr val="FF0000"/>
                </a:solidFill>
              </a:rPr>
              <a:t>Tranquility, provide for</a:t>
            </a:r>
          </a:p>
          <a:p>
            <a:r>
              <a:rPr lang="en-US" sz="2800" dirty="0">
                <a:solidFill>
                  <a:srgbClr val="FF0000"/>
                </a:solidFill>
              </a:rPr>
              <a:t>the common defense,</a:t>
            </a:r>
          </a:p>
          <a:p>
            <a:r>
              <a:rPr lang="en-US" sz="2800" dirty="0">
                <a:solidFill>
                  <a:srgbClr val="FF0000"/>
                </a:solidFill>
              </a:rPr>
              <a:t>promote the general </a:t>
            </a:r>
          </a:p>
          <a:p>
            <a:r>
              <a:rPr lang="en-US" sz="2800" dirty="0">
                <a:solidFill>
                  <a:srgbClr val="FF0000"/>
                </a:solidFill>
              </a:rPr>
              <a:t>Welfare, and secure the</a:t>
            </a:r>
          </a:p>
          <a:p>
            <a:r>
              <a:rPr lang="en-US" sz="2800" dirty="0">
                <a:solidFill>
                  <a:srgbClr val="FF0000"/>
                </a:solidFill>
              </a:rPr>
              <a:t>Blessings of Liberty to</a:t>
            </a:r>
          </a:p>
          <a:p>
            <a:r>
              <a:rPr lang="en-US" sz="2800" dirty="0">
                <a:solidFill>
                  <a:srgbClr val="FF0000"/>
                </a:solidFill>
              </a:rPr>
              <a:t>ourselves and our </a:t>
            </a:r>
          </a:p>
          <a:p>
            <a:r>
              <a:rPr lang="en-US" sz="2800" dirty="0">
                <a:solidFill>
                  <a:srgbClr val="FF0000"/>
                </a:solidFill>
              </a:rPr>
              <a:t>Posterity, do ordain and</a:t>
            </a:r>
          </a:p>
          <a:p>
            <a:r>
              <a:rPr lang="en-US" sz="2800" dirty="0">
                <a:solidFill>
                  <a:srgbClr val="FF0000"/>
                </a:solidFill>
              </a:rPr>
              <a:t>Establish this Constitution</a:t>
            </a:r>
          </a:p>
          <a:p>
            <a:r>
              <a:rPr lang="en-US" sz="2800" dirty="0">
                <a:solidFill>
                  <a:srgbClr val="FF0000"/>
                </a:solidFill>
              </a:rPr>
              <a:t>For the United States of America.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100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1000"/>
                                        <p:tgtEl>
                                          <p:spTgt spid="21510"/>
                                        </p:tgtEl>
                                      </p:cBhvr>
                                    </p:animEffect>
                                    <p:anim calcmode="lin" valueType="num">
                                      <p:cBhvr>
                                        <p:cTn id="8" dur="1000" fill="hold"/>
                                        <p:tgtEl>
                                          <p:spTgt spid="21510"/>
                                        </p:tgtEl>
                                        <p:attrNameLst>
                                          <p:attrName>ppt_x</p:attrName>
                                        </p:attrNameLst>
                                      </p:cBhvr>
                                      <p:tavLst>
                                        <p:tav tm="0">
                                          <p:val>
                                            <p:strVal val="#ppt_x"/>
                                          </p:val>
                                        </p:tav>
                                        <p:tav tm="100000">
                                          <p:val>
                                            <p:strVal val="#ppt_x"/>
                                          </p:val>
                                        </p:tav>
                                      </p:tavLst>
                                    </p:anim>
                                    <p:anim calcmode="lin" valueType="num">
                                      <p:cBhvr>
                                        <p:cTn id="9" dur="1000" fill="hold"/>
                                        <p:tgtEl>
                                          <p:spTgt spid="215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1000" y="1066800"/>
            <a:ext cx="3581400" cy="5694363"/>
          </a:xfrm>
          <a:prstGeom prst="rect">
            <a:avLst/>
          </a:prstGeom>
          <a:noFill/>
          <a:ln w="9525">
            <a:noFill/>
            <a:miter lim="800000"/>
            <a:headEnd/>
            <a:tailEnd/>
          </a:ln>
        </p:spPr>
        <p:txBody>
          <a:bodyPr>
            <a:prstTxWarp prst="textNoShape">
              <a:avLst/>
            </a:prstTxWarp>
            <a:spAutoFit/>
          </a:bodyPr>
          <a:lstStyle/>
          <a:p>
            <a:r>
              <a:rPr lang="en-US" sz="2800" dirty="0">
                <a:solidFill>
                  <a:srgbClr val="FF0000"/>
                </a:solidFill>
                <a:ea typeface="Arial" charset="0"/>
                <a:cs typeface="Arial" charset="0"/>
              </a:rPr>
              <a:t>“The American government and the Constitution is the most precious possession which the world holds, or which the future can inherit. This is true—true because the American system of government is the political expression of Christian ideas.”</a:t>
            </a:r>
          </a:p>
        </p:txBody>
      </p:sp>
      <p:sp>
        <p:nvSpPr>
          <p:cNvPr id="44035" name="Text Box 3"/>
          <p:cNvSpPr txBox="1">
            <a:spLocks noChangeArrowheads="1"/>
          </p:cNvSpPr>
          <p:nvPr/>
        </p:nvSpPr>
        <p:spPr bwMode="auto">
          <a:xfrm>
            <a:off x="457200" y="152400"/>
            <a:ext cx="8382000" cy="946150"/>
          </a:xfrm>
          <a:prstGeom prst="rect">
            <a:avLst/>
          </a:prstGeom>
          <a:noFill/>
          <a:ln w="9525">
            <a:noFill/>
            <a:miter lim="800000"/>
            <a:headEnd/>
            <a:tailEnd/>
          </a:ln>
        </p:spPr>
        <p:txBody>
          <a:bodyPr>
            <a:prstTxWarp prst="textNoShape">
              <a:avLst/>
            </a:prstTxWarp>
            <a:spAutoFit/>
          </a:bodyPr>
          <a:lstStyle/>
          <a:p>
            <a:r>
              <a:rPr lang="en-US" sz="2800" dirty="0">
                <a:solidFill>
                  <a:srgbClr val="0000FF"/>
                </a:solidFill>
                <a:ea typeface="Arial" charset="0"/>
                <a:cs typeface="Arial" charset="0"/>
              </a:rPr>
              <a:t>In 1867 the </a:t>
            </a:r>
            <a:r>
              <a:rPr lang="en-US" sz="2800" i="1" dirty="0">
                <a:solidFill>
                  <a:srgbClr val="0000FF"/>
                </a:solidFill>
                <a:ea typeface="Arial" charset="0"/>
                <a:cs typeface="Arial" charset="0"/>
              </a:rPr>
              <a:t>North American Review</a:t>
            </a:r>
            <a:r>
              <a:rPr lang="en-US" sz="2800" dirty="0">
                <a:solidFill>
                  <a:srgbClr val="0000FF"/>
                </a:solidFill>
                <a:ea typeface="Arial" charset="0"/>
                <a:cs typeface="Arial" charset="0"/>
              </a:rPr>
              <a:t> summed up the Founding Fathers’ accomplishment:</a:t>
            </a:r>
          </a:p>
        </p:txBody>
      </p:sp>
      <p:pic>
        <p:nvPicPr>
          <p:cNvPr id="44036" name="Picture 4" descr="FOUNDINGFATHERS"/>
          <p:cNvPicPr>
            <a:picLocks noChangeAspect="1" noChangeArrowheads="1"/>
          </p:cNvPicPr>
          <p:nvPr/>
        </p:nvPicPr>
        <p:blipFill>
          <a:blip r:embed="rId2"/>
          <a:srcRect/>
          <a:stretch>
            <a:fillRect/>
          </a:stretch>
        </p:blipFill>
        <p:spPr bwMode="auto">
          <a:xfrm>
            <a:off x="4038600" y="1219200"/>
            <a:ext cx="4876800" cy="533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304800" y="304800"/>
            <a:ext cx="4572000" cy="5632310"/>
          </a:xfrm>
          <a:prstGeom prst="rect">
            <a:avLst/>
          </a:prstGeom>
          <a:noFill/>
          <a:ln w="9525">
            <a:noFill/>
            <a:miter lim="800000"/>
            <a:headEnd/>
            <a:tailEnd/>
          </a:ln>
        </p:spPr>
        <p:txBody>
          <a:bodyPr>
            <a:prstTxWarp prst="textNoShape">
              <a:avLst/>
            </a:prstTxWarp>
            <a:spAutoFit/>
          </a:bodyPr>
          <a:lstStyle/>
          <a:p>
            <a:r>
              <a:rPr lang="en-US" sz="2400" u="sng" dirty="0">
                <a:solidFill>
                  <a:srgbClr val="0000FF"/>
                </a:solidFill>
              </a:rPr>
              <a:t>Matt 6:31-34</a:t>
            </a:r>
          </a:p>
          <a:p>
            <a:r>
              <a:rPr lang="en-US" sz="2400" dirty="0">
                <a:solidFill>
                  <a:srgbClr val="0000FF"/>
                </a:solidFill>
              </a:rPr>
              <a:t>31 </a:t>
            </a:r>
            <a:r>
              <a:rPr lang="en-US" sz="2400" dirty="0">
                <a:solidFill>
                  <a:srgbClr val="FF0000"/>
                </a:solidFill>
              </a:rPr>
              <a:t>"Do not be anxious then, saying, 'What shall we eat?' or 'What shall we drink?' or 'With what shall we clothe ourselves?' </a:t>
            </a:r>
            <a:r>
              <a:rPr lang="en-US" sz="2400" dirty="0">
                <a:solidFill>
                  <a:srgbClr val="0000FF"/>
                </a:solidFill>
              </a:rPr>
              <a:t>32 </a:t>
            </a:r>
            <a:r>
              <a:rPr lang="en-US" sz="2400" dirty="0">
                <a:solidFill>
                  <a:srgbClr val="FF0000"/>
                </a:solidFill>
              </a:rPr>
              <a:t>"For all these things the Gentiles eagerly seek; for your heavenly Father knows that you need all these things.</a:t>
            </a:r>
            <a:r>
              <a:rPr lang="en-US" sz="2400" dirty="0">
                <a:solidFill>
                  <a:srgbClr val="0000FF"/>
                </a:solidFill>
              </a:rPr>
              <a:t> </a:t>
            </a:r>
          </a:p>
          <a:p>
            <a:r>
              <a:rPr lang="en-US" sz="2400" dirty="0">
                <a:solidFill>
                  <a:srgbClr val="0000FF"/>
                </a:solidFill>
              </a:rPr>
              <a:t>33 </a:t>
            </a:r>
            <a:r>
              <a:rPr lang="en-US" sz="2400" dirty="0">
                <a:solidFill>
                  <a:srgbClr val="FF0000"/>
                </a:solidFill>
              </a:rPr>
              <a:t>"But seek first His kingdom and His righteousness; and all these things shall be added to you. </a:t>
            </a:r>
          </a:p>
          <a:p>
            <a:r>
              <a:rPr lang="en-US" sz="2400" dirty="0">
                <a:solidFill>
                  <a:srgbClr val="0000FF"/>
                </a:solidFill>
              </a:rPr>
              <a:t>34 </a:t>
            </a:r>
            <a:r>
              <a:rPr lang="en-US" sz="2400" dirty="0">
                <a:solidFill>
                  <a:srgbClr val="FF0000"/>
                </a:solidFill>
              </a:rPr>
              <a:t>"Therefore do not be anxious for tomorrow; for tomorrow will care for itself. Each day has enough trouble of its own.</a:t>
            </a:r>
          </a:p>
        </p:txBody>
      </p:sp>
      <p:sp>
        <p:nvSpPr>
          <p:cNvPr id="99333" name="Rectangle 5"/>
          <p:cNvSpPr>
            <a:spLocks noChangeArrowheads="1"/>
          </p:cNvSpPr>
          <p:nvPr/>
        </p:nvSpPr>
        <p:spPr bwMode="auto">
          <a:xfrm>
            <a:off x="5181600" y="304800"/>
            <a:ext cx="3505200" cy="2308324"/>
          </a:xfrm>
          <a:prstGeom prst="rect">
            <a:avLst/>
          </a:prstGeom>
          <a:noFill/>
          <a:ln w="9525">
            <a:noFill/>
            <a:miter lim="800000"/>
            <a:headEnd/>
            <a:tailEnd/>
          </a:ln>
        </p:spPr>
        <p:txBody>
          <a:bodyPr>
            <a:prstTxWarp prst="textNoShape">
              <a:avLst/>
            </a:prstTxWarp>
            <a:spAutoFit/>
          </a:bodyPr>
          <a:lstStyle/>
          <a:p>
            <a:r>
              <a:rPr lang="en-US" sz="2400" u="sng" dirty="0">
                <a:solidFill>
                  <a:srgbClr val="0000FF"/>
                </a:solidFill>
              </a:rPr>
              <a:t>Luke 22:36-37</a:t>
            </a:r>
          </a:p>
          <a:p>
            <a:r>
              <a:rPr lang="en-US" sz="2400" dirty="0">
                <a:solidFill>
                  <a:srgbClr val="FF0000"/>
                </a:solidFill>
              </a:rPr>
              <a:t>He said to them, "But now if you have a purse, take it, and also a bag; and if you don't have a sword, sell your cloak and buy one.</a:t>
            </a:r>
            <a:r>
              <a:rPr lang="en-US" dirty="0">
                <a:solidFill>
                  <a:srgbClr val="FF0000"/>
                </a:solidFill>
              </a:rPr>
              <a:t> </a:t>
            </a:r>
          </a:p>
        </p:txBody>
      </p:sp>
      <p:sp>
        <p:nvSpPr>
          <p:cNvPr id="99334" name="Rectangle 6"/>
          <p:cNvSpPr>
            <a:spLocks noChangeArrowheads="1"/>
          </p:cNvSpPr>
          <p:nvPr/>
        </p:nvSpPr>
        <p:spPr bwMode="auto">
          <a:xfrm>
            <a:off x="5181600" y="3024251"/>
            <a:ext cx="3733800" cy="3416300"/>
          </a:xfrm>
          <a:prstGeom prst="rect">
            <a:avLst/>
          </a:prstGeom>
          <a:noFill/>
          <a:ln w="9525">
            <a:noFill/>
            <a:miter lim="800000"/>
            <a:headEnd/>
            <a:tailEnd/>
          </a:ln>
        </p:spPr>
        <p:txBody>
          <a:bodyPr>
            <a:prstTxWarp prst="textNoShape">
              <a:avLst/>
            </a:prstTxWarp>
            <a:spAutoFit/>
          </a:bodyPr>
          <a:lstStyle/>
          <a:p>
            <a:r>
              <a:rPr lang="en-US" sz="2400" u="sng" dirty="0">
                <a:solidFill>
                  <a:srgbClr val="0000FF"/>
                </a:solidFill>
              </a:rPr>
              <a:t>1 Tim 6:6-7</a:t>
            </a:r>
          </a:p>
          <a:p>
            <a:r>
              <a:rPr lang="en-US" sz="2400" dirty="0">
                <a:solidFill>
                  <a:srgbClr val="0000FF"/>
                </a:solidFill>
              </a:rPr>
              <a:t>6 </a:t>
            </a:r>
            <a:r>
              <a:rPr lang="en-US" sz="2400" dirty="0">
                <a:solidFill>
                  <a:srgbClr val="FF0000"/>
                </a:solidFill>
              </a:rPr>
              <a:t>but godliness with contentment is great gain. </a:t>
            </a:r>
          </a:p>
          <a:p>
            <a:r>
              <a:rPr lang="en-US" sz="2400" dirty="0">
                <a:solidFill>
                  <a:srgbClr val="0000FF"/>
                </a:solidFill>
              </a:rPr>
              <a:t>7 </a:t>
            </a:r>
            <a:r>
              <a:rPr lang="en-US" sz="2400" dirty="0">
                <a:solidFill>
                  <a:srgbClr val="FF0000"/>
                </a:solidFill>
              </a:rPr>
              <a:t>For we brought nothing into the world, and we can take nothing out of it.</a:t>
            </a:r>
          </a:p>
          <a:p>
            <a:r>
              <a:rPr lang="en-US" sz="2400" dirty="0">
                <a:solidFill>
                  <a:srgbClr val="0000FF"/>
                </a:solidFill>
              </a:rPr>
              <a:t>8 </a:t>
            </a:r>
            <a:r>
              <a:rPr lang="en-US" sz="2400" dirty="0">
                <a:solidFill>
                  <a:srgbClr val="FF0000"/>
                </a:solidFill>
              </a:rPr>
              <a:t>But if we have food and clothing, we will be content with that.</a:t>
            </a:r>
            <a:r>
              <a:rPr lang="en-US"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fade">
                                      <p:cBhvr>
                                        <p:cTn id="7" dur="1000"/>
                                        <p:tgtEl>
                                          <p:spTgt spid="99333"/>
                                        </p:tgtEl>
                                      </p:cBhvr>
                                    </p:animEffect>
                                    <p:anim calcmode="lin" valueType="num">
                                      <p:cBhvr>
                                        <p:cTn id="8" dur="1000" fill="hold"/>
                                        <p:tgtEl>
                                          <p:spTgt spid="99333"/>
                                        </p:tgtEl>
                                        <p:attrNameLst>
                                          <p:attrName>ppt_x</p:attrName>
                                        </p:attrNameLst>
                                      </p:cBhvr>
                                      <p:tavLst>
                                        <p:tav tm="0">
                                          <p:val>
                                            <p:strVal val="#ppt_x"/>
                                          </p:val>
                                        </p:tav>
                                        <p:tav tm="100000">
                                          <p:val>
                                            <p:strVal val="#ppt_x"/>
                                          </p:val>
                                        </p:tav>
                                      </p:tavLst>
                                    </p:anim>
                                    <p:anim calcmode="lin" valueType="num">
                                      <p:cBhvr>
                                        <p:cTn id="9" dur="1000" fill="hold"/>
                                        <p:tgtEl>
                                          <p:spTgt spid="993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9334"/>
                                        </p:tgtEl>
                                        <p:attrNameLst>
                                          <p:attrName>style.visibility</p:attrName>
                                        </p:attrNameLst>
                                      </p:cBhvr>
                                      <p:to>
                                        <p:strVal val="visible"/>
                                      </p:to>
                                    </p:set>
                                    <p:animEffect transition="in" filter="fade">
                                      <p:cBhvr>
                                        <p:cTn id="14" dur="1000"/>
                                        <p:tgtEl>
                                          <p:spTgt spid="99334"/>
                                        </p:tgtEl>
                                      </p:cBhvr>
                                    </p:animEffect>
                                    <p:anim calcmode="lin" valueType="num">
                                      <p:cBhvr>
                                        <p:cTn id="15" dur="1000" fill="hold"/>
                                        <p:tgtEl>
                                          <p:spTgt spid="99334"/>
                                        </p:tgtEl>
                                        <p:attrNameLst>
                                          <p:attrName>ppt_x</p:attrName>
                                        </p:attrNameLst>
                                      </p:cBhvr>
                                      <p:tavLst>
                                        <p:tav tm="0">
                                          <p:val>
                                            <p:strVal val="#ppt_x"/>
                                          </p:val>
                                        </p:tav>
                                        <p:tav tm="100000">
                                          <p:val>
                                            <p:strVal val="#ppt_x"/>
                                          </p:val>
                                        </p:tav>
                                      </p:tavLst>
                                    </p:anim>
                                    <p:anim calcmode="lin" valueType="num">
                                      <p:cBhvr>
                                        <p:cTn id="16"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p:bldP spid="99334"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60325" y="152400"/>
            <a:ext cx="9007475" cy="1570038"/>
          </a:xfrm>
          <a:prstGeom prst="rect">
            <a:avLst/>
          </a:prstGeom>
          <a:noFill/>
          <a:ln w="9525">
            <a:noFill/>
            <a:miter lim="800000"/>
            <a:headEnd/>
            <a:tailEnd/>
          </a:ln>
        </p:spPr>
        <p:txBody>
          <a:bodyPr>
            <a:prstTxWarp prst="textNoShape">
              <a:avLst/>
            </a:prstTxWarp>
            <a:spAutoFit/>
          </a:bodyPr>
          <a:lstStyle/>
          <a:p>
            <a:pPr algn="just"/>
            <a:r>
              <a:rPr lang="en-US" sz="2400" dirty="0">
                <a:solidFill>
                  <a:srgbClr val="0000FF"/>
                </a:solidFill>
              </a:rPr>
              <a:t>Current and past Presidents have signed several unconstitutional executive orders giving his office sole authority to impose martial law, and suspend habeas corpus. Hence the President has dictatorial Powers over the people with no checks and balances.</a:t>
            </a:r>
          </a:p>
        </p:txBody>
      </p:sp>
      <p:sp>
        <p:nvSpPr>
          <p:cNvPr id="87046" name="Text Box 6"/>
          <p:cNvSpPr txBox="1">
            <a:spLocks noChangeArrowheads="1"/>
          </p:cNvSpPr>
          <p:nvPr/>
        </p:nvSpPr>
        <p:spPr bwMode="auto">
          <a:xfrm>
            <a:off x="457200" y="1863725"/>
            <a:ext cx="8212138" cy="1262063"/>
          </a:xfrm>
          <a:prstGeom prst="rect">
            <a:avLst/>
          </a:prstGeom>
          <a:noFill/>
          <a:ln w="9525">
            <a:noFill/>
            <a:miter lim="800000"/>
            <a:headEnd/>
            <a:tailEnd/>
          </a:ln>
        </p:spPr>
        <p:txBody>
          <a:bodyPr>
            <a:prstTxWarp prst="textNoShape">
              <a:avLst/>
            </a:prstTxWarp>
            <a:spAutoFit/>
          </a:bodyPr>
          <a:lstStyle/>
          <a:p>
            <a:r>
              <a:rPr lang="en-US" sz="2800" dirty="0">
                <a:solidFill>
                  <a:srgbClr val="0000FF"/>
                </a:solidFill>
              </a:rPr>
              <a:t>Executive order #11921</a:t>
            </a:r>
            <a:r>
              <a:rPr lang="en-US" sz="2400" dirty="0">
                <a:solidFill>
                  <a:srgbClr val="0000FF"/>
                </a:solidFill>
              </a:rPr>
              <a:t>  </a:t>
            </a:r>
            <a:r>
              <a:rPr lang="en-US" sz="2400" dirty="0">
                <a:solidFill>
                  <a:srgbClr val="FF0000"/>
                </a:solidFill>
              </a:rPr>
              <a:t>Provide that the President can declare a state of emergency that is not defined, and congress cannot review the action for six months.</a:t>
            </a:r>
          </a:p>
        </p:txBody>
      </p:sp>
      <p:sp>
        <p:nvSpPr>
          <p:cNvPr id="87047" name="Text Box 7"/>
          <p:cNvSpPr txBox="1">
            <a:spLocks noChangeArrowheads="1"/>
          </p:cNvSpPr>
          <p:nvPr/>
        </p:nvSpPr>
        <p:spPr bwMode="auto">
          <a:xfrm>
            <a:off x="457200" y="3267075"/>
            <a:ext cx="8382000" cy="892175"/>
          </a:xfrm>
          <a:prstGeom prst="rect">
            <a:avLst/>
          </a:prstGeom>
          <a:noFill/>
          <a:ln w="9525">
            <a:noFill/>
            <a:miter lim="800000"/>
            <a:headEnd/>
            <a:tailEnd/>
          </a:ln>
        </p:spPr>
        <p:txBody>
          <a:bodyPr>
            <a:prstTxWarp prst="textNoShape">
              <a:avLst/>
            </a:prstTxWarp>
            <a:spAutoFit/>
          </a:bodyPr>
          <a:lstStyle/>
          <a:p>
            <a:r>
              <a:rPr lang="en-US" sz="2800" dirty="0">
                <a:solidFill>
                  <a:srgbClr val="0000FF"/>
                </a:solidFill>
              </a:rPr>
              <a:t>Executive ORDER # 10990</a:t>
            </a:r>
            <a:r>
              <a:rPr lang="en-US" sz="2800" dirty="0">
                <a:solidFill>
                  <a:srgbClr val="FF0000"/>
                </a:solidFill>
              </a:rPr>
              <a:t> </a:t>
            </a:r>
            <a:r>
              <a:rPr lang="en-US" sz="2400" dirty="0">
                <a:solidFill>
                  <a:srgbClr val="FF0000"/>
                </a:solidFill>
              </a:rPr>
              <a:t>allows the government to take over all modes of transportation.</a:t>
            </a:r>
          </a:p>
        </p:txBody>
      </p:sp>
      <p:sp>
        <p:nvSpPr>
          <p:cNvPr id="87048" name="Text Box 8"/>
          <p:cNvSpPr txBox="1">
            <a:spLocks noChangeArrowheads="1"/>
          </p:cNvSpPr>
          <p:nvPr/>
        </p:nvSpPr>
        <p:spPr bwMode="auto">
          <a:xfrm>
            <a:off x="457200" y="4300537"/>
            <a:ext cx="8458200" cy="892175"/>
          </a:xfrm>
          <a:prstGeom prst="rect">
            <a:avLst/>
          </a:prstGeom>
          <a:noFill/>
          <a:ln w="9525">
            <a:noFill/>
            <a:miter lim="800000"/>
            <a:headEnd/>
            <a:tailEnd/>
          </a:ln>
        </p:spPr>
        <p:txBody>
          <a:bodyPr>
            <a:prstTxWarp prst="textNoShape">
              <a:avLst/>
            </a:prstTxWarp>
            <a:spAutoFit/>
          </a:bodyPr>
          <a:lstStyle/>
          <a:p>
            <a:r>
              <a:rPr lang="en-US" sz="2800" dirty="0">
                <a:solidFill>
                  <a:srgbClr val="0000FF"/>
                </a:solidFill>
              </a:rPr>
              <a:t>Executive ORDER # 10995 </a:t>
            </a:r>
            <a:r>
              <a:rPr lang="en-US" sz="2400" dirty="0">
                <a:solidFill>
                  <a:srgbClr val="FF0000"/>
                </a:solidFill>
              </a:rPr>
              <a:t>the government to seize and control the communication  media</a:t>
            </a:r>
          </a:p>
        </p:txBody>
      </p:sp>
      <p:sp>
        <p:nvSpPr>
          <p:cNvPr id="87050" name="Text Box 10"/>
          <p:cNvSpPr txBox="1">
            <a:spLocks noChangeArrowheads="1"/>
          </p:cNvSpPr>
          <p:nvPr/>
        </p:nvSpPr>
        <p:spPr bwMode="auto">
          <a:xfrm>
            <a:off x="533400" y="5334000"/>
            <a:ext cx="8382000" cy="892552"/>
          </a:xfrm>
          <a:prstGeom prst="rect">
            <a:avLst/>
          </a:prstGeom>
          <a:noFill/>
          <a:ln w="9525">
            <a:noFill/>
            <a:miter lim="800000"/>
            <a:headEnd/>
            <a:tailEnd/>
          </a:ln>
        </p:spPr>
        <p:txBody>
          <a:bodyPr>
            <a:prstTxWarp prst="textNoShape">
              <a:avLst/>
            </a:prstTxWarp>
            <a:spAutoFit/>
          </a:bodyPr>
          <a:lstStyle/>
          <a:p>
            <a:r>
              <a:rPr lang="en-US" sz="2800" dirty="0">
                <a:solidFill>
                  <a:srgbClr val="0000FF"/>
                </a:solidFill>
              </a:rPr>
              <a:t>Executive ORDER # 10997 </a:t>
            </a:r>
            <a:r>
              <a:rPr lang="en-US" sz="2400" dirty="0">
                <a:solidFill>
                  <a:srgbClr val="FF0000"/>
                </a:solidFill>
              </a:rPr>
              <a:t>allows the government to take over all electrical Power, gas, petroleum, fuels and minerals.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fade">
                                      <p:cBhvr>
                                        <p:cTn id="7" dur="1000"/>
                                        <p:tgtEl>
                                          <p:spTgt spid="87046"/>
                                        </p:tgtEl>
                                      </p:cBhvr>
                                    </p:animEffect>
                                    <p:anim calcmode="lin" valueType="num">
                                      <p:cBhvr>
                                        <p:cTn id="8" dur="1000" fill="hold"/>
                                        <p:tgtEl>
                                          <p:spTgt spid="87046"/>
                                        </p:tgtEl>
                                        <p:attrNameLst>
                                          <p:attrName>ppt_x</p:attrName>
                                        </p:attrNameLst>
                                      </p:cBhvr>
                                      <p:tavLst>
                                        <p:tav tm="0">
                                          <p:val>
                                            <p:strVal val="#ppt_x"/>
                                          </p:val>
                                        </p:tav>
                                        <p:tav tm="100000">
                                          <p:val>
                                            <p:strVal val="#ppt_x"/>
                                          </p:val>
                                        </p:tav>
                                      </p:tavLst>
                                    </p:anim>
                                    <p:anim calcmode="lin" valueType="num">
                                      <p:cBhvr>
                                        <p:cTn id="9" dur="1000" fill="hold"/>
                                        <p:tgtEl>
                                          <p:spTgt spid="870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7047"/>
                                        </p:tgtEl>
                                        <p:attrNameLst>
                                          <p:attrName>style.visibility</p:attrName>
                                        </p:attrNameLst>
                                      </p:cBhvr>
                                      <p:to>
                                        <p:strVal val="visible"/>
                                      </p:to>
                                    </p:set>
                                    <p:animEffect transition="in" filter="fade">
                                      <p:cBhvr>
                                        <p:cTn id="14" dur="1000"/>
                                        <p:tgtEl>
                                          <p:spTgt spid="87047"/>
                                        </p:tgtEl>
                                      </p:cBhvr>
                                    </p:animEffect>
                                    <p:anim calcmode="lin" valueType="num">
                                      <p:cBhvr>
                                        <p:cTn id="15" dur="1000" fill="hold"/>
                                        <p:tgtEl>
                                          <p:spTgt spid="87047"/>
                                        </p:tgtEl>
                                        <p:attrNameLst>
                                          <p:attrName>ppt_x</p:attrName>
                                        </p:attrNameLst>
                                      </p:cBhvr>
                                      <p:tavLst>
                                        <p:tav tm="0">
                                          <p:val>
                                            <p:strVal val="#ppt_x"/>
                                          </p:val>
                                        </p:tav>
                                        <p:tav tm="100000">
                                          <p:val>
                                            <p:strVal val="#ppt_x"/>
                                          </p:val>
                                        </p:tav>
                                      </p:tavLst>
                                    </p:anim>
                                    <p:anim calcmode="lin" valueType="num">
                                      <p:cBhvr>
                                        <p:cTn id="16" dur="1000" fill="hold"/>
                                        <p:tgtEl>
                                          <p:spTgt spid="870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7048"/>
                                        </p:tgtEl>
                                        <p:attrNameLst>
                                          <p:attrName>style.visibility</p:attrName>
                                        </p:attrNameLst>
                                      </p:cBhvr>
                                      <p:to>
                                        <p:strVal val="visible"/>
                                      </p:to>
                                    </p:set>
                                    <p:animEffect transition="in" filter="fade">
                                      <p:cBhvr>
                                        <p:cTn id="21" dur="1000"/>
                                        <p:tgtEl>
                                          <p:spTgt spid="87048"/>
                                        </p:tgtEl>
                                      </p:cBhvr>
                                    </p:animEffect>
                                    <p:anim calcmode="lin" valueType="num">
                                      <p:cBhvr>
                                        <p:cTn id="22" dur="1000" fill="hold"/>
                                        <p:tgtEl>
                                          <p:spTgt spid="87048"/>
                                        </p:tgtEl>
                                        <p:attrNameLst>
                                          <p:attrName>ppt_x</p:attrName>
                                        </p:attrNameLst>
                                      </p:cBhvr>
                                      <p:tavLst>
                                        <p:tav tm="0">
                                          <p:val>
                                            <p:strVal val="#ppt_x"/>
                                          </p:val>
                                        </p:tav>
                                        <p:tav tm="100000">
                                          <p:val>
                                            <p:strVal val="#ppt_x"/>
                                          </p:val>
                                        </p:tav>
                                      </p:tavLst>
                                    </p:anim>
                                    <p:anim calcmode="lin" valueType="num">
                                      <p:cBhvr>
                                        <p:cTn id="23" dur="1000" fill="hold"/>
                                        <p:tgtEl>
                                          <p:spTgt spid="870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7050"/>
                                        </p:tgtEl>
                                        <p:attrNameLst>
                                          <p:attrName>style.visibility</p:attrName>
                                        </p:attrNameLst>
                                      </p:cBhvr>
                                      <p:to>
                                        <p:strVal val="visible"/>
                                      </p:to>
                                    </p:set>
                                    <p:animEffect transition="in" filter="fade">
                                      <p:cBhvr>
                                        <p:cTn id="28" dur="1000"/>
                                        <p:tgtEl>
                                          <p:spTgt spid="87050"/>
                                        </p:tgtEl>
                                      </p:cBhvr>
                                    </p:animEffect>
                                    <p:anim calcmode="lin" valueType="num">
                                      <p:cBhvr>
                                        <p:cTn id="29" dur="1000" fill="hold"/>
                                        <p:tgtEl>
                                          <p:spTgt spid="87050"/>
                                        </p:tgtEl>
                                        <p:attrNameLst>
                                          <p:attrName>ppt_x</p:attrName>
                                        </p:attrNameLst>
                                      </p:cBhvr>
                                      <p:tavLst>
                                        <p:tav tm="0">
                                          <p:val>
                                            <p:strVal val="#ppt_x"/>
                                          </p:val>
                                        </p:tav>
                                        <p:tav tm="100000">
                                          <p:val>
                                            <p:strVal val="#ppt_x"/>
                                          </p:val>
                                        </p:tav>
                                      </p:tavLst>
                                    </p:anim>
                                    <p:anim calcmode="lin" valueType="num">
                                      <p:cBhvr>
                                        <p:cTn id="30" dur="1000" fill="hold"/>
                                        <p:tgtEl>
                                          <p:spTgt spid="87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p:bldP spid="87047" grpId="0"/>
      <p:bldP spid="87048" grpId="0"/>
      <p:bldP spid="87050"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381000" y="304800"/>
            <a:ext cx="7864475" cy="830263"/>
          </a:xfrm>
          <a:prstGeom prst="rect">
            <a:avLst/>
          </a:prstGeom>
          <a:noFill/>
          <a:ln w="9525">
            <a:noFill/>
            <a:miter lim="800000"/>
            <a:headEnd/>
            <a:tailEnd/>
          </a:ln>
        </p:spPr>
        <p:txBody>
          <a:bodyPr>
            <a:prstTxWarp prst="textNoShape">
              <a:avLst/>
            </a:prstTxWarp>
            <a:spAutoFit/>
          </a:bodyPr>
          <a:lstStyle/>
          <a:p>
            <a:r>
              <a:rPr lang="en-US" sz="2400" dirty="0">
                <a:solidFill>
                  <a:srgbClr val="0000FF"/>
                </a:solidFill>
              </a:rPr>
              <a:t>EXECUTIVE ORDER # 10998 </a:t>
            </a:r>
            <a:r>
              <a:rPr lang="en-US" sz="2400" dirty="0">
                <a:solidFill>
                  <a:srgbClr val="FF0000"/>
                </a:solidFill>
              </a:rPr>
              <a:t>allows the government to take over all food resources and farms.</a:t>
            </a:r>
          </a:p>
        </p:txBody>
      </p:sp>
      <p:sp>
        <p:nvSpPr>
          <p:cNvPr id="88069" name="Text Box 5"/>
          <p:cNvSpPr txBox="1">
            <a:spLocks noChangeArrowheads="1"/>
          </p:cNvSpPr>
          <p:nvPr/>
        </p:nvSpPr>
        <p:spPr bwMode="auto">
          <a:xfrm>
            <a:off x="381000" y="1400205"/>
            <a:ext cx="8245475" cy="830997"/>
          </a:xfrm>
          <a:prstGeom prst="rect">
            <a:avLst/>
          </a:prstGeom>
          <a:noFill/>
          <a:ln w="9525">
            <a:noFill/>
            <a:miter lim="800000"/>
            <a:headEnd/>
            <a:tailEnd/>
          </a:ln>
        </p:spPr>
        <p:txBody>
          <a:bodyPr>
            <a:prstTxWarp prst="textNoShape">
              <a:avLst/>
            </a:prstTxWarp>
            <a:spAutoFit/>
          </a:bodyPr>
          <a:lstStyle/>
          <a:p>
            <a:r>
              <a:rPr lang="en-US" sz="2400" dirty="0">
                <a:solidFill>
                  <a:srgbClr val="0000FF"/>
                </a:solidFill>
              </a:rPr>
              <a:t>EXECUTIVE ORDER #11000 </a:t>
            </a:r>
            <a:r>
              <a:rPr lang="en-US" sz="2400" dirty="0">
                <a:solidFill>
                  <a:srgbClr val="FF0000"/>
                </a:solidFill>
              </a:rPr>
              <a:t>allows the government to mobilize civilians into work brigades under government supervision.</a:t>
            </a:r>
          </a:p>
        </p:txBody>
      </p:sp>
      <p:sp>
        <p:nvSpPr>
          <p:cNvPr id="88070" name="Text Box 6"/>
          <p:cNvSpPr txBox="1">
            <a:spLocks noChangeArrowheads="1"/>
          </p:cNvSpPr>
          <p:nvPr/>
        </p:nvSpPr>
        <p:spPr bwMode="auto">
          <a:xfrm>
            <a:off x="381000" y="2496344"/>
            <a:ext cx="7788275" cy="830263"/>
          </a:xfrm>
          <a:prstGeom prst="rect">
            <a:avLst/>
          </a:prstGeom>
          <a:noFill/>
          <a:ln w="9525">
            <a:noFill/>
            <a:miter lim="800000"/>
            <a:headEnd/>
            <a:tailEnd/>
          </a:ln>
        </p:spPr>
        <p:txBody>
          <a:bodyPr>
            <a:prstTxWarp prst="textNoShape">
              <a:avLst/>
            </a:prstTxWarp>
            <a:spAutoFit/>
          </a:bodyPr>
          <a:lstStyle/>
          <a:p>
            <a:r>
              <a:rPr lang="en-US" sz="2400" dirty="0">
                <a:solidFill>
                  <a:srgbClr val="0000FF"/>
                </a:solidFill>
              </a:rPr>
              <a:t>EXECUTIVE ORDER #11001 </a:t>
            </a:r>
            <a:r>
              <a:rPr lang="en-US" sz="2400" dirty="0">
                <a:solidFill>
                  <a:srgbClr val="FF0000"/>
                </a:solidFill>
              </a:rPr>
              <a:t>allows the government to take over all health, education and welfare functions.</a:t>
            </a:r>
          </a:p>
        </p:txBody>
      </p:sp>
      <p:sp>
        <p:nvSpPr>
          <p:cNvPr id="88071" name="Text Box 7"/>
          <p:cNvSpPr txBox="1">
            <a:spLocks noChangeArrowheads="1"/>
          </p:cNvSpPr>
          <p:nvPr/>
        </p:nvSpPr>
        <p:spPr bwMode="auto">
          <a:xfrm>
            <a:off x="381000" y="3591749"/>
            <a:ext cx="7164942" cy="830997"/>
          </a:xfrm>
          <a:prstGeom prst="rect">
            <a:avLst/>
          </a:prstGeom>
          <a:noFill/>
          <a:ln w="9525">
            <a:noFill/>
            <a:miter lim="800000"/>
            <a:headEnd/>
            <a:tailEnd/>
          </a:ln>
        </p:spPr>
        <p:txBody>
          <a:bodyPr wrap="none">
            <a:prstTxWarp prst="textNoShape">
              <a:avLst/>
            </a:prstTxWarp>
            <a:spAutoFit/>
          </a:bodyPr>
          <a:lstStyle/>
          <a:p>
            <a:r>
              <a:rPr lang="en-US" sz="2400" dirty="0">
                <a:solidFill>
                  <a:srgbClr val="0000FF"/>
                </a:solidFill>
              </a:rPr>
              <a:t>EXECUTIVE ORDER #11002 </a:t>
            </a:r>
            <a:r>
              <a:rPr lang="en-US" sz="2400" dirty="0">
                <a:solidFill>
                  <a:srgbClr val="FF0000"/>
                </a:solidFill>
              </a:rPr>
              <a:t>designates the Postmaster</a:t>
            </a:r>
          </a:p>
          <a:p>
            <a:r>
              <a:rPr lang="en-US" sz="2400" dirty="0">
                <a:solidFill>
                  <a:srgbClr val="FF0000"/>
                </a:solidFill>
              </a:rPr>
              <a:t>General to operate a national registration of all persons.</a:t>
            </a:r>
          </a:p>
        </p:txBody>
      </p:sp>
      <p:sp>
        <p:nvSpPr>
          <p:cNvPr id="88072" name="Text Box 8"/>
          <p:cNvSpPr txBox="1">
            <a:spLocks noChangeArrowheads="1"/>
          </p:cNvSpPr>
          <p:nvPr/>
        </p:nvSpPr>
        <p:spPr bwMode="auto">
          <a:xfrm>
            <a:off x="441325" y="4687888"/>
            <a:ext cx="8702675" cy="1570037"/>
          </a:xfrm>
          <a:prstGeom prst="rect">
            <a:avLst/>
          </a:prstGeom>
          <a:noFill/>
          <a:ln w="9525">
            <a:noFill/>
            <a:miter lim="800000"/>
            <a:headEnd/>
            <a:tailEnd/>
          </a:ln>
        </p:spPr>
        <p:txBody>
          <a:bodyPr>
            <a:prstTxWarp prst="textNoShape">
              <a:avLst/>
            </a:prstTxWarp>
            <a:spAutoFit/>
          </a:bodyPr>
          <a:lstStyle/>
          <a:p>
            <a:r>
              <a:rPr lang="en-US" sz="2400" dirty="0">
                <a:solidFill>
                  <a:srgbClr val="0000FF"/>
                </a:solidFill>
              </a:rPr>
              <a:t>EXCUTIVE ORDER # 11004 </a:t>
            </a:r>
            <a:r>
              <a:rPr lang="en-US" sz="2400" dirty="0">
                <a:solidFill>
                  <a:srgbClr val="FF0000"/>
                </a:solidFill>
              </a:rPr>
              <a:t>allows the Housing and Finance Authority to relocate communities, build new housing with public funds, designate areas to be abandoned and establish new locations for populations.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fade">
                                      <p:cBhvr>
                                        <p:cTn id="7" dur="1000"/>
                                        <p:tgtEl>
                                          <p:spTgt spid="88069"/>
                                        </p:tgtEl>
                                      </p:cBhvr>
                                    </p:animEffect>
                                    <p:anim calcmode="lin" valueType="num">
                                      <p:cBhvr>
                                        <p:cTn id="8" dur="1000" fill="hold"/>
                                        <p:tgtEl>
                                          <p:spTgt spid="88069"/>
                                        </p:tgtEl>
                                        <p:attrNameLst>
                                          <p:attrName>ppt_x</p:attrName>
                                        </p:attrNameLst>
                                      </p:cBhvr>
                                      <p:tavLst>
                                        <p:tav tm="0">
                                          <p:val>
                                            <p:strVal val="#ppt_x"/>
                                          </p:val>
                                        </p:tav>
                                        <p:tav tm="100000">
                                          <p:val>
                                            <p:strVal val="#ppt_x"/>
                                          </p:val>
                                        </p:tav>
                                      </p:tavLst>
                                    </p:anim>
                                    <p:anim calcmode="lin" valueType="num">
                                      <p:cBhvr>
                                        <p:cTn id="9" dur="1000" fill="hold"/>
                                        <p:tgtEl>
                                          <p:spTgt spid="880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8070"/>
                                        </p:tgtEl>
                                        <p:attrNameLst>
                                          <p:attrName>style.visibility</p:attrName>
                                        </p:attrNameLst>
                                      </p:cBhvr>
                                      <p:to>
                                        <p:strVal val="visible"/>
                                      </p:to>
                                    </p:set>
                                    <p:animEffect transition="in" filter="fade">
                                      <p:cBhvr>
                                        <p:cTn id="14" dur="1000"/>
                                        <p:tgtEl>
                                          <p:spTgt spid="88070"/>
                                        </p:tgtEl>
                                      </p:cBhvr>
                                    </p:animEffect>
                                    <p:anim calcmode="lin" valueType="num">
                                      <p:cBhvr>
                                        <p:cTn id="15" dur="1000" fill="hold"/>
                                        <p:tgtEl>
                                          <p:spTgt spid="88070"/>
                                        </p:tgtEl>
                                        <p:attrNameLst>
                                          <p:attrName>ppt_x</p:attrName>
                                        </p:attrNameLst>
                                      </p:cBhvr>
                                      <p:tavLst>
                                        <p:tav tm="0">
                                          <p:val>
                                            <p:strVal val="#ppt_x"/>
                                          </p:val>
                                        </p:tav>
                                        <p:tav tm="100000">
                                          <p:val>
                                            <p:strVal val="#ppt_x"/>
                                          </p:val>
                                        </p:tav>
                                      </p:tavLst>
                                    </p:anim>
                                    <p:anim calcmode="lin" valueType="num">
                                      <p:cBhvr>
                                        <p:cTn id="16" dur="1000" fill="hold"/>
                                        <p:tgtEl>
                                          <p:spTgt spid="880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8071"/>
                                        </p:tgtEl>
                                        <p:attrNameLst>
                                          <p:attrName>style.visibility</p:attrName>
                                        </p:attrNameLst>
                                      </p:cBhvr>
                                      <p:to>
                                        <p:strVal val="visible"/>
                                      </p:to>
                                    </p:set>
                                    <p:animEffect transition="in" filter="fade">
                                      <p:cBhvr>
                                        <p:cTn id="21" dur="1000"/>
                                        <p:tgtEl>
                                          <p:spTgt spid="88071"/>
                                        </p:tgtEl>
                                      </p:cBhvr>
                                    </p:animEffect>
                                    <p:anim calcmode="lin" valueType="num">
                                      <p:cBhvr>
                                        <p:cTn id="22" dur="1000" fill="hold"/>
                                        <p:tgtEl>
                                          <p:spTgt spid="88071"/>
                                        </p:tgtEl>
                                        <p:attrNameLst>
                                          <p:attrName>ppt_x</p:attrName>
                                        </p:attrNameLst>
                                      </p:cBhvr>
                                      <p:tavLst>
                                        <p:tav tm="0">
                                          <p:val>
                                            <p:strVal val="#ppt_x"/>
                                          </p:val>
                                        </p:tav>
                                        <p:tav tm="100000">
                                          <p:val>
                                            <p:strVal val="#ppt_x"/>
                                          </p:val>
                                        </p:tav>
                                      </p:tavLst>
                                    </p:anim>
                                    <p:anim calcmode="lin" valueType="num">
                                      <p:cBhvr>
                                        <p:cTn id="23" dur="1000" fill="hold"/>
                                        <p:tgtEl>
                                          <p:spTgt spid="8807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8072"/>
                                        </p:tgtEl>
                                        <p:attrNameLst>
                                          <p:attrName>style.visibility</p:attrName>
                                        </p:attrNameLst>
                                      </p:cBhvr>
                                      <p:to>
                                        <p:strVal val="visible"/>
                                      </p:to>
                                    </p:set>
                                    <p:animEffect transition="in" filter="fade">
                                      <p:cBhvr>
                                        <p:cTn id="28" dur="1000"/>
                                        <p:tgtEl>
                                          <p:spTgt spid="88072"/>
                                        </p:tgtEl>
                                      </p:cBhvr>
                                    </p:animEffect>
                                    <p:anim calcmode="lin" valueType="num">
                                      <p:cBhvr>
                                        <p:cTn id="29" dur="1000" fill="hold"/>
                                        <p:tgtEl>
                                          <p:spTgt spid="88072"/>
                                        </p:tgtEl>
                                        <p:attrNameLst>
                                          <p:attrName>ppt_x</p:attrName>
                                        </p:attrNameLst>
                                      </p:cBhvr>
                                      <p:tavLst>
                                        <p:tav tm="0">
                                          <p:val>
                                            <p:strVal val="#ppt_x"/>
                                          </p:val>
                                        </p:tav>
                                        <p:tav tm="100000">
                                          <p:val>
                                            <p:strVal val="#ppt_x"/>
                                          </p:val>
                                        </p:tav>
                                      </p:tavLst>
                                    </p:anim>
                                    <p:anim calcmode="lin" valueType="num">
                                      <p:cBhvr>
                                        <p:cTn id="30" dur="1000" fill="hold"/>
                                        <p:tgtEl>
                                          <p:spTgt spid="880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P spid="88070" grpId="0"/>
      <p:bldP spid="88071" grpId="0"/>
      <p:bldP spid="88072"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381000" y="677328"/>
            <a:ext cx="8445500" cy="1384995"/>
          </a:xfrm>
          <a:prstGeom prst="rect">
            <a:avLst/>
          </a:prstGeom>
          <a:noFill/>
          <a:ln w="9525">
            <a:noFill/>
            <a:miter lim="800000"/>
            <a:headEnd/>
            <a:tailEnd/>
          </a:ln>
        </p:spPr>
        <p:txBody>
          <a:bodyPr wrap="square">
            <a:prstTxWarp prst="textNoShape">
              <a:avLst/>
            </a:prstTxWarp>
            <a:spAutoFit/>
          </a:bodyPr>
          <a:lstStyle/>
          <a:p>
            <a:r>
              <a:rPr lang="en-US" sz="2800" dirty="0">
                <a:solidFill>
                  <a:srgbClr val="FF0000"/>
                </a:solidFill>
                <a:latin typeface="Arial Rounded MT Bold" charset="0"/>
              </a:rPr>
              <a:t>Thomas Jefferson, 1794</a:t>
            </a:r>
          </a:p>
          <a:p>
            <a:pPr marL="233363" indent="-233363"/>
            <a:r>
              <a:rPr lang="en-US" sz="2800" dirty="0"/>
              <a:t>  “I likewise tremble for my country when I </a:t>
            </a:r>
            <a:r>
              <a:rPr lang="en-US" sz="2800" dirty="0" smtClean="0"/>
              <a:t>reflect that </a:t>
            </a:r>
            <a:r>
              <a:rPr lang="en-US" sz="2800" dirty="0"/>
              <a:t>God is </a:t>
            </a:r>
            <a:r>
              <a:rPr lang="en-US" sz="2800" dirty="0" smtClean="0"/>
              <a:t>just, </a:t>
            </a:r>
            <a:r>
              <a:rPr lang="en-US" sz="2800" dirty="0"/>
              <a:t>that His justice cannot </a:t>
            </a:r>
            <a:r>
              <a:rPr lang="en-US" sz="2800" dirty="0" smtClean="0"/>
              <a:t>sleep forever</a:t>
            </a:r>
            <a:r>
              <a:rPr lang="en-US" sz="2800" dirty="0"/>
              <a:t>:</a:t>
            </a:r>
          </a:p>
        </p:txBody>
      </p:sp>
      <p:sp>
        <p:nvSpPr>
          <p:cNvPr id="22533" name="Text Box 5"/>
          <p:cNvSpPr txBox="1">
            <a:spLocks noChangeArrowheads="1"/>
          </p:cNvSpPr>
          <p:nvPr/>
        </p:nvSpPr>
        <p:spPr bwMode="auto">
          <a:xfrm>
            <a:off x="381000" y="2444745"/>
            <a:ext cx="8445500" cy="3539431"/>
          </a:xfrm>
          <a:prstGeom prst="rect">
            <a:avLst/>
          </a:prstGeom>
          <a:noFill/>
          <a:ln w="9525">
            <a:noFill/>
            <a:miter lim="800000"/>
            <a:headEnd/>
            <a:tailEnd/>
          </a:ln>
        </p:spPr>
        <p:txBody>
          <a:bodyPr wrap="square">
            <a:prstTxWarp prst="textNoShape">
              <a:avLst/>
            </a:prstTxWarp>
            <a:spAutoFit/>
          </a:bodyPr>
          <a:lstStyle/>
          <a:p>
            <a:r>
              <a:rPr lang="en-US" sz="2800" dirty="0">
                <a:solidFill>
                  <a:srgbClr val="FF0000"/>
                </a:solidFill>
                <a:latin typeface="Arial Rounded MT Bold" charset="0"/>
              </a:rPr>
              <a:t>Daniel Webster, 1903</a:t>
            </a:r>
          </a:p>
          <a:p>
            <a:pPr marL="233363" indent="-233363"/>
            <a:r>
              <a:rPr lang="en-US" sz="2800" dirty="0"/>
              <a:t>   “If we and our posterity reject religious instruction and authority, violate the rules of eternal justice trifle with the injunctions of morality, and recklessly destroy the political constitution which holds us together, no man can tell how sudden a catastrophe may overwhelm us that shall bury all our glory in</a:t>
            </a:r>
            <a:r>
              <a:rPr lang="en-US" sz="2800" dirty="0" smtClean="0"/>
              <a:t> profound </a:t>
            </a:r>
            <a:r>
              <a:rPr lang="en-US" sz="2800" dirty="0"/>
              <a:t>obscurity.”</a:t>
            </a:r>
          </a:p>
          <a:p>
            <a:endParaRPr lang="en-US" sz="2800" dirty="0">
              <a:latin typeface="Arial Rounded MT Bol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1000"/>
                                        <p:tgtEl>
                                          <p:spTgt spid="22533"/>
                                        </p:tgtEl>
                                      </p:cBhvr>
                                    </p:animEffect>
                                    <p:anim calcmode="lin" valueType="num">
                                      <p:cBhvr>
                                        <p:cTn id="8" dur="1000" fill="hold"/>
                                        <p:tgtEl>
                                          <p:spTgt spid="22533"/>
                                        </p:tgtEl>
                                        <p:attrNameLst>
                                          <p:attrName>ppt_x</p:attrName>
                                        </p:attrNameLst>
                                      </p:cBhvr>
                                      <p:tavLst>
                                        <p:tav tm="0">
                                          <p:val>
                                            <p:strVal val="#ppt_x"/>
                                          </p:val>
                                        </p:tav>
                                        <p:tav tm="100000">
                                          <p:val>
                                            <p:strVal val="#ppt_x"/>
                                          </p:val>
                                        </p:tav>
                                      </p:tavLst>
                                    </p:anim>
                                    <p:anim calcmode="lin" valueType="num">
                                      <p:cBhvr>
                                        <p:cTn id="9" dur="1000" fill="hold"/>
                                        <p:tgtEl>
                                          <p:spTgt spid="225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smtClean="0"/>
              <a:t>Those who do not know their history are doomed to repeat it.</a:t>
            </a:r>
            <a:endParaRPr lang="en-US" dirty="0" smtClean="0"/>
          </a:p>
        </p:txBody>
      </p:sp>
      <p:sp>
        <p:nvSpPr>
          <p:cNvPr id="48131" name="Content Placeholder 2"/>
          <p:cNvSpPr>
            <a:spLocks noGrp="1"/>
          </p:cNvSpPr>
          <p:nvPr>
            <p:ph idx="1"/>
          </p:nvPr>
        </p:nvSpPr>
        <p:spPr/>
        <p:txBody>
          <a:bodyPr>
            <a:normAutofit fontScale="85000" lnSpcReduction="20000"/>
          </a:bodyPr>
          <a:lstStyle/>
          <a:p>
            <a:r>
              <a:rPr lang="en-US" dirty="0" smtClean="0"/>
              <a:t>Ecclesiastes 1:9 </a:t>
            </a:r>
          </a:p>
          <a:p>
            <a:pPr lvl="1"/>
            <a:r>
              <a:rPr lang="en-US" dirty="0" smtClean="0"/>
              <a:t>That which has been is that which shall be; and that which has been done is that which shall be done; and there is nothing new under the sun.</a:t>
            </a:r>
          </a:p>
          <a:p>
            <a:r>
              <a:rPr lang="en-US" dirty="0" smtClean="0"/>
              <a:t>Supreme Court final decision on “Emergency”</a:t>
            </a:r>
          </a:p>
          <a:p>
            <a:pPr lvl="1"/>
            <a:r>
              <a:rPr lang="en-US" dirty="0" smtClean="0"/>
              <a:t>Emergency does not create power. Emergency does not increase power or remove or diminish the restrictions upon power granted or reserved. </a:t>
            </a:r>
            <a:r>
              <a:rPr lang="en-US" b="1" u="sng" dirty="0" smtClean="0">
                <a:solidFill>
                  <a:srgbClr val="FF0000"/>
                </a:solidFill>
              </a:rPr>
              <a:t>The Constitution was adopted in a period of grave emergency</a:t>
            </a:r>
            <a:r>
              <a:rPr lang="en-US" dirty="0" smtClean="0"/>
              <a:t>. Its grants of power to the Federal Government and its limitations of the power of the States were determined in the light of emergency and they are not altered by emergency. Home Building &amp; Loan Assoc. </a:t>
            </a:r>
            <a:r>
              <a:rPr lang="en-US" dirty="0" err="1" smtClean="0"/>
              <a:t>v</a:t>
            </a:r>
            <a:r>
              <a:rPr lang="en-US" dirty="0" smtClean="0"/>
              <a:t>. </a:t>
            </a:r>
            <a:r>
              <a:rPr lang="en-US" dirty="0" err="1" smtClean="0"/>
              <a:t>Blaisdell</a:t>
            </a:r>
            <a:r>
              <a:rPr lang="en-US" dirty="0" smtClean="0"/>
              <a:t> 290 U.S. 395, 425 (1934)</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solidFill>
                  <a:srgbClr val="0000FF"/>
                </a:solidFill>
                <a:latin typeface="Arial Rounded MT Bold" charset="0"/>
              </a:rPr>
              <a:t>What Can We Do?</a:t>
            </a:r>
          </a:p>
        </p:txBody>
      </p:sp>
      <p:sp>
        <p:nvSpPr>
          <p:cNvPr id="7" name="Content Placeholder 6"/>
          <p:cNvSpPr>
            <a:spLocks noGrp="1"/>
          </p:cNvSpPr>
          <p:nvPr>
            <p:ph idx="1"/>
          </p:nvPr>
        </p:nvSpPr>
        <p:spPr>
          <a:xfrm>
            <a:off x="457200" y="1417638"/>
            <a:ext cx="8229600" cy="4525963"/>
          </a:xfrm>
        </p:spPr>
        <p:txBody>
          <a:bodyPr>
            <a:normAutofit fontScale="92500" lnSpcReduction="10000"/>
          </a:bodyPr>
          <a:lstStyle/>
          <a:p>
            <a:r>
              <a:rPr lang="en-US" dirty="0">
                <a:solidFill>
                  <a:srgbClr val="0000FF"/>
                </a:solidFill>
                <a:latin typeface="Arial Rounded MT Bold" charset="0"/>
              </a:rPr>
              <a:t>Pray</a:t>
            </a:r>
          </a:p>
          <a:p>
            <a:pPr lvl="1"/>
            <a:r>
              <a:rPr lang="en-US" sz="2400" dirty="0" smtClean="0">
                <a:solidFill>
                  <a:srgbClr val="FF0000"/>
                </a:solidFill>
                <a:latin typeface="Arial Rounded MT Bold" charset="0"/>
              </a:rPr>
              <a:t>1 Tim 2:1-3</a:t>
            </a:r>
          </a:p>
          <a:p>
            <a:pPr lvl="2"/>
            <a:r>
              <a:rPr lang="en-US" sz="2000" dirty="0" smtClean="0"/>
              <a:t>I urge, then, first of all, that requests, prayers, intercession and thanksgiving be made for everyone-- for kings and all those in authority, that we may live peaceful and quiet lives in all godliness and holiness. This is good, and pleases God our Savior,	</a:t>
            </a:r>
          </a:p>
          <a:p>
            <a:r>
              <a:rPr lang="en-US" dirty="0">
                <a:solidFill>
                  <a:srgbClr val="0000FF"/>
                </a:solidFill>
                <a:latin typeface="Arial Rounded MT Bold" charset="0"/>
              </a:rPr>
              <a:t>Study Our Constitution and </a:t>
            </a:r>
            <a:r>
              <a:rPr lang="en-US" dirty="0" smtClean="0">
                <a:solidFill>
                  <a:srgbClr val="0000FF"/>
                </a:solidFill>
                <a:latin typeface="Arial Rounded MT Bold" charset="0"/>
              </a:rPr>
              <a:t>Laws</a:t>
            </a:r>
          </a:p>
          <a:p>
            <a:pPr lvl="1"/>
            <a:r>
              <a:rPr lang="en-US" sz="2378" dirty="0" smtClean="0">
                <a:solidFill>
                  <a:srgbClr val="FF0000"/>
                </a:solidFill>
                <a:latin typeface="Arial Rounded MT Bold" charset="0"/>
              </a:rPr>
              <a:t>Hosea 4:6 </a:t>
            </a:r>
          </a:p>
          <a:p>
            <a:pPr lvl="2"/>
            <a:r>
              <a:rPr lang="en-US" sz="2054" dirty="0" smtClean="0"/>
              <a:t>My people are destroyed for lack of knowledge. Because you have rejected knowledge, I will also reject you from being priest to Me. Since you have forgotten the law of your God, I will also forget your sons, even I.</a:t>
            </a:r>
          </a:p>
          <a:p>
            <a:r>
              <a:rPr lang="en-US" dirty="0" smtClean="0">
                <a:solidFill>
                  <a:srgbClr val="0000FF"/>
                </a:solidFill>
                <a:latin typeface="Arial Rounded MT Bold" charset="0"/>
              </a:rPr>
              <a:t>Elect Honorable Men to Public Office</a:t>
            </a:r>
            <a:endParaRPr lang="en-US" dirty="0" smtClean="0"/>
          </a:p>
          <a:p>
            <a:endParaRPr lang="en-US" dirty="0"/>
          </a:p>
        </p:txBody>
      </p:sp>
      <p:sp>
        <p:nvSpPr>
          <p:cNvPr id="29700" name="Text Box 5"/>
          <p:cNvSpPr txBox="1">
            <a:spLocks noChangeArrowheads="1"/>
          </p:cNvSpPr>
          <p:nvPr/>
        </p:nvSpPr>
        <p:spPr bwMode="auto">
          <a:xfrm>
            <a:off x="593725" y="5218113"/>
            <a:ext cx="184150" cy="366712"/>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What Truths Have Been Suppressed?</a:t>
            </a:r>
            <a:endParaRPr lang="en-US" dirty="0">
              <a:solidFill>
                <a:srgbClr val="0000FF"/>
              </a:solidFill>
            </a:endParaRPr>
          </a:p>
        </p:txBody>
      </p:sp>
      <p:sp>
        <p:nvSpPr>
          <p:cNvPr id="3" name="Content Placeholder 2"/>
          <p:cNvSpPr>
            <a:spLocks noGrp="1"/>
          </p:cNvSpPr>
          <p:nvPr>
            <p:ph idx="1"/>
          </p:nvPr>
        </p:nvSpPr>
        <p:spPr>
          <a:xfrm>
            <a:off x="457199" y="1600200"/>
            <a:ext cx="8411633" cy="4525963"/>
          </a:xfrm>
        </p:spPr>
        <p:txBody>
          <a:bodyPr>
            <a:normAutofit fontScale="85000" lnSpcReduction="10000"/>
          </a:bodyPr>
          <a:lstStyle/>
          <a:p>
            <a:pPr marL="338138" indent="-338138">
              <a:buFont typeface="+mj-lt"/>
              <a:buAutoNum type="arabicPeriod"/>
            </a:pPr>
            <a:r>
              <a:rPr lang="en-US" dirty="0" smtClean="0"/>
              <a:t>God Governs the affairs of men</a:t>
            </a:r>
          </a:p>
          <a:p>
            <a:pPr lvl="1">
              <a:buNone/>
            </a:pPr>
            <a:r>
              <a:rPr lang="en-US" dirty="0" smtClean="0">
                <a:solidFill>
                  <a:srgbClr val="FF0000"/>
                </a:solidFill>
              </a:rPr>
              <a:t>Ben Franklin (Congressional Congress, 1787) </a:t>
            </a:r>
          </a:p>
          <a:p>
            <a:pPr lvl="2"/>
            <a:r>
              <a:rPr lang="en-US" dirty="0" smtClean="0"/>
              <a:t>"I have lived, Sir, a long time, and the longer I live, the more convincing proofs I see of this truth--that God Governs the affairs of men. And if a sparrow cannot fall to the ground without His notice, is it probable that an empire can rise without His aid?</a:t>
            </a:r>
          </a:p>
          <a:p>
            <a:pPr marL="338138" indent="-338138">
              <a:buFont typeface="+mj-lt"/>
              <a:buAutoNum type="arabicPeriod"/>
            </a:pPr>
            <a:r>
              <a:rPr lang="en-US" dirty="0" smtClean="0"/>
              <a:t>We the People Control the Power of the Purse &amp; Sword</a:t>
            </a:r>
          </a:p>
          <a:p>
            <a:pPr lvl="1"/>
            <a:r>
              <a:rPr lang="en-US" dirty="0" smtClean="0"/>
              <a:t>Necessity Lawful Money the Power to Restrain and Redress </a:t>
            </a:r>
          </a:p>
          <a:p>
            <a:pPr lvl="1"/>
            <a:r>
              <a:rPr lang="en-US" dirty="0" smtClean="0"/>
              <a:t>Necessity of State Militias to secure the Rights of Free States and the People</a:t>
            </a:r>
          </a:p>
          <a:p>
            <a:pPr marL="338138" indent="-338138">
              <a:buFont typeface="+mj-lt"/>
              <a:buAutoNum type="arabicPeriod"/>
            </a:pPr>
            <a:r>
              <a:rPr lang="en-US" dirty="0" smtClean="0"/>
              <a:t>Silence of the Constitution is Authoritative</a:t>
            </a:r>
          </a:p>
          <a:p>
            <a:pPr lvl="1"/>
            <a:r>
              <a:rPr lang="en-US" dirty="0" smtClean="0"/>
              <a:t>9</a:t>
            </a:r>
            <a:r>
              <a:rPr lang="en-US" baseline="30000" dirty="0" smtClean="0"/>
              <a:t>th</a:t>
            </a:r>
            <a:r>
              <a:rPr lang="en-US" dirty="0" smtClean="0"/>
              <a:t> &amp; 10</a:t>
            </a:r>
            <a:r>
              <a:rPr lang="en-US" baseline="30000" dirty="0" smtClean="0"/>
              <a:t>th</a:t>
            </a:r>
            <a:r>
              <a:rPr lang="en-US" dirty="0" smtClean="0"/>
              <a:t> Amendments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normAutofit fontScale="90000"/>
          </a:bodyPr>
          <a:lstStyle/>
          <a:p>
            <a:r>
              <a:rPr lang="en-US" dirty="0" smtClean="0">
                <a:solidFill>
                  <a:srgbClr val="FF0000"/>
                </a:solidFill>
                <a:ea typeface="ＭＳ Ｐゴシック" charset="-128"/>
                <a:cs typeface="ＭＳ Ｐゴシック" charset="-128"/>
              </a:rPr>
              <a:t>Power of the Purse</a:t>
            </a:r>
            <a:br>
              <a:rPr lang="en-US" dirty="0" smtClean="0">
                <a:solidFill>
                  <a:srgbClr val="FF0000"/>
                </a:solidFill>
                <a:ea typeface="ＭＳ Ｐゴシック" charset="-128"/>
                <a:cs typeface="ＭＳ Ｐゴシック" charset="-128"/>
              </a:rPr>
            </a:br>
            <a:r>
              <a:rPr lang="en-US" dirty="0" smtClean="0">
                <a:solidFill>
                  <a:srgbClr val="FF0000"/>
                </a:solidFill>
                <a:latin typeface="Times New Roman" charset="0"/>
                <a:ea typeface="Times New Roman" charset="0"/>
                <a:cs typeface="Times New Roman" charset="0"/>
              </a:rPr>
              <a:t>Take-away-points</a:t>
            </a:r>
            <a:endParaRPr lang="en-US" dirty="0" smtClean="0">
              <a:solidFill>
                <a:srgbClr val="FF0000"/>
              </a:solidFill>
              <a:ea typeface="ＭＳ Ｐゴシック" charset="-128"/>
              <a:cs typeface="ＭＳ Ｐゴシック" charset="-128"/>
            </a:endParaRPr>
          </a:p>
        </p:txBody>
      </p:sp>
      <p:sp>
        <p:nvSpPr>
          <p:cNvPr id="6" name="Content Placeholder 5"/>
          <p:cNvSpPr>
            <a:spLocks noGrp="1"/>
          </p:cNvSpPr>
          <p:nvPr>
            <p:ph idx="1"/>
          </p:nvPr>
        </p:nvSpPr>
        <p:spPr/>
        <p:txBody>
          <a:bodyPr/>
          <a:lstStyle/>
          <a:p>
            <a:pPr marL="514350" indent="-514350">
              <a:spcAft>
                <a:spcPts val="1200"/>
              </a:spcAft>
              <a:buFontTx/>
              <a:buAutoNum type="arabicPeriod"/>
            </a:pPr>
            <a:r>
              <a:rPr lang="en-US" dirty="0" smtClean="0">
                <a:latin typeface="Times New Roman" charset="0"/>
                <a:ea typeface="Times New Roman" charset="0"/>
                <a:cs typeface="Times New Roman" charset="0"/>
              </a:rPr>
              <a:t>The U.S. monetary system (Federal Reserve System) is unconstitutional and violates the Rule of Law</a:t>
            </a:r>
            <a:r>
              <a:rPr lang="en-US" i="1" dirty="0" smtClean="0">
                <a:latin typeface="Times New Roman" charset="0"/>
                <a:ea typeface="Times New Roman" charset="0"/>
                <a:cs typeface="Times New Roman" charset="0"/>
              </a:rPr>
              <a:t>.</a:t>
            </a:r>
            <a:endParaRPr lang="en-US" dirty="0" smtClean="0">
              <a:latin typeface="Times New Roman" charset="0"/>
              <a:ea typeface="Times New Roman" charset="0"/>
              <a:cs typeface="Times New Roman" charset="0"/>
            </a:endParaRPr>
          </a:p>
          <a:p>
            <a:pPr marL="514350" indent="-514350">
              <a:spcAft>
                <a:spcPts val="1200"/>
              </a:spcAft>
              <a:buFontTx/>
              <a:buAutoNum type="arabicPeriod"/>
            </a:pPr>
            <a:r>
              <a:rPr lang="en-US" dirty="0" smtClean="0">
                <a:latin typeface="Times New Roman" charset="0"/>
                <a:ea typeface="Times New Roman" charset="0"/>
                <a:cs typeface="Times New Roman" charset="0"/>
              </a:rPr>
              <a:t>The U.S. monetary system is dishonest.</a:t>
            </a:r>
          </a:p>
          <a:p>
            <a:pPr marL="514350" indent="-514350">
              <a:spcAft>
                <a:spcPts val="1200"/>
              </a:spcAft>
              <a:buFontTx/>
              <a:buAutoNum type="arabicPeriod"/>
            </a:pPr>
            <a:r>
              <a:rPr lang="en-US" dirty="0" smtClean="0">
                <a:latin typeface="Times New Roman" charset="0"/>
                <a:ea typeface="Times New Roman" charset="0"/>
                <a:cs typeface="Times New Roman" charset="0"/>
              </a:rPr>
              <a:t>The U.S. monetary system will blow up.</a:t>
            </a:r>
          </a:p>
          <a:p>
            <a:pPr marL="514350" indent="-514350"/>
            <a:endParaRPr lang="en-US" dirty="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p:cBhvr override="childStyle">
                                        <p:cTn dur="1" fill="hold" display="0" masterRel="nextClick" afterEffect="1"/>
                                        <p:tgtEl>
                                          <p:spTgt spid="6">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p:cBhvr override="childStyle">
                                        <p:cTn dur="1" fill="hold" display="0" masterRel="nextClick" afterEffect="1"/>
                                        <p:tgtEl>
                                          <p:spTgt spid="6">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p:cBhvr override="childStyle">
                                        <p:cTn dur="1" fill="hold" display="0" masterRel="nextClick" afterEffect="1"/>
                                        <p:tgtEl>
                                          <p:spTgt spid="6">
                                            <p:txEl>
                                              <p:pRg st="2" end="2"/>
                                            </p:txEl>
                                          </p:spTgt>
                                        </p:tgtEl>
                                        <p:attrNameLst>
                                          <p:attrName>ppt_c</p:attrName>
                                        </p:attrNameLst>
                                      </p:cBhvr>
                                      <p:to>
                                        <a:srgbClr val="B2B2B2"/>
                                      </p:to>
                                    </p:animClr>
                                  </p:subTnLst>
                                </p:cTn>
                              </p:par>
                              <p:par>
                                <p:cTn id="15" presetID="1" presetClass="entr" presetSubtype="0" fill="hold" grpId="1"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subTnLst>
                                    <p:animClr>
                                      <p:cBhvr override="childStyle">
                                        <p:cTn dur="1" fill="hold" display="0" masterRel="nextClick" afterEffect="1"/>
                                        <p:tgtEl>
                                          <p:spTgt spid="6">
                                            <p:txEl>
                                              <p:pRg st="0" end="0"/>
                                            </p:txEl>
                                          </p:spTgt>
                                        </p:tgtEl>
                                        <p:attrNameLst>
                                          <p:attrName>ppt_c</p:attrName>
                                        </p:attrNameLst>
                                      </p:cBhvr>
                                      <p:to>
                                        <a:schemeClr val="tx1"/>
                                      </p:to>
                                    </p:animClr>
                                  </p:subTnLst>
                                </p:cTn>
                              </p:par>
                              <p:par>
                                <p:cTn id="17" presetID="1" presetClass="entr" presetSubtype="0" fill="hold" grpId="1"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subTnLst>
                                    <p:animClr>
                                      <p:cBhvr override="childStyle">
                                        <p:cTn dur="1" fill="hold" display="0" masterRel="nextClick" afterEffect="1"/>
                                        <p:tgtEl>
                                          <p:spTgt spid="6">
                                            <p:txEl>
                                              <p:pRg st="1" end="1"/>
                                            </p:txEl>
                                          </p:spTgt>
                                        </p:tgtEl>
                                        <p:attrNameLst>
                                          <p:attrName>ppt_c</p:attrName>
                                        </p:attrNameLst>
                                      </p:cBhvr>
                                      <p:to>
                                        <a:srgbClr val="B2B2B2"/>
                                      </p:to>
                                    </p:animClr>
                                  </p:subTnLst>
                                </p:cTn>
                              </p:par>
                              <p:par>
                                <p:cTn id="19" presetID="1" presetClass="entr" presetSubtype="0" fill="hold" grpId="1"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subTnLst>
                                    <p:animClr>
                                      <p:cBhvr override="childStyle">
                                        <p:cTn dur="1" fill="hold" display="0" masterRel="nextClick" afterEffect="1"/>
                                        <p:tgtEl>
                                          <p:spTgt spid="6">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What is One Dollar?</a:t>
            </a:r>
          </a:p>
        </p:txBody>
      </p:sp>
      <p:sp>
        <p:nvSpPr>
          <p:cNvPr id="23555" name="Rectangle 4"/>
          <p:cNvSpPr>
            <a:spLocks noGrp="1" noChangeArrowheads="1"/>
          </p:cNvSpPr>
          <p:nvPr>
            <p:ph type="body" sz="half" idx="1"/>
          </p:nvPr>
        </p:nvSpPr>
        <p:spPr>
          <a:xfrm>
            <a:off x="381000" y="1600200"/>
            <a:ext cx="8382000" cy="609600"/>
          </a:xfrm>
        </p:spPr>
        <p:txBody>
          <a:bodyPr/>
          <a:lstStyle/>
          <a:p>
            <a:pPr eaLnBrk="1" hangingPunct="1">
              <a:buFontTx/>
              <a:buNone/>
            </a:pPr>
            <a:r>
              <a:rPr lang="en-US" sz="2800">
                <a:ea typeface="ＭＳ Ｐゴシック" charset="-128"/>
                <a:cs typeface="ＭＳ Ｐゴシック" charset="-128"/>
              </a:rPr>
              <a:t>One </a:t>
            </a:r>
            <a:r>
              <a:rPr lang="en-US" sz="2800">
                <a:solidFill>
                  <a:srgbClr val="0000FF"/>
                </a:solidFill>
                <a:ea typeface="ＭＳ Ｐゴシック" charset="-128"/>
                <a:cs typeface="ＭＳ Ｐゴシック" charset="-128"/>
              </a:rPr>
              <a:t>Dollar</a:t>
            </a:r>
            <a:r>
              <a:rPr lang="en-US" sz="2800">
                <a:ea typeface="ＭＳ Ｐゴシック" charset="-128"/>
                <a:cs typeface="ＭＳ Ｐゴシック" charset="-128"/>
              </a:rPr>
              <a:t> is a standard unit of measurement</a:t>
            </a:r>
          </a:p>
        </p:txBody>
      </p:sp>
      <p:grpSp>
        <p:nvGrpSpPr>
          <p:cNvPr id="2" name="Group 19"/>
          <p:cNvGrpSpPr>
            <a:grpSpLocks/>
          </p:cNvGrpSpPr>
          <p:nvPr/>
        </p:nvGrpSpPr>
        <p:grpSpPr bwMode="auto">
          <a:xfrm>
            <a:off x="457200" y="4806950"/>
            <a:ext cx="7604125" cy="754063"/>
            <a:chOff x="457200" y="4806950"/>
            <a:chExt cx="7604125" cy="754063"/>
          </a:xfrm>
        </p:grpSpPr>
        <p:sp>
          <p:nvSpPr>
            <p:cNvPr id="23575" name="Text Box 9"/>
            <p:cNvSpPr txBox="1">
              <a:spLocks noChangeArrowheads="1"/>
            </p:cNvSpPr>
            <p:nvPr/>
          </p:nvSpPr>
          <p:spPr bwMode="auto">
            <a:xfrm>
              <a:off x="457200" y="4860925"/>
              <a:ext cx="1390650" cy="519113"/>
            </a:xfrm>
            <a:prstGeom prst="rect">
              <a:avLst/>
            </a:prstGeom>
            <a:noFill/>
            <a:ln w="9525">
              <a:noFill/>
              <a:miter lim="800000"/>
              <a:headEnd/>
              <a:tailEnd/>
            </a:ln>
          </p:spPr>
          <p:txBody>
            <a:bodyPr wrap="none">
              <a:prstTxWarp prst="textNoShape">
                <a:avLst/>
              </a:prstTxWarp>
              <a:spAutoFit/>
            </a:bodyPr>
            <a:lstStyle/>
            <a:p>
              <a:r>
                <a:rPr lang="en-US" sz="2800"/>
                <a:t>Weight:</a:t>
              </a:r>
            </a:p>
          </p:txBody>
        </p:sp>
        <p:pic>
          <p:nvPicPr>
            <p:cNvPr id="23576" name="Picture 11" descr="j0191787"/>
            <p:cNvPicPr>
              <a:picLocks noChangeAspect="1" noChangeArrowheads="1"/>
            </p:cNvPicPr>
            <p:nvPr/>
          </p:nvPicPr>
          <p:blipFill>
            <a:blip r:embed="rId4"/>
            <a:srcRect/>
            <a:stretch>
              <a:fillRect/>
            </a:stretch>
          </p:blipFill>
          <p:spPr bwMode="auto">
            <a:xfrm>
              <a:off x="1828800" y="4806950"/>
              <a:ext cx="914400" cy="754063"/>
            </a:xfrm>
            <a:prstGeom prst="rect">
              <a:avLst/>
            </a:prstGeom>
            <a:noFill/>
            <a:ln w="9525">
              <a:noFill/>
              <a:miter lim="800000"/>
              <a:headEnd/>
              <a:tailEnd/>
            </a:ln>
          </p:spPr>
        </p:pic>
        <p:sp>
          <p:nvSpPr>
            <p:cNvPr id="23577" name="Text Box 20"/>
            <p:cNvSpPr txBox="1">
              <a:spLocks noChangeArrowheads="1"/>
            </p:cNvSpPr>
            <p:nvPr/>
          </p:nvSpPr>
          <p:spPr bwMode="auto">
            <a:xfrm>
              <a:off x="2743200" y="4951413"/>
              <a:ext cx="5318125" cy="457200"/>
            </a:xfrm>
            <a:prstGeom prst="rect">
              <a:avLst/>
            </a:prstGeom>
            <a:noFill/>
            <a:ln w="9525">
              <a:noFill/>
              <a:miter lim="800000"/>
              <a:headEnd/>
              <a:tailEnd/>
            </a:ln>
          </p:spPr>
          <p:txBody>
            <a:bodyPr wrap="none">
              <a:prstTxWarp prst="textNoShape">
                <a:avLst/>
              </a:prstTxWarp>
              <a:spAutoFit/>
            </a:bodyPr>
            <a:lstStyle/>
            <a:p>
              <a:r>
                <a:rPr lang="en-US" sz="2400"/>
                <a:t>16 </a:t>
              </a:r>
              <a:r>
                <a:rPr lang="en-US" sz="2400">
                  <a:solidFill>
                    <a:srgbClr val="0000FF"/>
                  </a:solidFill>
                </a:rPr>
                <a:t>Ounces</a:t>
              </a:r>
              <a:r>
                <a:rPr lang="en-US" sz="2400"/>
                <a:t> = 1 </a:t>
              </a:r>
              <a:r>
                <a:rPr lang="en-US" sz="2400">
                  <a:solidFill>
                    <a:srgbClr val="0000FF"/>
                  </a:solidFill>
                </a:rPr>
                <a:t>Pound</a:t>
              </a:r>
              <a:r>
                <a:rPr lang="en-US" sz="2400"/>
                <a:t>  * 2000 = 1 </a:t>
              </a:r>
              <a:r>
                <a:rPr lang="en-US" sz="2400">
                  <a:solidFill>
                    <a:srgbClr val="0000FF"/>
                  </a:solidFill>
                </a:rPr>
                <a:t>Ton</a:t>
              </a:r>
            </a:p>
          </p:txBody>
        </p:sp>
      </p:grpSp>
      <p:grpSp>
        <p:nvGrpSpPr>
          <p:cNvPr id="3" name="Group 18"/>
          <p:cNvGrpSpPr>
            <a:grpSpLocks/>
          </p:cNvGrpSpPr>
          <p:nvPr/>
        </p:nvGrpSpPr>
        <p:grpSpPr bwMode="auto">
          <a:xfrm>
            <a:off x="457200" y="5789613"/>
            <a:ext cx="6838950" cy="687387"/>
            <a:chOff x="457200" y="5789613"/>
            <a:chExt cx="6838950" cy="687387"/>
          </a:xfrm>
        </p:grpSpPr>
        <p:sp>
          <p:nvSpPr>
            <p:cNvPr id="23572" name="Text Box 10"/>
            <p:cNvSpPr txBox="1">
              <a:spLocks noChangeArrowheads="1"/>
            </p:cNvSpPr>
            <p:nvPr/>
          </p:nvSpPr>
          <p:spPr bwMode="auto">
            <a:xfrm>
              <a:off x="457200" y="5865813"/>
              <a:ext cx="1373188" cy="519112"/>
            </a:xfrm>
            <a:prstGeom prst="rect">
              <a:avLst/>
            </a:prstGeom>
            <a:noFill/>
            <a:ln w="9525">
              <a:noFill/>
              <a:miter lim="800000"/>
              <a:headEnd/>
              <a:tailEnd/>
            </a:ln>
          </p:spPr>
          <p:txBody>
            <a:bodyPr wrap="none">
              <a:prstTxWarp prst="textNoShape">
                <a:avLst/>
              </a:prstTxWarp>
              <a:spAutoFit/>
            </a:bodyPr>
            <a:lstStyle/>
            <a:p>
              <a:r>
                <a:rPr lang="en-US" sz="2800"/>
                <a:t>Length:</a:t>
              </a:r>
            </a:p>
          </p:txBody>
        </p:sp>
        <p:pic>
          <p:nvPicPr>
            <p:cNvPr id="23573" name="Picture 12" descr="j0383972"/>
            <p:cNvPicPr>
              <a:picLocks noChangeAspect="1" noChangeArrowheads="1"/>
            </p:cNvPicPr>
            <p:nvPr/>
          </p:nvPicPr>
          <p:blipFill>
            <a:blip r:embed="rId5"/>
            <a:srcRect/>
            <a:stretch>
              <a:fillRect/>
            </a:stretch>
          </p:blipFill>
          <p:spPr bwMode="auto">
            <a:xfrm>
              <a:off x="1828800" y="5789613"/>
              <a:ext cx="838200" cy="687387"/>
            </a:xfrm>
            <a:prstGeom prst="rect">
              <a:avLst/>
            </a:prstGeom>
            <a:noFill/>
            <a:ln w="9525">
              <a:noFill/>
              <a:miter lim="800000"/>
              <a:headEnd/>
              <a:tailEnd/>
            </a:ln>
          </p:spPr>
        </p:pic>
        <p:sp>
          <p:nvSpPr>
            <p:cNvPr id="23574" name="Text Box 21"/>
            <p:cNvSpPr txBox="1">
              <a:spLocks noChangeArrowheads="1"/>
            </p:cNvSpPr>
            <p:nvPr/>
          </p:nvSpPr>
          <p:spPr bwMode="auto">
            <a:xfrm>
              <a:off x="2743200" y="5865813"/>
              <a:ext cx="4552950" cy="457200"/>
            </a:xfrm>
            <a:prstGeom prst="rect">
              <a:avLst/>
            </a:prstGeom>
            <a:noFill/>
            <a:ln w="9525">
              <a:noFill/>
              <a:miter lim="800000"/>
              <a:headEnd/>
              <a:tailEnd/>
            </a:ln>
          </p:spPr>
          <p:txBody>
            <a:bodyPr wrap="none">
              <a:prstTxWarp prst="textNoShape">
                <a:avLst/>
              </a:prstTxWarp>
              <a:spAutoFit/>
            </a:bodyPr>
            <a:lstStyle/>
            <a:p>
              <a:r>
                <a:rPr lang="en-US" sz="2400"/>
                <a:t>1 </a:t>
              </a:r>
              <a:r>
                <a:rPr lang="en-US" sz="2400">
                  <a:solidFill>
                    <a:srgbClr val="0000FF"/>
                  </a:solidFill>
                </a:rPr>
                <a:t>Inch</a:t>
              </a:r>
              <a:r>
                <a:rPr lang="en-US" sz="2400"/>
                <a:t> * 12 = 1 </a:t>
              </a:r>
              <a:r>
                <a:rPr lang="en-US" sz="2400">
                  <a:solidFill>
                    <a:srgbClr val="0000FF"/>
                  </a:solidFill>
                </a:rPr>
                <a:t>Foot</a:t>
              </a:r>
              <a:r>
                <a:rPr lang="en-US" sz="2400"/>
                <a:t> * 3 = 1 </a:t>
              </a:r>
              <a:r>
                <a:rPr lang="en-US" sz="2400">
                  <a:solidFill>
                    <a:srgbClr val="0000FF"/>
                  </a:solidFill>
                </a:rPr>
                <a:t>Yard</a:t>
              </a:r>
            </a:p>
          </p:txBody>
        </p:sp>
      </p:grpSp>
      <p:sp>
        <p:nvSpPr>
          <p:cNvPr id="23570" name="Text Box 22"/>
          <p:cNvSpPr txBox="1">
            <a:spLocks noChangeArrowheads="1"/>
          </p:cNvSpPr>
          <p:nvPr/>
        </p:nvSpPr>
        <p:spPr bwMode="auto">
          <a:xfrm>
            <a:off x="381000" y="3276600"/>
            <a:ext cx="2214563" cy="579438"/>
          </a:xfrm>
          <a:prstGeom prst="rect">
            <a:avLst/>
          </a:prstGeom>
          <a:noFill/>
          <a:ln w="9525">
            <a:noFill/>
            <a:miter lim="800000"/>
            <a:headEnd/>
            <a:tailEnd/>
          </a:ln>
        </p:spPr>
        <p:txBody>
          <a:bodyPr wrap="none">
            <a:prstTxWarp prst="textNoShape">
              <a:avLst/>
            </a:prstTxWarp>
            <a:spAutoFit/>
          </a:bodyPr>
          <a:lstStyle/>
          <a:p>
            <a:r>
              <a:rPr lang="en-US" sz="3200" u="sng">
                <a:solidFill>
                  <a:srgbClr val="0000FF"/>
                </a:solidFill>
              </a:rPr>
              <a:t>Analogous</a:t>
            </a:r>
            <a:r>
              <a:rPr lang="en-US" sz="3200"/>
              <a:t> </a:t>
            </a:r>
          </a:p>
        </p:txBody>
      </p:sp>
      <p:grpSp>
        <p:nvGrpSpPr>
          <p:cNvPr id="4" name="Group 27"/>
          <p:cNvGrpSpPr>
            <a:grpSpLocks/>
          </p:cNvGrpSpPr>
          <p:nvPr/>
        </p:nvGrpSpPr>
        <p:grpSpPr bwMode="auto">
          <a:xfrm>
            <a:off x="457200" y="3886200"/>
            <a:ext cx="6696075" cy="823913"/>
            <a:chOff x="457200" y="3886200"/>
            <a:chExt cx="6696075" cy="824308"/>
          </a:xfrm>
        </p:grpSpPr>
        <p:grpSp>
          <p:nvGrpSpPr>
            <p:cNvPr id="6" name="Group 23"/>
            <p:cNvGrpSpPr>
              <a:grpSpLocks/>
            </p:cNvGrpSpPr>
            <p:nvPr/>
          </p:nvGrpSpPr>
          <p:grpSpPr bwMode="auto">
            <a:xfrm>
              <a:off x="457200" y="4008438"/>
              <a:ext cx="6696075" cy="519112"/>
              <a:chOff x="457200" y="4008438"/>
              <a:chExt cx="6696075" cy="519112"/>
            </a:xfrm>
          </p:grpSpPr>
          <p:sp>
            <p:nvSpPr>
              <p:cNvPr id="5" name="Text Box 7"/>
              <p:cNvSpPr txBox="1">
                <a:spLocks noChangeArrowheads="1"/>
              </p:cNvSpPr>
              <p:nvPr/>
            </p:nvSpPr>
            <p:spPr bwMode="auto">
              <a:xfrm>
                <a:off x="2667000" y="4038600"/>
                <a:ext cx="4486275" cy="457200"/>
              </a:xfrm>
              <a:prstGeom prst="rect">
                <a:avLst/>
              </a:prstGeom>
              <a:noFill/>
              <a:ln w="9525">
                <a:noFill/>
                <a:miter lim="800000"/>
                <a:headEnd/>
                <a:tailEnd/>
              </a:ln>
            </p:spPr>
            <p:txBody>
              <a:bodyPr wrap="none">
                <a:prstTxWarp prst="textNoShape">
                  <a:avLst/>
                </a:prstTxWarp>
                <a:spAutoFit/>
              </a:bodyPr>
              <a:lstStyle/>
              <a:p>
                <a:r>
                  <a:rPr lang="en-US" sz="2400"/>
                  <a:t>24 </a:t>
                </a:r>
                <a:r>
                  <a:rPr lang="en-US" sz="2400">
                    <a:solidFill>
                      <a:srgbClr val="0000FF"/>
                    </a:solidFill>
                  </a:rPr>
                  <a:t>Hours</a:t>
                </a:r>
                <a:r>
                  <a:rPr lang="en-US" sz="2400"/>
                  <a:t> = 1 </a:t>
                </a:r>
                <a:r>
                  <a:rPr lang="en-US" sz="2400">
                    <a:solidFill>
                      <a:srgbClr val="0000FF"/>
                    </a:solidFill>
                  </a:rPr>
                  <a:t>Day</a:t>
                </a:r>
                <a:r>
                  <a:rPr lang="en-US" sz="2400"/>
                  <a:t>  * 7 = 1 </a:t>
                </a:r>
                <a:r>
                  <a:rPr lang="en-US" sz="2400">
                    <a:solidFill>
                      <a:srgbClr val="0000FF"/>
                    </a:solidFill>
                  </a:rPr>
                  <a:t>Week</a:t>
                </a:r>
              </a:p>
            </p:txBody>
          </p:sp>
          <p:sp>
            <p:nvSpPr>
              <p:cNvPr id="23571" name="Text Box 8"/>
              <p:cNvSpPr txBox="1">
                <a:spLocks noChangeArrowheads="1"/>
              </p:cNvSpPr>
              <p:nvPr/>
            </p:nvSpPr>
            <p:spPr bwMode="auto">
              <a:xfrm>
                <a:off x="457200" y="4008438"/>
                <a:ext cx="1074738" cy="519112"/>
              </a:xfrm>
              <a:prstGeom prst="rect">
                <a:avLst/>
              </a:prstGeom>
              <a:noFill/>
              <a:ln w="9525">
                <a:noFill/>
                <a:miter lim="800000"/>
                <a:headEnd/>
                <a:tailEnd/>
              </a:ln>
            </p:spPr>
            <p:txBody>
              <a:bodyPr wrap="none">
                <a:prstTxWarp prst="textNoShape">
                  <a:avLst/>
                </a:prstTxWarp>
                <a:spAutoFit/>
              </a:bodyPr>
              <a:lstStyle/>
              <a:p>
                <a:r>
                  <a:rPr lang="en-US" sz="2800"/>
                  <a:t>Time:</a:t>
                </a:r>
              </a:p>
            </p:txBody>
          </p:sp>
        </p:grpSp>
        <p:pic>
          <p:nvPicPr>
            <p:cNvPr id="23569" name="Picture 26" descr="screen-capture.png"/>
            <p:cNvPicPr>
              <a:picLocks noChangeAspect="1"/>
            </p:cNvPicPr>
            <p:nvPr/>
          </p:nvPicPr>
          <p:blipFill>
            <a:blip r:embed="rId6"/>
            <a:srcRect/>
            <a:stretch>
              <a:fillRect/>
            </a:stretch>
          </p:blipFill>
          <p:spPr bwMode="auto">
            <a:xfrm>
              <a:off x="1676400" y="3886200"/>
              <a:ext cx="838200" cy="824308"/>
            </a:xfrm>
            <a:prstGeom prst="rect">
              <a:avLst/>
            </a:prstGeom>
            <a:noFill/>
            <a:ln w="9525">
              <a:noFill/>
              <a:miter lim="800000"/>
              <a:headEnd/>
              <a:tailEnd/>
            </a:ln>
          </p:spPr>
        </p:pic>
      </p:grpSp>
      <p:grpSp>
        <p:nvGrpSpPr>
          <p:cNvPr id="7" name="Group 32"/>
          <p:cNvGrpSpPr>
            <a:grpSpLocks/>
          </p:cNvGrpSpPr>
          <p:nvPr/>
        </p:nvGrpSpPr>
        <p:grpSpPr bwMode="auto">
          <a:xfrm>
            <a:off x="477838" y="2398713"/>
            <a:ext cx="8285162" cy="725487"/>
            <a:chOff x="477838" y="2397919"/>
            <a:chExt cx="8285162" cy="726281"/>
          </a:xfrm>
        </p:grpSpPr>
        <p:grpSp>
          <p:nvGrpSpPr>
            <p:cNvPr id="8" name="Group 30"/>
            <p:cNvGrpSpPr>
              <a:grpSpLocks/>
            </p:cNvGrpSpPr>
            <p:nvPr/>
          </p:nvGrpSpPr>
          <p:grpSpPr bwMode="auto">
            <a:xfrm>
              <a:off x="477838" y="2482850"/>
              <a:ext cx="8285162" cy="565150"/>
              <a:chOff x="477838" y="2482850"/>
              <a:chExt cx="8285162" cy="565150"/>
            </a:xfrm>
          </p:grpSpPr>
          <p:grpSp>
            <p:nvGrpSpPr>
              <p:cNvPr id="9" name="Group 28"/>
              <p:cNvGrpSpPr>
                <a:grpSpLocks/>
              </p:cNvGrpSpPr>
              <p:nvPr/>
            </p:nvGrpSpPr>
            <p:grpSpPr bwMode="auto">
              <a:xfrm>
                <a:off x="477838" y="2482850"/>
                <a:ext cx="8285162" cy="520700"/>
                <a:chOff x="477838" y="2482850"/>
                <a:chExt cx="8285162" cy="520700"/>
              </a:xfrm>
            </p:grpSpPr>
            <p:sp>
              <p:nvSpPr>
                <p:cNvPr id="23565" name="Text Box 15"/>
                <p:cNvSpPr txBox="1">
                  <a:spLocks noChangeArrowheads="1"/>
                </p:cNvSpPr>
                <p:nvPr/>
              </p:nvSpPr>
              <p:spPr bwMode="auto">
                <a:xfrm>
                  <a:off x="477838" y="2482850"/>
                  <a:ext cx="1193800" cy="461963"/>
                </a:xfrm>
                <a:prstGeom prst="rect">
                  <a:avLst/>
                </a:prstGeom>
                <a:noFill/>
                <a:ln w="9525">
                  <a:noFill/>
                  <a:miter lim="800000"/>
                  <a:headEnd/>
                  <a:tailEnd/>
                </a:ln>
              </p:spPr>
              <p:txBody>
                <a:bodyPr wrap="none">
                  <a:prstTxWarp prst="textNoShape">
                    <a:avLst/>
                  </a:prstTxWarp>
                  <a:spAutoFit/>
                </a:bodyPr>
                <a:lstStyle/>
                <a:p>
                  <a:pPr algn="ctr"/>
                  <a:r>
                    <a:rPr lang="en-US" sz="2400"/>
                    <a:t>Money:</a:t>
                  </a:r>
                  <a:endParaRPr lang="en-US"/>
                </a:p>
              </p:txBody>
            </p:sp>
            <p:sp>
              <p:nvSpPr>
                <p:cNvPr id="23566" name="Text Box 16"/>
                <p:cNvSpPr txBox="1">
                  <a:spLocks noChangeArrowheads="1"/>
                </p:cNvSpPr>
                <p:nvPr/>
              </p:nvSpPr>
              <p:spPr bwMode="auto">
                <a:xfrm>
                  <a:off x="2590800" y="2514600"/>
                  <a:ext cx="4133850" cy="457200"/>
                </a:xfrm>
                <a:prstGeom prst="rect">
                  <a:avLst/>
                </a:prstGeom>
                <a:noFill/>
                <a:ln w="9525">
                  <a:noFill/>
                  <a:miter lim="800000"/>
                  <a:headEnd/>
                  <a:tailEnd/>
                </a:ln>
              </p:spPr>
              <p:txBody>
                <a:bodyPr wrap="none">
                  <a:prstTxWarp prst="textNoShape">
                    <a:avLst/>
                  </a:prstTxWarp>
                  <a:spAutoFit/>
                </a:bodyPr>
                <a:lstStyle/>
                <a:p>
                  <a:r>
                    <a:rPr lang="en-US" sz="2400"/>
                    <a:t>371 ¼ grains of Silver minted</a:t>
                  </a:r>
                </a:p>
              </p:txBody>
            </p:sp>
            <p:sp>
              <p:nvSpPr>
                <p:cNvPr id="23567" name="Text Box 19"/>
                <p:cNvSpPr txBox="1">
                  <a:spLocks noChangeArrowheads="1"/>
                </p:cNvSpPr>
                <p:nvPr/>
              </p:nvSpPr>
              <p:spPr bwMode="auto">
                <a:xfrm>
                  <a:off x="7380288" y="2484438"/>
                  <a:ext cx="1382712" cy="519112"/>
                </a:xfrm>
                <a:prstGeom prst="rect">
                  <a:avLst/>
                </a:prstGeom>
                <a:noFill/>
                <a:ln w="9525">
                  <a:noFill/>
                  <a:miter lim="800000"/>
                  <a:headEnd/>
                  <a:tailEnd/>
                </a:ln>
              </p:spPr>
              <p:txBody>
                <a:bodyPr wrap="none">
                  <a:prstTxWarp prst="textNoShape">
                    <a:avLst/>
                  </a:prstTxWarp>
                  <a:spAutoFit/>
                </a:bodyPr>
                <a:lstStyle/>
                <a:p>
                  <a:r>
                    <a:rPr lang="en-US" sz="2800"/>
                    <a:t>= $1.00</a:t>
                  </a:r>
                </a:p>
              </p:txBody>
            </p:sp>
          </p:grpSp>
          <p:pic>
            <p:nvPicPr>
              <p:cNvPr id="23564" name="Picture 11"/>
              <p:cNvPicPr>
                <a:picLocks noChangeAspect="1" noChangeArrowheads="1"/>
              </p:cNvPicPr>
              <p:nvPr/>
            </p:nvPicPr>
            <p:blipFill>
              <a:blip r:embed="rId7"/>
              <a:srcRect/>
              <a:stretch>
                <a:fillRect/>
              </a:stretch>
            </p:blipFill>
            <p:spPr bwMode="auto">
              <a:xfrm>
                <a:off x="1676400" y="2498725"/>
                <a:ext cx="914400" cy="549275"/>
              </a:xfrm>
              <a:prstGeom prst="rect">
                <a:avLst/>
              </a:prstGeom>
              <a:noFill/>
              <a:ln w="9525">
                <a:noFill/>
                <a:miter lim="800000"/>
                <a:headEnd/>
                <a:tailEnd/>
              </a:ln>
            </p:spPr>
          </p:pic>
        </p:grpSp>
        <p:pic>
          <p:nvPicPr>
            <p:cNvPr id="23562" name="Picture 12"/>
            <p:cNvPicPr>
              <a:picLocks noChangeAspect="1" noChangeArrowheads="1"/>
            </p:cNvPicPr>
            <p:nvPr/>
          </p:nvPicPr>
          <p:blipFill>
            <a:blip r:embed="rId8"/>
            <a:srcRect/>
            <a:stretch>
              <a:fillRect/>
            </a:stretch>
          </p:blipFill>
          <p:spPr bwMode="auto">
            <a:xfrm>
              <a:off x="6656388" y="2397919"/>
              <a:ext cx="735012" cy="726281"/>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0.70"/>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70"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24" name="Rectangle 8"/>
          <p:cNvSpPr>
            <a:spLocks noGrp="1" noChangeArrowheads="1"/>
          </p:cNvSpPr>
          <p:nvPr>
            <p:ph type="title"/>
          </p:nvPr>
        </p:nvSpPr>
        <p:spPr/>
        <p:txBody>
          <a:bodyPr/>
          <a:lstStyle/>
          <a:p>
            <a:pPr eaLnBrk="1" hangingPunct="1"/>
            <a:r>
              <a:rPr lang="en-US">
                <a:ea typeface="ＭＳ Ｐゴシック" charset="-128"/>
                <a:cs typeface="ＭＳ Ｐゴシック" charset="-128"/>
              </a:rPr>
              <a:t>The Dollar of the Constitution</a:t>
            </a:r>
          </a:p>
        </p:txBody>
      </p:sp>
      <p:sp>
        <p:nvSpPr>
          <p:cNvPr id="25603" name="Rectangle 9"/>
          <p:cNvSpPr>
            <a:spLocks noGrp="1" noChangeArrowheads="1"/>
          </p:cNvSpPr>
          <p:nvPr>
            <p:ph sz="half" idx="1"/>
          </p:nvPr>
        </p:nvSpPr>
        <p:spPr/>
        <p:txBody>
          <a:bodyPr/>
          <a:lstStyle/>
          <a:p>
            <a:pPr eaLnBrk="1" hangingPunct="1">
              <a:lnSpc>
                <a:spcPct val="90000"/>
              </a:lnSpc>
            </a:pPr>
            <a:endParaRPr lang="en-US" sz="2000">
              <a:ea typeface="ＭＳ Ｐゴシック" charset="-128"/>
              <a:cs typeface="ＭＳ Ｐゴシック" charset="-128"/>
            </a:endParaRPr>
          </a:p>
        </p:txBody>
      </p:sp>
      <p:sp>
        <p:nvSpPr>
          <p:cNvPr id="9226" name="Rectangle 10"/>
          <p:cNvSpPr>
            <a:spLocks noGrp="1" noChangeArrowheads="1"/>
          </p:cNvSpPr>
          <p:nvPr>
            <p:ph type="body" sz="half" idx="2"/>
          </p:nvPr>
        </p:nvSpPr>
        <p:spPr>
          <a:xfrm>
            <a:off x="4648200" y="1295400"/>
            <a:ext cx="4267200" cy="4830763"/>
          </a:xfrm>
        </p:spPr>
        <p:txBody>
          <a:bodyPr/>
          <a:lstStyle/>
          <a:p>
            <a:pPr marL="0" indent="0" eaLnBrk="1" hangingPunct="1">
              <a:spcBef>
                <a:spcPct val="0"/>
              </a:spcBef>
              <a:spcAft>
                <a:spcPct val="20000"/>
              </a:spcAft>
              <a:buFontTx/>
              <a:buNone/>
            </a:pPr>
            <a:r>
              <a:rPr lang="en-US" sz="1800" b="1">
                <a:ea typeface="ＭＳ Ｐゴシック" charset="-128"/>
                <a:cs typeface="ＭＳ Ｐゴシック" charset="-128"/>
              </a:rPr>
              <a:t>Article I Section 8, Clause 5</a:t>
            </a:r>
          </a:p>
          <a:p>
            <a:pPr marL="120650" lvl="1" indent="-6350" eaLnBrk="1" hangingPunct="1">
              <a:spcBef>
                <a:spcPct val="0"/>
              </a:spcBef>
              <a:spcAft>
                <a:spcPct val="20000"/>
              </a:spcAft>
              <a:buFontTx/>
              <a:buNone/>
            </a:pPr>
            <a:r>
              <a:rPr lang="en-US" sz="1800"/>
              <a:t>[</a:t>
            </a:r>
            <a:r>
              <a:rPr lang="en-US" sz="1800" b="1"/>
              <a:t>The Congress shall have Power</a:t>
            </a:r>
            <a:r>
              <a:rPr lang="en-US" sz="1800"/>
              <a:t>] </a:t>
            </a:r>
            <a:r>
              <a:rPr lang="en-US" sz="1800" b="1"/>
              <a:t>To coin Money</a:t>
            </a:r>
            <a:r>
              <a:rPr lang="en-US" sz="1400"/>
              <a:t>, regulate the Value thereof, and of foreign Coin, and fix the Standard of Weights and Measures;</a:t>
            </a:r>
          </a:p>
          <a:p>
            <a:pPr marL="0" indent="0" eaLnBrk="1" hangingPunct="1">
              <a:spcBef>
                <a:spcPct val="0"/>
              </a:spcBef>
              <a:spcAft>
                <a:spcPct val="20000"/>
              </a:spcAft>
              <a:buFontTx/>
              <a:buNone/>
            </a:pPr>
            <a:r>
              <a:rPr lang="en-US" sz="1800" b="1">
                <a:ea typeface="ＭＳ Ｐゴシック" charset="-128"/>
                <a:cs typeface="ＭＳ Ｐゴシック" charset="-128"/>
              </a:rPr>
              <a:t>Article I Section 9, Clause 1</a:t>
            </a:r>
          </a:p>
          <a:p>
            <a:pPr marL="120650" lvl="1" indent="-6350" eaLnBrk="1" hangingPunct="1">
              <a:spcBef>
                <a:spcPct val="0"/>
              </a:spcBef>
              <a:spcAft>
                <a:spcPct val="20000"/>
              </a:spcAft>
              <a:buFontTx/>
              <a:buNone/>
            </a:pPr>
            <a:r>
              <a:rPr lang="en-US" sz="1400"/>
              <a:t>… a Tax or duty may be imposed on such Importation, not exceeding </a:t>
            </a:r>
            <a:r>
              <a:rPr lang="en-US" sz="1800" b="1"/>
              <a:t>ten dollars</a:t>
            </a:r>
            <a:r>
              <a:rPr lang="en-US" sz="1400"/>
              <a:t> for each Person.</a:t>
            </a:r>
          </a:p>
          <a:p>
            <a:pPr marL="0" indent="0" eaLnBrk="1" hangingPunct="1">
              <a:spcBef>
                <a:spcPct val="0"/>
              </a:spcBef>
              <a:spcAft>
                <a:spcPct val="20000"/>
              </a:spcAft>
              <a:buFontTx/>
              <a:buNone/>
            </a:pPr>
            <a:r>
              <a:rPr lang="en-US" sz="1800" b="1">
                <a:ea typeface="ＭＳ Ｐゴシック" charset="-128"/>
                <a:cs typeface="ＭＳ Ｐゴシック" charset="-128"/>
              </a:rPr>
              <a:t>Article I Section 10, Clause 1</a:t>
            </a:r>
          </a:p>
          <a:p>
            <a:pPr marL="120650" lvl="1" indent="-6350" eaLnBrk="1" hangingPunct="1">
              <a:spcBef>
                <a:spcPct val="0"/>
              </a:spcBef>
              <a:spcAft>
                <a:spcPct val="20000"/>
              </a:spcAft>
              <a:buFontTx/>
              <a:buNone/>
            </a:pPr>
            <a:r>
              <a:rPr lang="en-US" sz="1400"/>
              <a:t>No State shall … </a:t>
            </a:r>
            <a:r>
              <a:rPr lang="en-US" sz="1400" b="1"/>
              <a:t>make any Thing but gold and silver coin a Tender in Payments of Debts</a:t>
            </a:r>
            <a:r>
              <a:rPr lang="en-US" sz="1400"/>
              <a:t>.</a:t>
            </a:r>
          </a:p>
          <a:p>
            <a:pPr marL="0" indent="0" eaLnBrk="1" hangingPunct="1">
              <a:spcBef>
                <a:spcPct val="0"/>
              </a:spcBef>
              <a:spcAft>
                <a:spcPct val="20000"/>
              </a:spcAft>
              <a:buFontTx/>
              <a:buNone/>
            </a:pPr>
            <a:r>
              <a:rPr lang="en-US" sz="1800" b="1">
                <a:ea typeface="ＭＳ Ｐゴシック" charset="-128"/>
                <a:cs typeface="ＭＳ Ｐゴシック" charset="-128"/>
              </a:rPr>
              <a:t>Amendment VII</a:t>
            </a:r>
          </a:p>
          <a:p>
            <a:pPr marL="120650" lvl="1" indent="-6350" eaLnBrk="1" hangingPunct="1">
              <a:spcBef>
                <a:spcPct val="0"/>
              </a:spcBef>
              <a:spcAft>
                <a:spcPct val="20000"/>
              </a:spcAft>
              <a:buFontTx/>
              <a:buNone/>
            </a:pPr>
            <a:r>
              <a:rPr lang="en-US" sz="1400"/>
              <a:t>In Suits at common law, where the value in controversy shall exceed </a:t>
            </a:r>
            <a:r>
              <a:rPr lang="en-US" sz="1800" b="1"/>
              <a:t>twenty dollars</a:t>
            </a:r>
            <a:r>
              <a:rPr lang="en-US" sz="1400"/>
              <a:t>, the right of trial by jury shall be preserved, and no fact tried by a jury, shall be otherwise re-examined in any Court of the United States, than according to the rules of the common law.</a:t>
            </a:r>
            <a:endParaRPr lang="en-US" sz="1000"/>
          </a:p>
        </p:txBody>
      </p:sp>
      <p:pic>
        <p:nvPicPr>
          <p:cNvPr id="25605" name="Picture 7" descr="constitution_1_of_4_630"/>
          <p:cNvPicPr>
            <a:picLocks noChangeAspect="1" noChangeArrowheads="1"/>
          </p:cNvPicPr>
          <p:nvPr/>
        </p:nvPicPr>
        <p:blipFill>
          <a:blip r:embed="rId4"/>
          <a:srcRect/>
          <a:stretch>
            <a:fillRect/>
          </a:stretch>
        </p:blipFill>
        <p:spPr bwMode="auto">
          <a:xfrm>
            <a:off x="533400" y="1371600"/>
            <a:ext cx="3886200" cy="48768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20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6">
                                            <p:txEl>
                                              <p:pRg st="0" end="0"/>
                                            </p:txEl>
                                          </p:spTgt>
                                        </p:tgtEl>
                                        <p:attrNameLst>
                                          <p:attrName>style.visibility</p:attrName>
                                        </p:attrNameLst>
                                      </p:cBhvr>
                                      <p:to>
                                        <p:strVal val="visible"/>
                                      </p:to>
                                    </p:set>
                                    <p:animEffect transition="in" filter="fade">
                                      <p:cBhvr>
                                        <p:cTn id="12" dur="2000"/>
                                        <p:tgtEl>
                                          <p:spTgt spid="922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26">
                                            <p:txEl>
                                              <p:pRg st="1" end="1"/>
                                            </p:txEl>
                                          </p:spTgt>
                                        </p:tgtEl>
                                        <p:attrNameLst>
                                          <p:attrName>style.visibility</p:attrName>
                                        </p:attrNameLst>
                                      </p:cBhvr>
                                      <p:to>
                                        <p:strVal val="visible"/>
                                      </p:to>
                                    </p:set>
                                    <p:animEffect transition="in" filter="fade">
                                      <p:cBhvr>
                                        <p:cTn id="15" dur="2000"/>
                                        <p:tgtEl>
                                          <p:spTgt spid="92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226">
                                            <p:txEl>
                                              <p:pRg st="2" end="2"/>
                                            </p:txEl>
                                          </p:spTgt>
                                        </p:tgtEl>
                                        <p:attrNameLst>
                                          <p:attrName>style.visibility</p:attrName>
                                        </p:attrNameLst>
                                      </p:cBhvr>
                                      <p:to>
                                        <p:strVal val="visible"/>
                                      </p:to>
                                    </p:set>
                                    <p:animEffect transition="in" filter="fade">
                                      <p:cBhvr>
                                        <p:cTn id="20" dur="2000"/>
                                        <p:tgtEl>
                                          <p:spTgt spid="922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226">
                                            <p:txEl>
                                              <p:pRg st="3" end="3"/>
                                            </p:txEl>
                                          </p:spTgt>
                                        </p:tgtEl>
                                        <p:attrNameLst>
                                          <p:attrName>style.visibility</p:attrName>
                                        </p:attrNameLst>
                                      </p:cBhvr>
                                      <p:to>
                                        <p:strVal val="visible"/>
                                      </p:to>
                                    </p:set>
                                    <p:animEffect transition="in" filter="fade">
                                      <p:cBhvr>
                                        <p:cTn id="23" dur="2000"/>
                                        <p:tgtEl>
                                          <p:spTgt spid="922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226">
                                            <p:txEl>
                                              <p:pRg st="4" end="4"/>
                                            </p:txEl>
                                          </p:spTgt>
                                        </p:tgtEl>
                                        <p:attrNameLst>
                                          <p:attrName>style.visibility</p:attrName>
                                        </p:attrNameLst>
                                      </p:cBhvr>
                                      <p:to>
                                        <p:strVal val="visible"/>
                                      </p:to>
                                    </p:set>
                                    <p:animEffect transition="in" filter="fade">
                                      <p:cBhvr>
                                        <p:cTn id="28" dur="2000"/>
                                        <p:tgtEl>
                                          <p:spTgt spid="9226">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226">
                                            <p:txEl>
                                              <p:pRg st="5" end="5"/>
                                            </p:txEl>
                                          </p:spTgt>
                                        </p:tgtEl>
                                        <p:attrNameLst>
                                          <p:attrName>style.visibility</p:attrName>
                                        </p:attrNameLst>
                                      </p:cBhvr>
                                      <p:to>
                                        <p:strVal val="visible"/>
                                      </p:to>
                                    </p:set>
                                    <p:animEffect transition="in" filter="fade">
                                      <p:cBhvr>
                                        <p:cTn id="31" dur="2000"/>
                                        <p:tgtEl>
                                          <p:spTgt spid="922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226">
                                            <p:txEl>
                                              <p:pRg st="6" end="6"/>
                                            </p:txEl>
                                          </p:spTgt>
                                        </p:tgtEl>
                                        <p:attrNameLst>
                                          <p:attrName>style.visibility</p:attrName>
                                        </p:attrNameLst>
                                      </p:cBhvr>
                                      <p:to>
                                        <p:strVal val="visible"/>
                                      </p:to>
                                    </p:set>
                                    <p:animEffect transition="in" filter="fade">
                                      <p:cBhvr>
                                        <p:cTn id="36" dur="2000"/>
                                        <p:tgtEl>
                                          <p:spTgt spid="9226">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226">
                                            <p:txEl>
                                              <p:pRg st="7" end="7"/>
                                            </p:txEl>
                                          </p:spTgt>
                                        </p:tgtEl>
                                        <p:attrNameLst>
                                          <p:attrName>style.visibility</p:attrName>
                                        </p:attrNameLst>
                                      </p:cBhvr>
                                      <p:to>
                                        <p:strVal val="visible"/>
                                      </p:to>
                                    </p:set>
                                    <p:animEffect transition="in" filter="fade">
                                      <p:cBhvr>
                                        <p:cTn id="39" dur="2000"/>
                                        <p:tgtEl>
                                          <p:spTgt spid="92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6" grpId="0"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0|0.1|1|0.4|0.5"/>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6|2|1.4"/>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2.6|6.3|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131</TotalTime>
  <Words>9151</Words>
  <Application>Microsoft Macintosh PowerPoint</Application>
  <PresentationFormat>On-screen Show (4:3)</PresentationFormat>
  <Paragraphs>720</Paragraphs>
  <Slides>51</Slides>
  <Notes>33</Notes>
  <HiddenSlides>0</HiddenSlides>
  <MMClips>1</MMClips>
  <ScaleCrop>false</ScaleCrop>
  <HeadingPairs>
    <vt:vector size="4" baseType="variant">
      <vt:variant>
        <vt:lpstr>Design Template</vt:lpstr>
      </vt:variant>
      <vt:variant>
        <vt:i4>1</vt:i4>
      </vt:variant>
      <vt:variant>
        <vt:lpstr>Slide Titles</vt:lpstr>
      </vt:variant>
      <vt:variant>
        <vt:i4>51</vt:i4>
      </vt:variant>
    </vt:vector>
  </HeadingPairs>
  <TitlesOfParts>
    <vt:vector size="52" baseType="lpstr">
      <vt:lpstr>Office Theme</vt:lpstr>
      <vt:lpstr>Slide 1</vt:lpstr>
      <vt:lpstr>Slide 2</vt:lpstr>
      <vt:lpstr>Slide 3</vt:lpstr>
      <vt:lpstr>Slide 4</vt:lpstr>
      <vt:lpstr>Slide 5</vt:lpstr>
      <vt:lpstr>What Truths Have Been Suppressed?</vt:lpstr>
      <vt:lpstr>Power of the Purse Take-away-points</vt:lpstr>
      <vt:lpstr>What is One Dollar?</vt:lpstr>
      <vt:lpstr>The Dollar of the Constitution</vt:lpstr>
      <vt:lpstr>Congress’ Responsibility to Regulate the Value of Coin </vt:lpstr>
      <vt:lpstr>A Bit of History</vt:lpstr>
      <vt:lpstr>The Dollar of the Constitution: A coin containing 371¼ grains of Silver</vt:lpstr>
      <vt:lpstr>The Dollar (Silver) coin guarantees citizens a fixed measure of value </vt:lpstr>
      <vt:lpstr>The Federal Reserve System</vt:lpstr>
      <vt:lpstr>What is a Federal Reserve Note?</vt:lpstr>
      <vt:lpstr>Federal Reserve Notes are  NOT Dollar$ or Lawful Money</vt:lpstr>
      <vt:lpstr>A Federal Reserve Note  is not a Dollar - they have no value</vt:lpstr>
      <vt:lpstr>Supreme Court - Coin Money is a Constitutional Requirement</vt:lpstr>
      <vt:lpstr>The Legislature Knows The Truth </vt:lpstr>
      <vt:lpstr>The Legislature Reinstituted Monetary Law</vt:lpstr>
      <vt:lpstr>Power of the Purse Take-away-points</vt:lpstr>
      <vt:lpstr>What is the effect of using unconstitutional legal tender?</vt:lpstr>
      <vt:lpstr>Quiet Theft!</vt:lpstr>
      <vt:lpstr>What is the effect of using unconstitutional legal tender?</vt:lpstr>
      <vt:lpstr>Quiet Theft!</vt:lpstr>
      <vt:lpstr>Relevant Law &amp; Cases</vt:lpstr>
      <vt:lpstr>Power of the Purse Take-away-points</vt:lpstr>
      <vt:lpstr>Where we are headed:</vt:lpstr>
      <vt:lpstr>Slide 29</vt:lpstr>
      <vt:lpstr>Slide 30</vt:lpstr>
      <vt:lpstr>Slide 31</vt:lpstr>
      <vt:lpstr>Slide 32</vt:lpstr>
      <vt:lpstr>Slide 33</vt:lpstr>
      <vt:lpstr>Hyper-Inflation History</vt:lpstr>
      <vt:lpstr>Thomas Paine </vt:lpstr>
      <vt:lpstr>We have a Constitutional Crisis Article I Section 10, Clause 1</vt:lpstr>
      <vt:lpstr>History shows us the solution!</vt:lpstr>
      <vt:lpstr>Power of the Sword Take-away-points</vt:lpstr>
      <vt:lpstr>The Balance  of Individual Freedom</vt:lpstr>
      <vt:lpstr>The Two-Dimensional (Diamond) Political Paradigm </vt:lpstr>
      <vt:lpstr>A Free State or Police State</vt:lpstr>
      <vt:lpstr>What form of Government?</vt:lpstr>
      <vt:lpstr>Citizens’ Power of the Sword Militia of the Several States</vt:lpstr>
      <vt:lpstr>Paul exercised his Rights against Tyrants and Usurpers</vt:lpstr>
      <vt:lpstr>Slide 45</vt:lpstr>
      <vt:lpstr>Slide 46</vt:lpstr>
      <vt:lpstr>Slide 47</vt:lpstr>
      <vt:lpstr>Slide 48</vt:lpstr>
      <vt:lpstr>Slide 49</vt:lpstr>
      <vt:lpstr>Those who do not know their history are doomed to repeat it.</vt:lpstr>
      <vt:lpstr>What Can We Do?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D. Selgas</dc:creator>
  <cp:lastModifiedBy>Thomas D. Selgas</cp:lastModifiedBy>
  <cp:revision>14</cp:revision>
  <dcterms:created xsi:type="dcterms:W3CDTF">2011-07-05T17:51:57Z</dcterms:created>
  <dcterms:modified xsi:type="dcterms:W3CDTF">2011-07-05T17:52:09Z</dcterms:modified>
</cp:coreProperties>
</file>