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Default Extension="wmf" ContentType="image/x-wmf"/>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1"/>
  </p:notesMasterIdLst>
  <p:handoutMasterIdLst>
    <p:handoutMasterId r:id="rId42"/>
  </p:handoutMasterIdLst>
  <p:sldIdLst>
    <p:sldId id="261" r:id="rId2"/>
    <p:sldId id="278" r:id="rId3"/>
    <p:sldId id="279" r:id="rId4"/>
    <p:sldId id="262" r:id="rId5"/>
    <p:sldId id="289" r:id="rId6"/>
    <p:sldId id="266" r:id="rId7"/>
    <p:sldId id="263" r:id="rId8"/>
    <p:sldId id="264" r:id="rId9"/>
    <p:sldId id="280" r:id="rId10"/>
    <p:sldId id="273" r:id="rId11"/>
    <p:sldId id="281" r:id="rId12"/>
    <p:sldId id="274" r:id="rId13"/>
    <p:sldId id="277" r:id="rId14"/>
    <p:sldId id="282" r:id="rId15"/>
    <p:sldId id="267" r:id="rId16"/>
    <p:sldId id="292" r:id="rId17"/>
    <p:sldId id="293" r:id="rId18"/>
    <p:sldId id="294" r:id="rId19"/>
    <p:sldId id="295" r:id="rId20"/>
    <p:sldId id="296" r:id="rId21"/>
    <p:sldId id="297" r:id="rId22"/>
    <p:sldId id="298" r:id="rId23"/>
    <p:sldId id="317" r:id="rId24"/>
    <p:sldId id="300" r:id="rId25"/>
    <p:sldId id="301" r:id="rId26"/>
    <p:sldId id="259" r:id="rId27"/>
    <p:sldId id="302" r:id="rId28"/>
    <p:sldId id="303" r:id="rId29"/>
    <p:sldId id="304" r:id="rId30"/>
    <p:sldId id="305" r:id="rId31"/>
    <p:sldId id="306" r:id="rId32"/>
    <p:sldId id="307" r:id="rId33"/>
    <p:sldId id="308" r:id="rId34"/>
    <p:sldId id="309" r:id="rId35"/>
    <p:sldId id="310" r:id="rId36"/>
    <p:sldId id="311" r:id="rId37"/>
    <p:sldId id="312" r:id="rId38"/>
    <p:sldId id="316" r:id="rId39"/>
    <p:sldId id="315" r:id="rId4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112" charset="-52"/>
        <a:ea typeface="ＭＳ Ｐゴシック" pitchFamily="-112" charset="-128"/>
        <a:cs typeface="ＭＳ Ｐゴシック" pitchFamily="-112" charset="-128"/>
      </a:defRPr>
    </a:lvl1pPr>
    <a:lvl2pPr marL="457200" algn="l" rtl="0" fontAlgn="base">
      <a:spcBef>
        <a:spcPct val="0"/>
      </a:spcBef>
      <a:spcAft>
        <a:spcPct val="0"/>
      </a:spcAft>
      <a:defRPr kern="1200">
        <a:solidFill>
          <a:schemeClr val="tx1"/>
        </a:solidFill>
        <a:latin typeface="Arial" pitchFamily="-112" charset="-52"/>
        <a:ea typeface="ＭＳ Ｐゴシック" pitchFamily="-112" charset="-128"/>
        <a:cs typeface="ＭＳ Ｐゴシック" pitchFamily="-112" charset="-128"/>
      </a:defRPr>
    </a:lvl2pPr>
    <a:lvl3pPr marL="914400" algn="l" rtl="0" fontAlgn="base">
      <a:spcBef>
        <a:spcPct val="0"/>
      </a:spcBef>
      <a:spcAft>
        <a:spcPct val="0"/>
      </a:spcAft>
      <a:defRPr kern="1200">
        <a:solidFill>
          <a:schemeClr val="tx1"/>
        </a:solidFill>
        <a:latin typeface="Arial" pitchFamily="-112" charset="-52"/>
        <a:ea typeface="ＭＳ Ｐゴシック" pitchFamily="-112" charset="-128"/>
        <a:cs typeface="ＭＳ Ｐゴシック" pitchFamily="-112" charset="-128"/>
      </a:defRPr>
    </a:lvl3pPr>
    <a:lvl4pPr marL="1371600" algn="l" rtl="0" fontAlgn="base">
      <a:spcBef>
        <a:spcPct val="0"/>
      </a:spcBef>
      <a:spcAft>
        <a:spcPct val="0"/>
      </a:spcAft>
      <a:defRPr kern="1200">
        <a:solidFill>
          <a:schemeClr val="tx1"/>
        </a:solidFill>
        <a:latin typeface="Arial" pitchFamily="-112" charset="-52"/>
        <a:ea typeface="ＭＳ Ｐゴシック" pitchFamily="-112" charset="-128"/>
        <a:cs typeface="ＭＳ Ｐゴシック" pitchFamily="-112" charset="-128"/>
      </a:defRPr>
    </a:lvl4pPr>
    <a:lvl5pPr marL="1828800" algn="l" rtl="0" fontAlgn="base">
      <a:spcBef>
        <a:spcPct val="0"/>
      </a:spcBef>
      <a:spcAft>
        <a:spcPct val="0"/>
      </a:spcAft>
      <a:defRPr kern="1200">
        <a:solidFill>
          <a:schemeClr val="tx1"/>
        </a:solidFill>
        <a:latin typeface="Arial" pitchFamily="-112" charset="-52"/>
        <a:ea typeface="ＭＳ Ｐゴシック" pitchFamily="-112" charset="-128"/>
        <a:cs typeface="ＭＳ Ｐゴシック" pitchFamily="-112" charset="-128"/>
      </a:defRPr>
    </a:lvl5pPr>
    <a:lvl6pPr marL="2286000" algn="l" defTabSz="457200" rtl="0" eaLnBrk="1" latinLnBrk="0" hangingPunct="1">
      <a:defRPr kern="1200">
        <a:solidFill>
          <a:schemeClr val="tx1"/>
        </a:solidFill>
        <a:latin typeface="Arial" pitchFamily="-112" charset="-52"/>
        <a:ea typeface="ＭＳ Ｐゴシック" pitchFamily="-112" charset="-128"/>
        <a:cs typeface="ＭＳ Ｐゴシック" pitchFamily="-112" charset="-128"/>
      </a:defRPr>
    </a:lvl6pPr>
    <a:lvl7pPr marL="2743200" algn="l" defTabSz="457200" rtl="0" eaLnBrk="1" latinLnBrk="0" hangingPunct="1">
      <a:defRPr kern="1200">
        <a:solidFill>
          <a:schemeClr val="tx1"/>
        </a:solidFill>
        <a:latin typeface="Arial" pitchFamily="-112" charset="-52"/>
        <a:ea typeface="ＭＳ Ｐゴシック" pitchFamily="-112" charset="-128"/>
        <a:cs typeface="ＭＳ Ｐゴシック" pitchFamily="-112" charset="-128"/>
      </a:defRPr>
    </a:lvl7pPr>
    <a:lvl8pPr marL="3200400" algn="l" defTabSz="457200" rtl="0" eaLnBrk="1" latinLnBrk="0" hangingPunct="1">
      <a:defRPr kern="1200">
        <a:solidFill>
          <a:schemeClr val="tx1"/>
        </a:solidFill>
        <a:latin typeface="Arial" pitchFamily="-112" charset="-52"/>
        <a:ea typeface="ＭＳ Ｐゴシック" pitchFamily="-112" charset="-128"/>
        <a:cs typeface="ＭＳ Ｐゴシック" pitchFamily="-112" charset="-128"/>
      </a:defRPr>
    </a:lvl8pPr>
    <a:lvl9pPr marL="3657600" algn="l" defTabSz="457200" rtl="0" eaLnBrk="1" latinLnBrk="0" hangingPunct="1">
      <a:defRPr kern="1200">
        <a:solidFill>
          <a:schemeClr val="tx1"/>
        </a:solidFill>
        <a:latin typeface="Arial" pitchFamily="-112" charset="-52"/>
        <a:ea typeface="ＭＳ Ｐゴシック" pitchFamily="-112" charset="-128"/>
        <a:cs typeface="ＭＳ Ｐゴシック" pitchFamily="-11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clr="blackTextOnWhite"/>
  <p:showPr showNarration="1">
    <p:present/>
    <p:sldAll/>
    <p:penClr>
      <a:schemeClr val="tx1"/>
    </p:penClr>
  </p:showPr>
  <p:clrMru>
    <a:srgbClr val="005800"/>
    <a:srgbClr val="B2B2B2"/>
    <a:srgbClr val="0000CC"/>
    <a:srgbClr val="0000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122" d="100"/>
          <a:sy n="122" d="100"/>
        </p:scale>
        <p:origin x="-105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6" d="100"/>
          <a:sy n="96" d="100"/>
        </p:scale>
        <p:origin x="-3280" y="-11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handoutMaster" Target="handoutMasters/handoutMaster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presProps" Target="presProps.xml"/><Relationship Id="rId4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110" charset="0"/>
                <a:ea typeface="ＭＳ Ｐゴシック" pitchFamily="-110" charset="-128"/>
                <a:cs typeface="ＭＳ Ｐゴシック" pitchFamily="-110" charset="-128"/>
              </a:defRPr>
            </a:lvl1pPr>
          </a:lstStyle>
          <a:p>
            <a:pPr>
              <a:defRPr/>
            </a:pPr>
            <a:endParaRPr lang="en-US"/>
          </a:p>
        </p:txBody>
      </p:sp>
      <p:sp>
        <p:nvSpPr>
          <p:cNvPr id="1095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110" charset="0"/>
                <a:ea typeface="ＭＳ Ｐゴシック" pitchFamily="-110" charset="-128"/>
                <a:cs typeface="ＭＳ Ｐゴシック" pitchFamily="-110" charset="-128"/>
              </a:defRPr>
            </a:lvl1pPr>
          </a:lstStyle>
          <a:p>
            <a:pPr>
              <a:defRPr/>
            </a:pPr>
            <a:endParaRPr lang="en-US"/>
          </a:p>
        </p:txBody>
      </p:sp>
      <p:sp>
        <p:nvSpPr>
          <p:cNvPr id="1095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110" charset="0"/>
                <a:ea typeface="ＭＳ Ｐゴシック" pitchFamily="-110" charset="-128"/>
                <a:cs typeface="ＭＳ Ｐゴシック" pitchFamily="-110" charset="-128"/>
              </a:defRPr>
            </a:lvl1pPr>
          </a:lstStyle>
          <a:p>
            <a:pPr>
              <a:defRPr/>
            </a:pPr>
            <a:endParaRPr lang="en-US"/>
          </a:p>
        </p:txBody>
      </p:sp>
      <p:sp>
        <p:nvSpPr>
          <p:cNvPr id="1095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110" charset="0"/>
                <a:ea typeface="ＭＳ Ｐゴシック" pitchFamily="-110" charset="-128"/>
                <a:cs typeface="ＭＳ Ｐゴシック" pitchFamily="-110" charset="-128"/>
              </a:defRPr>
            </a:lvl1pPr>
          </a:lstStyle>
          <a:p>
            <a:pPr>
              <a:defRPr/>
            </a:pPr>
            <a:fld id="{C0870B25-58B0-EC41-BD37-5822D656C86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110" charset="0"/>
                <a:ea typeface="ＭＳ Ｐゴシック" pitchFamily="-110" charset="-128"/>
                <a:cs typeface="ＭＳ Ｐゴシック" pitchFamily="-110" charset="-128"/>
              </a:defRPr>
            </a:lvl1pPr>
          </a:lstStyle>
          <a:p>
            <a:pPr>
              <a:defRPr/>
            </a:pPr>
            <a:endParaRPr lang="en-US"/>
          </a:p>
        </p:txBody>
      </p:sp>
      <p:sp>
        <p:nvSpPr>
          <p:cNvPr id="194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110" charset="0"/>
                <a:ea typeface="ＭＳ Ｐゴシック" pitchFamily="-110" charset="-128"/>
                <a:cs typeface="ＭＳ Ｐゴシック" pitchFamily="-110" charset="-128"/>
              </a:defRPr>
            </a:lvl1pPr>
          </a:lstStyle>
          <a:p>
            <a:pPr>
              <a:defRPr/>
            </a:pPr>
            <a:endParaRPr lang="en-US"/>
          </a:p>
        </p:txBody>
      </p:sp>
      <p:sp>
        <p:nvSpPr>
          <p:cNvPr id="18436"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110" charset="0"/>
                <a:ea typeface="ＭＳ Ｐゴシック" pitchFamily="-110" charset="-128"/>
                <a:cs typeface="ＭＳ Ｐゴシック" pitchFamily="-110" charset="-128"/>
              </a:defRPr>
            </a:lvl1pPr>
          </a:lstStyle>
          <a:p>
            <a:pPr>
              <a:defRPr/>
            </a:pPr>
            <a:endParaRPr lang="en-US"/>
          </a:p>
        </p:txBody>
      </p:sp>
      <p:sp>
        <p:nvSpPr>
          <p:cNvPr id="194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110" charset="0"/>
                <a:ea typeface="ＭＳ Ｐゴシック" pitchFamily="-110" charset="-128"/>
                <a:cs typeface="ＭＳ Ｐゴシック" pitchFamily="-110" charset="-128"/>
              </a:defRPr>
            </a:lvl1pPr>
          </a:lstStyle>
          <a:p>
            <a:pPr>
              <a:defRPr/>
            </a:pPr>
            <a:fld id="{1F4B9752-FE12-4C41-BA8B-ECBE60F46BD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3" Type="http://schemas.openxmlformats.org/officeDocument/2006/relationships/hyperlink" Target="http://uscode.house.gov/uscode-cgi/fastweb.exe?getdoc+uscview+t09t12+4557+0++()%20%20AND%20((12)%20ADJ%20USC):CITE%20AND%20(USC%20w/10%20(411)):CITE" TargetMode="Externa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3" Type="http://schemas.openxmlformats.org/officeDocument/2006/relationships/hyperlink" Target="http://www.ustreas.gov/education/faq/currency/legal-tender.shtml%23q2" TargetMode="Externa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caselaw.lp.findlaw.com/scripts/getcase.pl?navby=case&amp;court=us&amp;vol=95&amp;page=19%3C!--%20http://caselaw.lp.findlaw.com/cgi-bin/getcase.pl?court=US&amp;vol=95&amp;invol=694%20--%3E" TargetMode="External"/><Relationship Id="rId4" Type="http://schemas.openxmlformats.org/officeDocument/2006/relationships/hyperlink" Target="http://uscode.house.gov/uscode-cgi/fastweb.exe?getdoc+uscview+t29t32+2022+0++()%20%20AND%20((31)%20ADJ%20USC):CITE%20AND%20(USC%20w/10%20(5119)):CITE" TargetMode="External"/><Relationship Id="rId10" Type="http://schemas.openxmlformats.org/officeDocument/2006/relationships/hyperlink" Target="http://caselaw.lp.findlaw.com/cgi-bin/getcase.pl?court=US&amp;vol=50&amp;invol=560" TargetMode="External"/><Relationship Id="rId5" Type="http://schemas.openxmlformats.org/officeDocument/2006/relationships/hyperlink" Target="http://uscode.house.gov/uscode-cgi/fastweb.exe?getdoc+uscview+t09t12+4557+0++()%20%20AND%20((12)%20ADJ%20USC):CITE%20AND%20(USC%20w/10%20(411)):CITE" TargetMode="External"/><Relationship Id="rId7" Type="http://schemas.openxmlformats.org/officeDocument/2006/relationships/hyperlink" Target="U.S.%20SUPREME%20COURT%20Opinions" TargetMode="External"/><Relationship Id="rId1" Type="http://schemas.openxmlformats.org/officeDocument/2006/relationships/notesMaster" Target="../notesMasters/notesMaster1.xml"/><Relationship Id="rId2" Type="http://schemas.openxmlformats.org/officeDocument/2006/relationships/slide" Target="../slides/slide35.xml"/><Relationship Id="rId9" Type="http://schemas.openxmlformats.org/officeDocument/2006/relationships/hyperlink" Target="http://caselaw.lp.findlaw.com/cgi-bin/getcase.pl?court=US&amp;vol=110&amp;invol=421" TargetMode="External"/><Relationship Id="rId3" Type="http://schemas.openxmlformats.org/officeDocument/2006/relationships/hyperlink" Target="http://uscode.house.gov/search/criteria.shtml" TargetMode="External"/><Relationship Id="rId6" Type="http://schemas.openxmlformats.org/officeDocument/2006/relationships/hyperlink" Target="http://uscode.house.gov/uscode-cgi/fastweb.exe?getdoc+uscview+t29t32+2015+1++()%20%20AND%20((31)%20ADJ%20USC):CITE%20AND%20(USC%20w/10%20(5112)):CITE"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3" Type="http://schemas.openxmlformats.org/officeDocument/2006/relationships/hyperlink" Target="http://www.npn.net/getcontacts.htm" TargetMode="Externa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3" Type="http://schemas.openxmlformats.org/officeDocument/2006/relationships/hyperlink" Target="http://en.wikipedia.org/wiki/Czech_Republic" TargetMode="Externa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3" Type="http://schemas.openxmlformats.org/officeDocument/2006/relationships/hyperlink" Target="http://openlibrary.org/b/OL2356573M/Report-to-the-Congress-of-the-Commission-on-the-Role-of-Gold-in-the-Domestic-and-International-Monetary-Systems" TargetMode="Externa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2EDC6CE-D958-1D4D-9AAA-84E7EC57E991}" type="slidenum">
              <a:rPr lang="en-US">
                <a:latin typeface="Arial" pitchFamily="-112" charset="-52"/>
                <a:ea typeface="ＭＳ Ｐゴシック" pitchFamily="-112" charset="-128"/>
                <a:cs typeface="ＭＳ Ｐゴシック" pitchFamily="-112" charset="-128"/>
              </a:rPr>
              <a:pPr/>
              <a:t>1</a:t>
            </a:fld>
            <a:endParaRPr lang="en-US">
              <a:latin typeface="Arial" pitchFamily="-112" charset="-52"/>
              <a:ea typeface="ＭＳ Ｐゴシック" pitchFamily="-112" charset="-128"/>
              <a:cs typeface="ＭＳ Ｐゴシック" pitchFamily="-112" charset="-128"/>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xfrm>
            <a:off x="533400" y="4560888"/>
            <a:ext cx="6126163" cy="4319587"/>
          </a:xfrm>
          <a:noFill/>
          <a:ln/>
        </p:spPr>
        <p:txBody>
          <a:bodyPr/>
          <a:lstStyle/>
          <a:p>
            <a:pPr algn="ctr" eaLnBrk="1" hangingPunct="1">
              <a:spcBef>
                <a:spcPct val="0"/>
              </a:spcBef>
              <a:spcAft>
                <a:spcPct val="100000"/>
              </a:spcAft>
            </a:pPr>
            <a:r>
              <a:rPr lang="en-US" dirty="0">
                <a:latin typeface="Arial" pitchFamily="-112" charset="-52"/>
                <a:ea typeface="ＭＳ Ｐゴシック" pitchFamily="-112" charset="-128"/>
                <a:cs typeface="ＭＳ Ｐゴシック" pitchFamily="-112" charset="-128"/>
              </a:rPr>
              <a:t>“</a:t>
            </a:r>
            <a:r>
              <a:rPr lang="en-US" b="1" i="1" dirty="0">
                <a:latin typeface="Arial" pitchFamily="-112" charset="-52"/>
                <a:ea typeface="ＭＳ Ｐゴシック" pitchFamily="-112" charset="-128"/>
                <a:cs typeface="ＭＳ Ｐゴシック" pitchFamily="-112" charset="-128"/>
              </a:rPr>
              <a:t>If the American people ever allow private banks to control the issue of their money, first by inflation and then by deflation, the banks and corporations that will grow up around them will deprive the people of their property until their children will wake up homeless on the continent their fathers conquered</a:t>
            </a:r>
            <a:r>
              <a:rPr lang="en-US" dirty="0">
                <a:latin typeface="Arial" pitchFamily="-112" charset="-52"/>
                <a:ea typeface="ＭＳ Ｐゴシック" pitchFamily="-112" charset="-128"/>
                <a:cs typeface="ＭＳ Ｐゴシック" pitchFamily="-112" charset="-128"/>
              </a:rPr>
              <a:t>.”, Thomas Jefferson</a:t>
            </a:r>
          </a:p>
          <a:p>
            <a:pPr algn="ctr" eaLnBrk="1" hangingPunct="1">
              <a:spcBef>
                <a:spcPct val="0"/>
              </a:spcBef>
              <a:spcAft>
                <a:spcPct val="100000"/>
              </a:spcAft>
            </a:pPr>
            <a:endParaRPr lang="en-US" dirty="0">
              <a:latin typeface="Arial" pitchFamily="-112" charset="-52"/>
              <a:ea typeface="ＭＳ Ｐゴシック" pitchFamily="-112" charset="-128"/>
              <a:cs typeface="ＭＳ Ｐゴシック" pitchFamily="-112" charset="-128"/>
            </a:endParaRPr>
          </a:p>
          <a:p>
            <a:pPr eaLnBrk="1" hangingPunct="1">
              <a:spcBef>
                <a:spcPct val="0"/>
              </a:spcBef>
              <a:spcAft>
                <a:spcPct val="100000"/>
              </a:spcAft>
            </a:pPr>
            <a:r>
              <a:rPr lang="en-US" dirty="0">
                <a:latin typeface="Arial" pitchFamily="-112" charset="-52"/>
                <a:ea typeface="ＭＳ Ｐゴシック" pitchFamily="-112" charset="-128"/>
                <a:cs typeface="ＭＳ Ｐゴシック" pitchFamily="-112" charset="-128"/>
              </a:rPr>
              <a:t>Have you ever pondered the question “What is money?”</a:t>
            </a:r>
          </a:p>
          <a:p>
            <a:pPr eaLnBrk="1" hangingPunct="1">
              <a:spcBef>
                <a:spcPct val="0"/>
              </a:spcBef>
              <a:spcAft>
                <a:spcPct val="100000"/>
              </a:spcAft>
            </a:pPr>
            <a:r>
              <a:rPr lang="en-US" dirty="0">
                <a:latin typeface="Arial" pitchFamily="-112" charset="-52"/>
                <a:ea typeface="ＭＳ Ｐゴシック" pitchFamily="-112" charset="-128"/>
                <a:cs typeface="ＭＳ Ｐゴシック" pitchFamily="-112" charset="-128"/>
              </a:rPr>
              <a:t>Have you ever thought about what money represents?</a:t>
            </a:r>
          </a:p>
          <a:p>
            <a:pPr eaLnBrk="1" hangingPunct="1">
              <a:spcBef>
                <a:spcPct val="0"/>
              </a:spcBef>
              <a:spcAft>
                <a:spcPct val="100000"/>
              </a:spcAft>
            </a:pPr>
            <a:r>
              <a:rPr lang="en-US" dirty="0">
                <a:latin typeface="Arial" pitchFamily="-112" charset="-52"/>
                <a:ea typeface="ＭＳ Ｐゴシック" pitchFamily="-112" charset="-128"/>
                <a:cs typeface="ＭＳ Ｐゴシック" pitchFamily="-112" charset="-128"/>
              </a:rPr>
              <a:t>Have you ever asked yourself whether money is a unit of measure of wealth, value or some combination thereof?</a:t>
            </a:r>
          </a:p>
          <a:p>
            <a:pPr eaLnBrk="1" hangingPunct="1">
              <a:spcBef>
                <a:spcPct val="0"/>
              </a:spcBef>
              <a:spcAft>
                <a:spcPct val="100000"/>
              </a:spcAft>
            </a:pPr>
            <a:r>
              <a:rPr lang="en-US" dirty="0">
                <a:latin typeface="Arial" pitchFamily="-112" charset="-52"/>
                <a:ea typeface="ＭＳ Ｐゴシック" pitchFamily="-112" charset="-128"/>
                <a:cs typeface="ＭＳ Ｐゴシック" pitchFamily="-112" charset="-128"/>
              </a:rPr>
              <a:t>Have you ever asked yourself whether money represents a fixed unit of measurement or a variable unit of measurement?  And if a variable unit of measurement than who gets to decide its value at any moment in time?</a:t>
            </a:r>
          </a:p>
          <a:p>
            <a:pPr eaLnBrk="1" hangingPunct="1">
              <a:spcBef>
                <a:spcPct val="0"/>
              </a:spcBef>
              <a:spcAft>
                <a:spcPct val="100000"/>
              </a:spcAft>
            </a:pPr>
            <a:r>
              <a:rPr lang="en-US" dirty="0">
                <a:latin typeface="Arial" pitchFamily="-112" charset="-52"/>
                <a:ea typeface="ＭＳ Ｐゴシック" pitchFamily="-112" charset="-128"/>
                <a:cs typeface="ＭＳ Ｐゴシック" pitchFamily="-112" charset="-128"/>
              </a:rPr>
              <a:t>Have you ever studied our Constitution to see what it says about money?</a:t>
            </a:r>
          </a:p>
          <a:p>
            <a:pPr eaLnBrk="1" hangingPunct="1">
              <a:spcBef>
                <a:spcPct val="0"/>
              </a:spcBef>
              <a:spcAft>
                <a:spcPct val="100000"/>
              </a:spcAft>
            </a:pPr>
            <a:r>
              <a:rPr lang="en-US" dirty="0">
                <a:latin typeface="Arial" pitchFamily="-112" charset="-52"/>
                <a:ea typeface="ＭＳ Ｐゴシック" pitchFamily="-112" charset="-128"/>
                <a:cs typeface="ＭＳ Ｐゴシック" pitchFamily="-112" charset="-128"/>
              </a:rPr>
              <a:t>Well today, I hope to be able to definitively answer all of these questions and more.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E6A1BF3-12DA-3D4C-8DE3-D545921335F5}" type="slidenum">
              <a:rPr lang="en-US">
                <a:latin typeface="Arial" pitchFamily="-112" charset="-52"/>
                <a:ea typeface="ＭＳ Ｐゴシック" pitchFamily="-112" charset="-128"/>
                <a:cs typeface="ＭＳ Ｐゴシック" pitchFamily="-112" charset="-128"/>
              </a:rPr>
              <a:pPr/>
              <a:t>10</a:t>
            </a:fld>
            <a:endParaRPr lang="en-US">
              <a:latin typeface="Arial" pitchFamily="-112" charset="-52"/>
              <a:ea typeface="ＭＳ Ｐゴシック" pitchFamily="-112" charset="-128"/>
              <a:cs typeface="ＭＳ Ｐゴシック" pitchFamily="-112" charset="-128"/>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a:latin typeface="Arial" pitchFamily="-112" charset="-52"/>
                <a:ea typeface="ＭＳ Ｐゴシック" pitchFamily="-112" charset="-128"/>
                <a:cs typeface="ＭＳ Ｐゴシック" pitchFamily="-112" charset="-128"/>
              </a:rPr>
              <a:t>As we have now seen, there is a specific constitutional prohibition to emit paper money; hence why Federal Reserve Notes cannot be nor have ever been lawful money of the United States.  They are simply a form of fiat currency forced upon the citizens of the United States of America in their ignorance.</a:t>
            </a:r>
          </a:p>
          <a:p>
            <a:pPr eaLnBrk="1" hangingPunct="1"/>
            <a:endParaRPr lang="en-US">
              <a:latin typeface="Arial" pitchFamily="-112" charset="-52"/>
              <a:ea typeface="ＭＳ Ｐゴシック" pitchFamily="-112" charset="-128"/>
              <a:cs typeface="ＭＳ Ｐゴシック" pitchFamily="-112" charset="-128"/>
            </a:endParaRPr>
          </a:p>
          <a:p>
            <a:pPr eaLnBrk="1" hangingPunct="1"/>
            <a:r>
              <a:rPr lang="en-US">
                <a:latin typeface="Arial" pitchFamily="-112" charset="-52"/>
                <a:ea typeface="ＭＳ Ｐゴシック" pitchFamily="-112" charset="-128"/>
                <a:cs typeface="ＭＳ Ｐゴシック" pitchFamily="-112" charset="-128"/>
              </a:rPr>
              <a:t>However, </a:t>
            </a:r>
            <a:r>
              <a:rPr lang="en-US">
                <a:latin typeface="Arial" pitchFamily="-112" charset="-52"/>
                <a:ea typeface="ＭＳ Ｐゴシック" pitchFamily="-112" charset="-128"/>
                <a:cs typeface="ＭＳ Ｐゴシック" pitchFamily="-112" charset="-128"/>
                <a:hlinkClick r:id="rId3"/>
              </a:rPr>
              <a:t>Title 12 United States Code section 411 </a:t>
            </a:r>
            <a:r>
              <a:rPr lang="en-US">
                <a:latin typeface="Arial" pitchFamily="-112" charset="-52"/>
                <a:ea typeface="ＭＳ Ｐゴシック" pitchFamily="-112" charset="-128"/>
                <a:cs typeface="ＭＳ Ｐゴシック" pitchFamily="-112" charset="-128"/>
              </a:rPr>
              <a:t> gives us a remedy to demand constitutionally lawful money from the Federal Reserve Bank and we need to start making our demand.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928D821-BB8A-2241-B51A-AB24B1FE7554}" type="slidenum">
              <a:rPr lang="en-US">
                <a:latin typeface="Arial" pitchFamily="-112" charset="-52"/>
                <a:ea typeface="ＭＳ Ｐゴシック" pitchFamily="-112" charset="-128"/>
                <a:cs typeface="ＭＳ Ｐゴシック" pitchFamily="-112" charset="-128"/>
              </a:rPr>
              <a:pPr/>
              <a:t>11</a:t>
            </a:fld>
            <a:endParaRPr lang="en-US">
              <a:latin typeface="Arial" pitchFamily="-112" charset="-52"/>
              <a:ea typeface="ＭＳ Ｐゴシック" pitchFamily="-112" charset="-128"/>
              <a:cs typeface="ＭＳ Ｐゴシック" pitchFamily="-112" charset="-128"/>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latin typeface="Arial" pitchFamily="-112" charset="-52"/>
                <a:ea typeface="ＭＳ Ｐゴシック" pitchFamily="-112" charset="-128"/>
                <a:cs typeface="ＭＳ Ｐゴシック" pitchFamily="-112" charset="-128"/>
              </a:rPr>
              <a:t>The Department of Treasury web-site under it’s frequently asked questions (FAQ) section states that:</a:t>
            </a:r>
          </a:p>
          <a:p>
            <a:pPr marL="234950" lvl="1" eaLnBrk="1" hangingPunct="1"/>
            <a:r>
              <a:rPr lang="en-US">
                <a:latin typeface="Arial" pitchFamily="-112" charset="-52"/>
              </a:rPr>
              <a:t>“[</a:t>
            </a:r>
            <a:r>
              <a:rPr lang="en-US" sz="1400">
                <a:solidFill>
                  <a:srgbClr val="FF3300"/>
                </a:solidFill>
                <a:latin typeface="Arial" pitchFamily="-112" charset="-52"/>
              </a:rPr>
              <a:t>Federal Reserve notes] are not redeemable in gold, silver or any other commodity</a:t>
            </a:r>
            <a:r>
              <a:rPr lang="en-US" sz="1400">
                <a:latin typeface="Arial" pitchFamily="-112" charset="-52"/>
              </a:rPr>
              <a:t>, and receive no backing by anything. This has been the case since 1933. </a:t>
            </a:r>
            <a:r>
              <a:rPr lang="en-US" sz="1400">
                <a:solidFill>
                  <a:srgbClr val="FF3300"/>
                </a:solidFill>
                <a:latin typeface="Arial" pitchFamily="-112" charset="-52"/>
              </a:rPr>
              <a:t>The notes have no value for themselves</a:t>
            </a:r>
            <a:r>
              <a:rPr lang="en-US" sz="1400">
                <a:latin typeface="Arial" pitchFamily="-112" charset="-52"/>
              </a:rPr>
              <a:t> …” </a:t>
            </a:r>
          </a:p>
          <a:p>
            <a:pPr marL="234950" lvl="1" algn="ctr" eaLnBrk="1" hangingPunct="1"/>
            <a:r>
              <a:rPr lang="en-US" sz="1400">
                <a:latin typeface="Arial" pitchFamily="-112" charset="-52"/>
                <a:ea typeface="ＭＳ Ｐゴシック" pitchFamily="-112" charset="-128"/>
                <a:cs typeface="ＭＳ Ｐゴシック" pitchFamily="-112" charset="-128"/>
                <a:hlinkClick r:id="rId3"/>
              </a:rPr>
              <a:t>http://www.ustreas.gov/education/faq/currency/legal-tender.shtml#q2</a:t>
            </a:r>
            <a:endParaRPr lang="en-US" sz="1400">
              <a:latin typeface="Arial" pitchFamily="-112" charset="-52"/>
              <a:ea typeface="ＭＳ Ｐゴシック" pitchFamily="-112" charset="-128"/>
              <a:cs typeface="ＭＳ Ｐゴシック" pitchFamily="-112" charset="-128"/>
            </a:endParaRPr>
          </a:p>
          <a:p>
            <a:pPr marL="234950" lvl="1" eaLnBrk="1" hangingPunct="1"/>
            <a:endParaRPr lang="en-US" sz="1400">
              <a:latin typeface="Arial" pitchFamily="-112" charset="-52"/>
            </a:endParaRPr>
          </a:p>
          <a:p>
            <a:pPr eaLnBrk="1" hangingPunct="1"/>
            <a:endParaRPr lang="en-US" sz="1400">
              <a:latin typeface="Arial" pitchFamily="-112" charset="-52"/>
              <a:ea typeface="ＭＳ Ｐゴシック" pitchFamily="-112" charset="-128"/>
              <a:cs typeface="ＭＳ Ｐゴシック" pitchFamily="-112" charset="-128"/>
            </a:endParaRPr>
          </a:p>
          <a:p>
            <a:pPr eaLnBrk="1" hangingPunct="1"/>
            <a:r>
              <a:rPr lang="en-US" sz="1400">
                <a:latin typeface="Arial" pitchFamily="-112" charset="-52"/>
                <a:ea typeface="ＭＳ Ｐゴシック" pitchFamily="-112" charset="-128"/>
                <a:cs typeface="ＭＳ Ｐゴシック" pitchFamily="-112" charset="-128"/>
              </a:rPr>
              <a:t>Hence, </a:t>
            </a:r>
            <a:r>
              <a:rPr lang="en-US" sz="1400">
                <a:solidFill>
                  <a:srgbClr val="FF3300"/>
                </a:solidFill>
                <a:latin typeface="Arial" pitchFamily="-112" charset="-52"/>
                <a:ea typeface="ＭＳ Ｐゴシック" pitchFamily="-112" charset="-128"/>
                <a:cs typeface="ＭＳ Ｐゴシック" pitchFamily="-112" charset="-128"/>
              </a:rPr>
              <a:t>Federal Reserve notes</a:t>
            </a:r>
            <a:r>
              <a:rPr lang="en-US" sz="1400">
                <a:latin typeface="Arial" pitchFamily="-112" charset="-52"/>
                <a:ea typeface="ＭＳ Ｐゴシック" pitchFamily="-112" charset="-128"/>
                <a:cs typeface="ＭＳ Ｐゴシック" pitchFamily="-112" charset="-128"/>
              </a:rPr>
              <a:t> are unconstitutional, and therefore unlawful.  They have no value and as a result, they have been used by Federal Reserve Banks, in cooperation with the government, to perpetrate a “quiet theft” on the citizens of this great country, which we will discuss in more detail shortly.</a:t>
            </a:r>
          </a:p>
          <a:p>
            <a:pPr eaLnBrk="1" hangingPunct="1"/>
            <a:endParaRPr lang="en-US">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6193073-AFFA-5E4E-82CC-098B9EC63F40}" type="slidenum">
              <a:rPr lang="en-US">
                <a:latin typeface="Arial" pitchFamily="-112" charset="-52"/>
                <a:ea typeface="ＭＳ Ｐゴシック" pitchFamily="-112" charset="-128"/>
                <a:cs typeface="ＭＳ Ｐゴシック" pitchFamily="-112" charset="-128"/>
              </a:rPr>
              <a:pPr/>
              <a:t>12</a:t>
            </a:fld>
            <a:endParaRPr lang="en-US">
              <a:latin typeface="Arial" pitchFamily="-112" charset="-52"/>
              <a:ea typeface="ＭＳ Ｐゴシック" pitchFamily="-112" charset="-128"/>
              <a:cs typeface="ＭＳ Ｐゴシック" pitchFamily="-112" charset="-128"/>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latin typeface="Arial" pitchFamily="-112" charset="-52"/>
                <a:ea typeface="ＭＳ Ｐゴシック" pitchFamily="-112" charset="-128"/>
                <a:cs typeface="ＭＳ Ｐゴシック" pitchFamily="-112" charset="-128"/>
              </a:rPr>
              <a:t>The Supreme Court understood that our Constitution was ratified with the understanding that the legislature was bound in duty to maintain a pure metallic standard of value and to prevent our monetary unit’s debasement and expulsion, which the Federal Reserve Note has done.</a:t>
            </a:r>
          </a:p>
          <a:p>
            <a:pPr eaLnBrk="1" hangingPunct="1"/>
            <a:endParaRPr lang="en-US">
              <a:latin typeface="Arial" pitchFamily="-112" charset="-52"/>
              <a:ea typeface="ＭＳ Ｐゴシック" pitchFamily="-112" charset="-128"/>
              <a:cs typeface="ＭＳ Ｐゴシック" pitchFamily="-112" charset="-128"/>
            </a:endParaRPr>
          </a:p>
          <a:p>
            <a:pPr eaLnBrk="1" hangingPunct="1">
              <a:spcBef>
                <a:spcPct val="50000"/>
              </a:spcBef>
            </a:pPr>
            <a:r>
              <a:rPr lang="en-US" b="1">
                <a:latin typeface="Arial" pitchFamily="-112" charset="-52"/>
                <a:ea typeface="ＭＳ Ｐゴシック" pitchFamily="-112" charset="-128"/>
                <a:cs typeface="ＭＳ Ｐゴシック" pitchFamily="-112" charset="-128"/>
              </a:rPr>
              <a:t>Federal Reserve Notes are UNCONSTITUTIONAL: </a:t>
            </a:r>
          </a:p>
          <a:p>
            <a:pPr marL="685800" lvl="1" indent="-228600" eaLnBrk="1" hangingPunct="1">
              <a:spcBef>
                <a:spcPct val="0"/>
              </a:spcBef>
              <a:buFontTx/>
              <a:buAutoNum type="arabicPeriod"/>
            </a:pPr>
            <a:r>
              <a:rPr lang="en-US" b="1">
                <a:latin typeface="Arial" pitchFamily="-112" charset="-52"/>
              </a:rPr>
              <a:t>They are not a pure metallic standard of value;</a:t>
            </a:r>
          </a:p>
          <a:p>
            <a:pPr marL="685800" lvl="1" indent="-228600" eaLnBrk="1" hangingPunct="1">
              <a:spcBef>
                <a:spcPct val="0"/>
              </a:spcBef>
              <a:buFontTx/>
              <a:buAutoNum type="arabicPeriod"/>
            </a:pPr>
            <a:r>
              <a:rPr lang="en-US" b="1">
                <a:latin typeface="Arial" pitchFamily="-112" charset="-52"/>
              </a:rPr>
              <a:t>They have no intrinsic value;</a:t>
            </a:r>
          </a:p>
          <a:p>
            <a:pPr marL="685800" lvl="1" indent="-228600" eaLnBrk="1" hangingPunct="1">
              <a:spcBef>
                <a:spcPct val="0"/>
              </a:spcBef>
              <a:buFontTx/>
              <a:buAutoNum type="arabicPeriod"/>
            </a:pPr>
            <a:r>
              <a:rPr lang="en-US" b="1">
                <a:latin typeface="Arial" pitchFamily="-112" charset="-52"/>
              </a:rPr>
              <a:t>They are not created by Congress</a:t>
            </a:r>
            <a:r>
              <a:rPr lang="en-US" b="1" smtClean="0">
                <a:latin typeface="Arial" pitchFamily="-112" charset="-52"/>
              </a:rPr>
              <a:t>;</a:t>
            </a:r>
          </a:p>
          <a:p>
            <a:pPr marL="685800" lvl="1" indent="-228600" eaLnBrk="1" hangingPunct="1">
              <a:spcBef>
                <a:spcPct val="0"/>
              </a:spcBef>
              <a:buFontTx/>
              <a:buAutoNum type="arabicPeriod"/>
            </a:pPr>
            <a:r>
              <a:rPr lang="en-US" b="1" smtClean="0">
                <a:latin typeface="Arial" pitchFamily="-112" charset="-52"/>
              </a:rPr>
              <a:t>They expelled constitutional money from regular use in commerce.</a:t>
            </a:r>
            <a:endParaRPr lang="en-US" smtClean="0">
              <a:latin typeface="Arial" pitchFamily="-112" charset="-52"/>
            </a:endParaRPr>
          </a:p>
          <a:p>
            <a:pPr eaLnBrk="1" hangingPunct="1">
              <a:spcBef>
                <a:spcPct val="0"/>
              </a:spcBef>
            </a:pPr>
            <a:endParaRPr lang="en-US" b="1" smtClean="0">
              <a:latin typeface="Arial" pitchFamily="-112" charset="-52"/>
              <a:ea typeface="ＭＳ Ｐゴシック" pitchFamily="-112" charset="-128"/>
              <a:cs typeface="ＭＳ Ｐゴシック" pitchFamily="-112" charset="-128"/>
            </a:endParaRPr>
          </a:p>
          <a:p>
            <a:pPr algn="ctr" eaLnBrk="1" hangingPunct="1"/>
            <a:r>
              <a:rPr lang="en-US">
                <a:latin typeface="Arial" pitchFamily="-112" charset="-52"/>
                <a:ea typeface="ＭＳ Ｐゴシック" pitchFamily="-112" charset="-128"/>
                <a:cs typeface="ＭＳ Ｐゴシック" pitchFamily="-112" charset="-128"/>
              </a:rPr>
              <a:t>“</a:t>
            </a:r>
            <a:r>
              <a:rPr lang="en-US" b="1" i="1">
                <a:latin typeface="Arial" pitchFamily="-112" charset="-52"/>
                <a:ea typeface="ＭＳ Ｐゴシック" pitchFamily="-112" charset="-128"/>
                <a:cs typeface="ＭＳ Ｐゴシック" pitchFamily="-112" charset="-128"/>
              </a:rPr>
              <a:t>If the American people ever allow private banks to control the issue of their money, first by inflation and then by deflation, the banks and corporations that will grow up around them will deprive the people of their property until their children will wake up homeless on the continent their fathers conquered</a:t>
            </a:r>
            <a:r>
              <a:rPr lang="en-US">
                <a:latin typeface="Arial" pitchFamily="-112" charset="-52"/>
                <a:ea typeface="ＭＳ Ｐゴシック" pitchFamily="-112" charset="-128"/>
                <a:cs typeface="ＭＳ Ｐゴシック" pitchFamily="-112" charset="-128"/>
              </a:rPr>
              <a:t>.”, </a:t>
            </a:r>
            <a:br>
              <a:rPr lang="en-US">
                <a:latin typeface="Arial" pitchFamily="-112" charset="-52"/>
                <a:ea typeface="ＭＳ Ｐゴシック" pitchFamily="-112" charset="-128"/>
                <a:cs typeface="ＭＳ Ｐゴシック" pitchFamily="-112" charset="-128"/>
              </a:rPr>
            </a:br>
            <a:r>
              <a:rPr lang="en-US">
                <a:latin typeface="Arial" pitchFamily="-112" charset="-52"/>
                <a:ea typeface="ＭＳ Ｐゴシック" pitchFamily="-112" charset="-128"/>
                <a:cs typeface="ＭＳ Ｐゴシック" pitchFamily="-112" charset="-128"/>
              </a:rPr>
              <a:t>Thomas Jefferson</a:t>
            </a:r>
          </a:p>
          <a:p>
            <a:pPr eaLnBrk="1" hangingPunct="1"/>
            <a:endParaRPr lang="en-US">
              <a:latin typeface="Arial" pitchFamily="-112" charset="-52"/>
              <a:ea typeface="ＭＳ Ｐゴシック" pitchFamily="-112" charset="-128"/>
              <a:cs typeface="ＭＳ Ｐゴシック" pitchFamily="-112" charset="-128"/>
            </a:endParaRPr>
          </a:p>
          <a:p>
            <a:pPr eaLnBrk="1" hangingPunct="1">
              <a:spcBef>
                <a:spcPct val="0"/>
              </a:spcBef>
            </a:pPr>
            <a:endParaRPr lang="en-US" b="1">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D987CF7-025B-0C4E-81C8-2A5E55678607}" type="slidenum">
              <a:rPr lang="en-US">
                <a:latin typeface="Arial" pitchFamily="-112" charset="-52"/>
                <a:ea typeface="ＭＳ Ｐゴシック" pitchFamily="-112" charset="-128"/>
                <a:cs typeface="ＭＳ Ｐゴシック" pitchFamily="-112" charset="-128"/>
              </a:rPr>
              <a:pPr/>
              <a:t>13</a:t>
            </a:fld>
            <a:endParaRPr lang="en-US">
              <a:latin typeface="Arial" pitchFamily="-112" charset="-52"/>
              <a:ea typeface="ＭＳ Ｐゴシック" pitchFamily="-112" charset="-128"/>
              <a:cs typeface="ＭＳ Ｐゴシック" pitchFamily="-112" charset="-128"/>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latin typeface="Arial" pitchFamily="-112" charset="-52"/>
                <a:ea typeface="ＭＳ Ｐゴシック" pitchFamily="-112" charset="-128"/>
                <a:cs typeface="ＭＳ Ｐゴシック" pitchFamily="-112" charset="-128"/>
              </a:rPr>
              <a:t>On March 31, 1982, Donald T. Regan, the then Secretary of Treasury, delivered the Report from the Commission established pursuant to Public Law 96-389 to the Legislature informing them that the present monetary arrangements [i.e. the Federal Reserve Banking System] of the United States are unconstitutional --even anti-constitutional-- from top to bottom.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63F76A8-16B2-5348-8258-710FC6AD02CA}" type="slidenum">
              <a:rPr lang="en-US">
                <a:latin typeface="Arial" pitchFamily="-112" charset="-52"/>
                <a:ea typeface="ＭＳ Ｐゴシック" pitchFamily="-112" charset="-128"/>
                <a:cs typeface="ＭＳ Ｐゴシック" pitchFamily="-112" charset="-128"/>
              </a:rPr>
              <a:pPr/>
              <a:t>14</a:t>
            </a:fld>
            <a:endParaRPr lang="en-US">
              <a:latin typeface="Arial" pitchFamily="-112" charset="-52"/>
              <a:ea typeface="ＭＳ Ｐゴシック" pitchFamily="-112" charset="-128"/>
              <a:cs typeface="ＭＳ Ｐゴシック" pitchFamily="-112" charset="-128"/>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latin typeface="Arial" pitchFamily="-112" charset="-52"/>
                <a:ea typeface="ＭＳ Ｐゴシック" pitchFamily="-112" charset="-128"/>
                <a:cs typeface="ＭＳ Ｐゴシック" pitchFamily="-112" charset="-128"/>
              </a:rPr>
              <a:t>In less than 6 months after Donald T. Regan delivered the Report from the Commission, Congress enacted its first law, Public Law 97-258 on September 13, 1982 restoring the semblance of constitutionally lawful money.  Then in 1985, Congress enacted Public Laws 99-61 and 99-185 that reinstituted constitutionally lawful gold and silver money.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2E11910-2ABE-054B-801B-B130343DE725}" type="slidenum">
              <a:rPr lang="en-US">
                <a:latin typeface="Arial" pitchFamily="-112" charset="-52"/>
                <a:ea typeface="ＭＳ Ｐゴシック" pitchFamily="-112" charset="-128"/>
                <a:cs typeface="ＭＳ Ｐゴシック" pitchFamily="-112" charset="-128"/>
              </a:rPr>
              <a:pPr/>
              <a:t>15</a:t>
            </a:fld>
            <a:endParaRPr lang="en-US">
              <a:latin typeface="Arial" pitchFamily="-112" charset="-52"/>
              <a:ea typeface="ＭＳ Ｐゴシック" pitchFamily="-112" charset="-128"/>
              <a:cs typeface="ＭＳ Ｐゴシック" pitchFamily="-112" charset="-128"/>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pitchFamily="-112" charset="-52"/>
                <a:ea typeface="ＭＳ Ｐゴシック" pitchFamily="-112" charset="-128"/>
                <a:cs typeface="ＭＳ Ｐゴシック" pitchFamily="-112"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pitchFamily="-112" charset="-52"/>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pitchFamily="-112" charset="-52"/>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pitchFamily="-112" charset="-52"/>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4FDA0B0-3B47-664C-A481-7D712C88E81A}" type="slidenum">
              <a:rPr lang="en-US">
                <a:latin typeface="Arial" pitchFamily="-112" charset="-52"/>
                <a:ea typeface="ＭＳ Ｐゴシック" pitchFamily="-112" charset="-128"/>
                <a:cs typeface="ＭＳ Ｐゴシック" pitchFamily="-112" charset="-128"/>
              </a:rPr>
              <a:pPr/>
              <a:t>16</a:t>
            </a:fld>
            <a:endParaRPr lang="en-US">
              <a:latin typeface="Arial" pitchFamily="-112" charset="-52"/>
              <a:ea typeface="ＭＳ Ｐゴシック" pitchFamily="-112" charset="-128"/>
              <a:cs typeface="ＭＳ Ｐゴシック" pitchFamily="-112" charset="-128"/>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pitchFamily="-112" charset="-52"/>
                <a:ea typeface="ＭＳ Ｐゴシック" pitchFamily="-112" charset="-128"/>
                <a:cs typeface="ＭＳ Ｐゴシック" pitchFamily="-112"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pitchFamily="-112" charset="-52"/>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pitchFamily="-112" charset="-52"/>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pitchFamily="-112" charset="-52"/>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E23A0B9-C189-0E40-B3A2-25B8CD5CD574}" type="slidenum">
              <a:rPr lang="en-US">
                <a:latin typeface="Arial" pitchFamily="-112" charset="-52"/>
                <a:ea typeface="ＭＳ Ｐゴシック" pitchFamily="-112" charset="-128"/>
                <a:cs typeface="ＭＳ Ｐゴシック" pitchFamily="-112" charset="-128"/>
              </a:rPr>
              <a:pPr/>
              <a:t>17</a:t>
            </a:fld>
            <a:endParaRPr lang="en-US">
              <a:latin typeface="Arial" pitchFamily="-112" charset="-52"/>
              <a:ea typeface="ＭＳ Ｐゴシック" pitchFamily="-112" charset="-128"/>
              <a:cs typeface="ＭＳ Ｐゴシック" pitchFamily="-112" charset="-128"/>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pitchFamily="-112" charset="-52"/>
                <a:ea typeface="ＭＳ Ｐゴシック" pitchFamily="-112" charset="-128"/>
                <a:cs typeface="ＭＳ Ｐゴシック" pitchFamily="-112"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pitchFamily="-112" charset="-52"/>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pitchFamily="-112" charset="-52"/>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pitchFamily="-112" charset="-52"/>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8CF56F1-2144-0646-BE91-7BD1F7B497BD}" type="slidenum">
              <a:rPr lang="en-US">
                <a:latin typeface="Arial" pitchFamily="-112" charset="-52"/>
                <a:ea typeface="ＭＳ Ｐゴシック" pitchFamily="-112" charset="-128"/>
                <a:cs typeface="ＭＳ Ｐゴシック" pitchFamily="-112" charset="-128"/>
              </a:rPr>
              <a:pPr/>
              <a:t>18</a:t>
            </a:fld>
            <a:endParaRPr lang="en-US">
              <a:latin typeface="Arial" pitchFamily="-112" charset="-52"/>
              <a:ea typeface="ＭＳ Ｐゴシック" pitchFamily="-112" charset="-128"/>
              <a:cs typeface="ＭＳ Ｐゴシック" pitchFamily="-112" charset="-128"/>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pitchFamily="-112" charset="-52"/>
                <a:ea typeface="ＭＳ Ｐゴシック" pitchFamily="-112" charset="-128"/>
                <a:cs typeface="ＭＳ Ｐゴシック" pitchFamily="-112"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pitchFamily="-112" charset="-52"/>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pitchFamily="-112" charset="-52"/>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pitchFamily="-112" charset="-52"/>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04CB92D-3401-5642-8896-C0B403C95EF6}" type="slidenum">
              <a:rPr lang="en-US">
                <a:latin typeface="Arial" pitchFamily="-112" charset="-52"/>
                <a:ea typeface="ＭＳ Ｐゴシック" pitchFamily="-112" charset="-128"/>
                <a:cs typeface="ＭＳ Ｐゴシック" pitchFamily="-112" charset="-128"/>
              </a:rPr>
              <a:pPr/>
              <a:t>19</a:t>
            </a:fld>
            <a:endParaRPr lang="en-US">
              <a:latin typeface="Arial" pitchFamily="-112" charset="-52"/>
              <a:ea typeface="ＭＳ Ｐゴシック" pitchFamily="-112" charset="-128"/>
              <a:cs typeface="ＭＳ Ｐゴシック" pitchFamily="-112" charset="-128"/>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pitchFamily="-112" charset="-52"/>
                <a:ea typeface="ＭＳ Ｐゴシック" pitchFamily="-112" charset="-128"/>
                <a:cs typeface="ＭＳ Ｐゴシック" pitchFamily="-112"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pitchFamily="-112" charset="-52"/>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pitchFamily="-112" charset="-52"/>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pitchFamily="-112" charset="-52"/>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AA9F806-EDEE-B148-AD28-06D7146E56C9}" type="slidenum">
              <a:rPr lang="en-US">
                <a:latin typeface="Arial" pitchFamily="-112" charset="-52"/>
                <a:ea typeface="ＭＳ Ｐゴシック" pitchFamily="-112" charset="-128"/>
                <a:cs typeface="ＭＳ Ｐゴシック" pitchFamily="-112" charset="-128"/>
              </a:rPr>
              <a:pPr/>
              <a:t>2</a:t>
            </a:fld>
            <a:endParaRPr lang="en-US">
              <a:latin typeface="Arial" pitchFamily="-112" charset="-52"/>
              <a:ea typeface="ＭＳ Ｐゴシック" pitchFamily="-112" charset="-128"/>
              <a:cs typeface="ＭＳ Ｐゴシック" pitchFamily="-112" charset="-128"/>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a:latin typeface="Arial" pitchFamily="-112" charset="-52"/>
                <a:ea typeface="ＭＳ Ｐゴシック" pitchFamily="-112" charset="-128"/>
                <a:cs typeface="ＭＳ Ｐゴシック" pitchFamily="-112" charset="-128"/>
              </a:rPr>
              <a:t>Please answer the following 5 questions:</a:t>
            </a:r>
          </a:p>
          <a:p>
            <a:pPr eaLnBrk="1" hangingPunct="1"/>
            <a:endParaRPr lang="en-US">
              <a:latin typeface="Arial" pitchFamily="-112" charset="-52"/>
              <a:ea typeface="ＭＳ Ｐゴシック" pitchFamily="-112" charset="-128"/>
              <a:cs typeface="ＭＳ Ｐゴシック" pitchFamily="-112" charset="-128"/>
            </a:endParaRPr>
          </a:p>
          <a:p>
            <a:pPr eaLnBrk="1" hangingPunct="1"/>
            <a:r>
              <a:rPr lang="en-US">
                <a:latin typeface="Arial" pitchFamily="-112" charset="-52"/>
                <a:ea typeface="ＭＳ Ｐゴシック" pitchFamily="-112" charset="-128"/>
                <a:cs typeface="ＭＳ Ｐゴシック" pitchFamily="-112" charset="-128"/>
              </a:rPr>
              <a:t>What is a Dollar? _______________________________________________</a:t>
            </a:r>
          </a:p>
          <a:p>
            <a:pPr eaLnBrk="1" hangingPunct="1"/>
            <a:endParaRPr lang="en-US">
              <a:latin typeface="Arial" pitchFamily="-112" charset="-52"/>
              <a:ea typeface="ＭＳ Ｐゴシック" pitchFamily="-112" charset="-128"/>
              <a:cs typeface="ＭＳ Ｐゴシック" pitchFamily="-112" charset="-128"/>
            </a:endParaRPr>
          </a:p>
          <a:p>
            <a:pPr eaLnBrk="1" hangingPunct="1"/>
            <a:r>
              <a:rPr lang="en-US">
                <a:latin typeface="Arial" pitchFamily="-112" charset="-52"/>
                <a:ea typeface="ＭＳ Ｐゴシック" pitchFamily="-112" charset="-128"/>
                <a:cs typeface="ＭＳ Ｐゴシック" pitchFamily="-112" charset="-128"/>
              </a:rPr>
              <a:t>What is a Federal Reserve Note? __________________________________</a:t>
            </a:r>
          </a:p>
          <a:p>
            <a:pPr eaLnBrk="1" hangingPunct="1"/>
            <a:endParaRPr lang="en-US">
              <a:latin typeface="Arial" pitchFamily="-112" charset="-52"/>
              <a:ea typeface="ＭＳ Ｐゴシック" pitchFamily="-112" charset="-128"/>
              <a:cs typeface="ＭＳ Ｐゴシック" pitchFamily="-112" charset="-128"/>
            </a:endParaRPr>
          </a:p>
          <a:p>
            <a:pPr eaLnBrk="1" hangingPunct="1"/>
            <a:r>
              <a:rPr lang="en-US">
                <a:latin typeface="Arial" pitchFamily="-112" charset="-52"/>
                <a:ea typeface="ＭＳ Ｐゴシック" pitchFamily="-112" charset="-128"/>
                <a:cs typeface="ＭＳ Ｐゴシック" pitchFamily="-112" charset="-128"/>
              </a:rPr>
              <a:t>What is significant about the word “Dollar” appearing in the Constitution of the United States of America? </a:t>
            </a:r>
          </a:p>
          <a:p>
            <a:pPr eaLnBrk="1" hangingPunct="1"/>
            <a:r>
              <a:rPr lang="en-US">
                <a:latin typeface="Arial" pitchFamily="-112" charset="-52"/>
                <a:ea typeface="ＭＳ Ｐゴシック" pitchFamily="-112" charset="-128"/>
                <a:cs typeface="ＭＳ Ｐゴシック" pitchFamily="-112" charset="-128"/>
              </a:rPr>
              <a:t>______________________________________________________________ </a:t>
            </a:r>
          </a:p>
          <a:p>
            <a:pPr eaLnBrk="1" hangingPunct="1"/>
            <a:endParaRPr lang="en-US">
              <a:latin typeface="Arial" pitchFamily="-112" charset="-52"/>
              <a:ea typeface="ＭＳ Ｐゴシック" pitchFamily="-112" charset="-128"/>
              <a:cs typeface="ＭＳ Ｐゴシック" pitchFamily="-112" charset="-128"/>
            </a:endParaRPr>
          </a:p>
          <a:p>
            <a:pPr eaLnBrk="1" hangingPunct="1"/>
            <a:r>
              <a:rPr lang="en-US">
                <a:latin typeface="Arial" pitchFamily="-112" charset="-52"/>
                <a:ea typeface="ＭＳ Ｐゴシック" pitchFamily="-112" charset="-128"/>
                <a:cs typeface="ＭＳ Ｐゴシック" pitchFamily="-112" charset="-128"/>
              </a:rPr>
              <a:t>What is Lawful Money? ___________________________________________  </a:t>
            </a:r>
          </a:p>
          <a:p>
            <a:pPr eaLnBrk="1" hangingPunct="1"/>
            <a:endParaRPr lang="en-US">
              <a:latin typeface="Arial" pitchFamily="-112" charset="-52"/>
              <a:ea typeface="ＭＳ Ｐゴシック" pitchFamily="-112" charset="-128"/>
              <a:cs typeface="ＭＳ Ｐゴシック" pitchFamily="-112" charset="-128"/>
            </a:endParaRPr>
          </a:p>
          <a:p>
            <a:pPr eaLnBrk="1" hangingPunct="1"/>
            <a:r>
              <a:rPr lang="en-US">
                <a:latin typeface="Arial" pitchFamily="-112" charset="-52"/>
                <a:ea typeface="ＭＳ Ｐゴシック" pitchFamily="-112" charset="-128"/>
                <a:cs typeface="ＭＳ Ｐゴシック" pitchFamily="-112" charset="-128"/>
              </a:rPr>
              <a:t>Does the Constitution allow the United States to issue or print paper money? </a:t>
            </a:r>
          </a:p>
          <a:p>
            <a:pPr eaLnBrk="1" hangingPunct="1"/>
            <a:endParaRPr lang="en-US">
              <a:latin typeface="Arial" pitchFamily="-112" charset="-52"/>
              <a:ea typeface="ＭＳ Ｐゴシック" pitchFamily="-112" charset="-128"/>
              <a:cs typeface="ＭＳ Ｐゴシック" pitchFamily="-112" charset="-128"/>
            </a:endParaRPr>
          </a:p>
          <a:p>
            <a:pPr eaLnBrk="1" hangingPunct="1"/>
            <a:r>
              <a:rPr lang="en-US">
                <a:latin typeface="Arial" pitchFamily="-112" charset="-52"/>
                <a:ea typeface="ＭＳ Ｐゴシック" pitchFamily="-112" charset="-128"/>
                <a:cs typeface="ＭＳ Ｐゴシック" pitchFamily="-112" charset="-128"/>
              </a:rPr>
              <a:t>______________________________________________________________</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AA5F027-7094-4142-B95B-B2F77A49947D}" type="slidenum">
              <a:rPr lang="en-US">
                <a:latin typeface="Arial" pitchFamily="-112" charset="-52"/>
                <a:ea typeface="ＭＳ Ｐゴシック" pitchFamily="-112" charset="-128"/>
                <a:cs typeface="ＭＳ Ｐゴシック" pitchFamily="-112" charset="-128"/>
              </a:rPr>
              <a:pPr/>
              <a:t>20</a:t>
            </a:fld>
            <a:endParaRPr lang="en-US">
              <a:latin typeface="Arial" pitchFamily="-112" charset="-52"/>
              <a:ea typeface="ＭＳ Ｐゴシック" pitchFamily="-112" charset="-128"/>
              <a:cs typeface="ＭＳ Ｐゴシック" pitchFamily="-112" charset="-128"/>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pitchFamily="-112" charset="-52"/>
                <a:ea typeface="ＭＳ Ｐゴシック" pitchFamily="-112" charset="-128"/>
                <a:cs typeface="ＭＳ Ｐゴシック" pitchFamily="-112"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pitchFamily="-112" charset="-52"/>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pitchFamily="-112" charset="-52"/>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pitchFamily="-112" charset="-52"/>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FB90059-46BA-5B46-8D10-D8948318F1F9}" type="slidenum">
              <a:rPr lang="en-US">
                <a:latin typeface="Arial" pitchFamily="-112" charset="-52"/>
                <a:ea typeface="ＭＳ Ｐゴシック" pitchFamily="-112" charset="-128"/>
                <a:cs typeface="ＭＳ Ｐゴシック" pitchFamily="-112" charset="-128"/>
              </a:rPr>
              <a:pPr/>
              <a:t>21</a:t>
            </a:fld>
            <a:endParaRPr lang="en-US">
              <a:latin typeface="Arial" pitchFamily="-112" charset="-52"/>
              <a:ea typeface="ＭＳ Ｐゴシック" pitchFamily="-112" charset="-128"/>
              <a:cs typeface="ＭＳ Ｐゴシック" pitchFamily="-112" charset="-128"/>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pitchFamily="-112" charset="-52"/>
                <a:ea typeface="ＭＳ Ｐゴシック" pitchFamily="-112" charset="-128"/>
                <a:cs typeface="ＭＳ Ｐゴシック" pitchFamily="-112"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pitchFamily="-112" charset="-52"/>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pitchFamily="-112" charset="-52"/>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pitchFamily="-112" charset="-52"/>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62D1417-8202-BB44-A3F3-1B9561A3D29F}" type="slidenum">
              <a:rPr lang="en-US">
                <a:latin typeface="Arial" pitchFamily="-112" charset="-52"/>
                <a:ea typeface="ＭＳ Ｐゴシック" pitchFamily="-112" charset="-128"/>
                <a:cs typeface="ＭＳ Ｐゴシック" pitchFamily="-112" charset="-128"/>
              </a:rPr>
              <a:pPr/>
              <a:t>22</a:t>
            </a:fld>
            <a:endParaRPr lang="en-US">
              <a:latin typeface="Arial" pitchFamily="-112" charset="-52"/>
              <a:ea typeface="ＭＳ Ｐゴシック" pitchFamily="-112" charset="-128"/>
              <a:cs typeface="ＭＳ Ｐゴシック" pitchFamily="-112" charset="-128"/>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pitchFamily="-112" charset="-52"/>
                <a:ea typeface="ＭＳ Ｐゴシック" pitchFamily="-112" charset="-128"/>
                <a:cs typeface="ＭＳ Ｐゴシック" pitchFamily="-112"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pitchFamily="-112" charset="-52"/>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pitchFamily="-112" charset="-52"/>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pitchFamily="-112" charset="-52"/>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22F5AFB-9483-1840-B97C-E079647D6AAD}" type="slidenum">
              <a:rPr lang="en-US">
                <a:latin typeface="Arial" pitchFamily="-112" charset="-52"/>
                <a:ea typeface="ＭＳ Ｐゴシック" pitchFamily="-112" charset="-128"/>
                <a:cs typeface="ＭＳ Ｐゴシック" pitchFamily="-112" charset="-128"/>
              </a:rPr>
              <a:pPr/>
              <a:t>23</a:t>
            </a:fld>
            <a:endParaRPr lang="en-US">
              <a:latin typeface="Arial" pitchFamily="-112" charset="-52"/>
              <a:ea typeface="ＭＳ Ｐゴシック" pitchFamily="-112" charset="-128"/>
              <a:cs typeface="ＭＳ Ｐゴシック" pitchFamily="-112" charset="-128"/>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pitchFamily="-112" charset="-52"/>
                <a:ea typeface="ＭＳ Ｐゴシック" pitchFamily="-112" charset="-128"/>
                <a:cs typeface="ＭＳ Ｐゴシック" pitchFamily="-112"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pitchFamily="-112" charset="-52"/>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pitchFamily="-112" charset="-52"/>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pitchFamily="-112" charset="-52"/>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22F5AFB-9483-1840-B97C-E079647D6AAD}" type="slidenum">
              <a:rPr lang="en-US">
                <a:latin typeface="Arial" pitchFamily="-112" charset="-52"/>
                <a:ea typeface="ＭＳ Ｐゴシック" pitchFamily="-112" charset="-128"/>
                <a:cs typeface="ＭＳ Ｐゴシック" pitchFamily="-112" charset="-128"/>
              </a:rPr>
              <a:pPr/>
              <a:t>24</a:t>
            </a:fld>
            <a:endParaRPr lang="en-US">
              <a:latin typeface="Arial" pitchFamily="-112" charset="-52"/>
              <a:ea typeface="ＭＳ Ｐゴシック" pitchFamily="-112" charset="-128"/>
              <a:cs typeface="ＭＳ Ｐゴシック" pitchFamily="-112" charset="-128"/>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pitchFamily="-112" charset="-52"/>
                <a:ea typeface="ＭＳ Ｐゴシック" pitchFamily="-112" charset="-128"/>
                <a:cs typeface="ＭＳ Ｐゴシック" pitchFamily="-112"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pitchFamily="-112" charset="-52"/>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pitchFamily="-112" charset="-52"/>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pitchFamily="-112" charset="-52"/>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ED09985-A617-7543-AAEA-D61CDDB7F621}" type="slidenum">
              <a:rPr lang="en-US">
                <a:latin typeface="Arial" pitchFamily="-112" charset="-52"/>
                <a:ea typeface="ＭＳ Ｐゴシック" pitchFamily="-112" charset="-128"/>
                <a:cs typeface="ＭＳ Ｐゴシック" pitchFamily="-112" charset="-128"/>
              </a:rPr>
              <a:pPr/>
              <a:t>25</a:t>
            </a:fld>
            <a:endParaRPr lang="en-US">
              <a:latin typeface="Arial" pitchFamily="-112" charset="-52"/>
              <a:ea typeface="ＭＳ Ｐゴシック" pitchFamily="-112" charset="-128"/>
              <a:cs typeface="ＭＳ Ｐゴシック" pitchFamily="-112" charset="-128"/>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pitchFamily="-112" charset="-52"/>
                <a:ea typeface="ＭＳ Ｐゴシック" pitchFamily="-112" charset="-128"/>
                <a:cs typeface="ＭＳ Ｐゴシック" pitchFamily="-112"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pitchFamily="-112" charset="-52"/>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pitchFamily="-112" charset="-52"/>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pitchFamily="-112" charset="-52"/>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6DC2C50-9760-4B40-9A5F-3774928B09AA}" type="slidenum">
              <a:rPr lang="en-US">
                <a:latin typeface="Arial" pitchFamily="-112" charset="-52"/>
                <a:ea typeface="ＭＳ Ｐゴシック" pitchFamily="-112" charset="-128"/>
                <a:cs typeface="ＭＳ Ｐゴシック" pitchFamily="-112" charset="-128"/>
              </a:rPr>
              <a:pPr/>
              <a:t>26</a:t>
            </a:fld>
            <a:endParaRPr lang="en-US">
              <a:latin typeface="Arial" pitchFamily="-112" charset="-52"/>
              <a:ea typeface="ＭＳ Ｐゴシック" pitchFamily="-112" charset="-128"/>
              <a:cs typeface="ＭＳ Ｐゴシック" pitchFamily="-112" charset="-128"/>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z="1400">
                <a:latin typeface="Arial" pitchFamily="-112" charset="-52"/>
                <a:ea typeface="ＭＳ Ｐゴシック" pitchFamily="-112" charset="-128"/>
                <a:cs typeface="ＭＳ Ｐゴシック" pitchFamily="-112" charset="-128"/>
              </a:rPr>
              <a:t>So now let’s look at an example.</a:t>
            </a:r>
          </a:p>
          <a:p>
            <a:pPr eaLnBrk="1" hangingPunct="1"/>
            <a:endParaRPr lang="en-US" sz="1400">
              <a:latin typeface="Arial" pitchFamily="-112" charset="-52"/>
              <a:ea typeface="ＭＳ Ｐゴシック" pitchFamily="-112" charset="-128"/>
              <a:cs typeface="ＭＳ Ｐゴシック" pitchFamily="-112" charset="-128"/>
            </a:endParaRPr>
          </a:p>
          <a:p>
            <a:pPr eaLnBrk="1" hangingPunct="1"/>
            <a:r>
              <a:rPr lang="en-US" sz="1400" smtClean="0">
                <a:latin typeface="Arial" pitchFamily="-112" charset="-52"/>
                <a:ea typeface="ＭＳ Ｐゴシック" pitchFamily="-112" charset="-128"/>
                <a:cs typeface="ＭＳ Ｐゴシック" pitchFamily="-112" charset="-128"/>
              </a:rPr>
              <a:t>What are </a:t>
            </a:r>
            <a:r>
              <a:rPr lang="en-US" sz="1400">
                <a:latin typeface="Arial" pitchFamily="-112" charset="-52"/>
                <a:ea typeface="ＭＳ Ｐゴシック" pitchFamily="-112" charset="-128"/>
                <a:cs typeface="ＭＳ Ｐゴシック" pitchFamily="-112" charset="-128"/>
              </a:rPr>
              <a:t>the effects of using unconstitutional legal tender notes?</a:t>
            </a:r>
          </a:p>
          <a:p>
            <a:pPr marL="685800" lvl="1" indent="-228600" eaLnBrk="1" hangingPunct="1">
              <a:buFontTx/>
              <a:buAutoNum type="arabicPeriod"/>
            </a:pPr>
            <a:r>
              <a:rPr lang="en-US" sz="1400">
                <a:latin typeface="Arial" pitchFamily="-112" charset="-52"/>
              </a:rPr>
              <a:t>An unrealized loss of capital and </a:t>
            </a:r>
            <a:r>
              <a:rPr lang="en-US" sz="1400" smtClean="0">
                <a:latin typeface="Arial" pitchFamily="-112" charset="-52"/>
              </a:rPr>
              <a:t>property;</a:t>
            </a:r>
          </a:p>
          <a:p>
            <a:pPr marL="685800" lvl="1" indent="-228600" eaLnBrk="1" hangingPunct="1">
              <a:buFontTx/>
              <a:buAutoNum type="arabicPeriod"/>
            </a:pPr>
            <a:r>
              <a:rPr lang="en-US" sz="1400">
                <a:latin typeface="Arial" pitchFamily="-112" charset="-52"/>
              </a:rPr>
              <a:t>A loss of real </a:t>
            </a:r>
            <a:r>
              <a:rPr lang="en-US" sz="1400" smtClean="0">
                <a:latin typeface="Arial" pitchFamily="-112" charset="-52"/>
              </a:rPr>
              <a:t>value;</a:t>
            </a:r>
          </a:p>
          <a:p>
            <a:pPr marL="685800" lvl="1" indent="-228600" eaLnBrk="1" hangingPunct="1">
              <a:buFontTx/>
              <a:buAutoNum type="arabicPeriod"/>
            </a:pPr>
            <a:r>
              <a:rPr lang="en-US" sz="1400" smtClean="0">
                <a:latin typeface="Arial" pitchFamily="-112" charset="-52"/>
              </a:rPr>
              <a:t>The </a:t>
            </a:r>
            <a:r>
              <a:rPr lang="en-US" sz="1400">
                <a:latin typeface="Arial" pitchFamily="-112" charset="-52"/>
              </a:rPr>
              <a:t>loss of the full economic impact of </a:t>
            </a:r>
            <a:r>
              <a:rPr lang="en-US" sz="1400" smtClean="0">
                <a:latin typeface="Arial" pitchFamily="-112" charset="-52"/>
              </a:rPr>
              <a:t>automation.</a:t>
            </a:r>
          </a:p>
          <a:p>
            <a:pPr eaLnBrk="1" hangingPunct="1"/>
            <a:endParaRPr lang="en-US" sz="1400" b="1">
              <a:latin typeface="Arial" pitchFamily="-112" charset="-52"/>
              <a:ea typeface="ＭＳ Ｐゴシック" pitchFamily="-112" charset="-128"/>
              <a:cs typeface="ＭＳ Ｐゴシック" pitchFamily="-112" charset="-128"/>
            </a:endParaRPr>
          </a:p>
          <a:p>
            <a:pPr eaLnBrk="1" hangingPunct="1"/>
            <a:r>
              <a:rPr lang="en-US" sz="1400" b="1">
                <a:latin typeface="Arial" pitchFamily="-112" charset="-52"/>
                <a:ea typeface="ＭＳ Ｐゴシック" pitchFamily="-112" charset="-128"/>
                <a:cs typeface="ＭＳ Ｐゴシック" pitchFamily="-112" charset="-128"/>
              </a:rPr>
              <a:t>Brown Egg Data:</a:t>
            </a:r>
          </a:p>
          <a:p>
            <a:pPr eaLnBrk="1" hangingPunct="1"/>
            <a:r>
              <a:rPr lang="en-US" sz="1400">
                <a:latin typeface="Arial" pitchFamily="-112" charset="-52"/>
                <a:ea typeface="ＭＳ Ｐゴシック" pitchFamily="-112" charset="-128"/>
                <a:cs typeface="ＭＳ Ｐゴシック" pitchFamily="-112" charset="-128"/>
              </a:rPr>
              <a:t>EGG ECONOMICS UPDATE reports by Donald Bell, Poultry Specialist (emeritus), University of California , Riverside, CA 92521</a:t>
            </a:r>
          </a:p>
          <a:p>
            <a:pPr eaLnBrk="1" hangingPunct="1"/>
            <a:r>
              <a:rPr lang="en-US" sz="1000">
                <a:latin typeface="Arial" pitchFamily="-112" charset="-52"/>
                <a:ea typeface="ＭＳ Ｐゴシック" pitchFamily="-112" charset="-128"/>
                <a:cs typeface="ＭＳ Ｐゴシック" pitchFamily="-112" charset="-128"/>
              </a:rPr>
              <a:t>http://www.ams.usda.gov/poultry/mncs/ShellEgg/USDAEGGMARKETNEWSREPORT.html</a:t>
            </a:r>
          </a:p>
          <a:p>
            <a:pPr eaLnBrk="1" hangingPunct="1"/>
            <a:r>
              <a:rPr lang="en-US" sz="1000">
                <a:latin typeface="Arial" pitchFamily="-112" charset="-52"/>
                <a:ea typeface="ＭＳ Ｐゴシック" pitchFamily="-112" charset="-128"/>
                <a:cs typeface="ＭＳ Ｐゴシック" pitchFamily="-112" charset="-128"/>
              </a:rPr>
              <a:t>http://www.pathtoinvesting.org/interactive/inflation/simulation_inflation.htm</a:t>
            </a:r>
          </a:p>
          <a:p>
            <a:pPr eaLnBrk="1" hangingPunct="1"/>
            <a:endParaRPr lang="en-US" sz="1000">
              <a:latin typeface="Arial" pitchFamily="-112" charset="-52"/>
              <a:ea typeface="ＭＳ Ｐゴシック" pitchFamily="-112" charset="-128"/>
              <a:cs typeface="ＭＳ Ｐゴシック" pitchFamily="-112" charset="-128"/>
            </a:endParaRPr>
          </a:p>
          <a:p>
            <a:pPr eaLnBrk="1" hangingPunct="1"/>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1805651-E468-D541-AAF4-1E2E06336C1F}" type="slidenum">
              <a:rPr lang="en-US">
                <a:latin typeface="Arial" pitchFamily="-112" charset="-52"/>
                <a:ea typeface="ＭＳ Ｐゴシック" pitchFamily="-112" charset="-128"/>
                <a:cs typeface="ＭＳ Ｐゴシック" pitchFamily="-112" charset="-128"/>
              </a:rPr>
              <a:pPr/>
              <a:t>27</a:t>
            </a:fld>
            <a:endParaRPr lang="en-US">
              <a:latin typeface="Arial" pitchFamily="-112" charset="-52"/>
              <a:ea typeface="ＭＳ Ｐゴシック" pitchFamily="-112" charset="-128"/>
              <a:cs typeface="ＭＳ Ｐゴシック" pitchFamily="-112" charset="-128"/>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z="1400" smtClean="0">
                <a:latin typeface="Arial" pitchFamily="-112" charset="-52"/>
                <a:ea typeface="ＭＳ Ｐゴシック" pitchFamily="-112" charset="-128"/>
                <a:cs typeface="ＭＳ Ｐゴシック" pitchFamily="-112" charset="-128"/>
              </a:rPr>
              <a:t>So now let’s look at an example.</a:t>
            </a: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r>
              <a:rPr lang="en-US" sz="1400" smtClean="0">
                <a:latin typeface="Arial" pitchFamily="-112" charset="-52"/>
                <a:ea typeface="ＭＳ Ｐゴシック" pitchFamily="-112" charset="-128"/>
                <a:cs typeface="ＭＳ Ｐゴシック" pitchFamily="-112" charset="-128"/>
              </a:rPr>
              <a:t>What are the effects of using unconstitutional legal tender notes?</a:t>
            </a:r>
          </a:p>
          <a:p>
            <a:pPr marL="685800" lvl="1" indent="-228600" eaLnBrk="1" hangingPunct="1">
              <a:buFontTx/>
              <a:buAutoNum type="arabicPeriod"/>
            </a:pPr>
            <a:r>
              <a:rPr lang="en-US" sz="1400" smtClean="0">
                <a:latin typeface="Arial" pitchFamily="-112" charset="-52"/>
              </a:rPr>
              <a:t>An unrealized loss of capital and property;</a:t>
            </a:r>
          </a:p>
          <a:p>
            <a:pPr marL="685800" lvl="1" indent="-228600" eaLnBrk="1" hangingPunct="1">
              <a:buFontTx/>
              <a:buAutoNum type="arabicPeriod"/>
            </a:pPr>
            <a:r>
              <a:rPr lang="en-US" sz="1400" smtClean="0">
                <a:latin typeface="Arial" pitchFamily="-112" charset="-52"/>
              </a:rPr>
              <a:t>A loss of real value;</a:t>
            </a:r>
          </a:p>
          <a:p>
            <a:pPr marL="685800" lvl="1" indent="-228600" eaLnBrk="1" hangingPunct="1">
              <a:buFontTx/>
              <a:buAutoNum type="arabicPeriod"/>
            </a:pPr>
            <a:r>
              <a:rPr lang="en-US" sz="1400" smtClean="0">
                <a:latin typeface="Arial" pitchFamily="-112" charset="-52"/>
              </a:rPr>
              <a:t>The loss of the full economic impact of automation.</a:t>
            </a:r>
          </a:p>
          <a:p>
            <a:pPr eaLnBrk="1" hangingPunct="1"/>
            <a:endParaRPr lang="en-US" sz="1400" b="1" smtClean="0">
              <a:latin typeface="Arial" pitchFamily="-112" charset="-52"/>
              <a:ea typeface="ＭＳ Ｐゴシック" pitchFamily="-112" charset="-128"/>
              <a:cs typeface="ＭＳ Ｐゴシック" pitchFamily="-112" charset="-128"/>
            </a:endParaRPr>
          </a:p>
          <a:p>
            <a:pPr eaLnBrk="1" hangingPunct="1"/>
            <a:r>
              <a:rPr lang="en-US" sz="1400" b="1" smtClean="0">
                <a:latin typeface="Arial" pitchFamily="-112" charset="-52"/>
                <a:ea typeface="ＭＳ Ｐゴシック" pitchFamily="-112" charset="-128"/>
                <a:cs typeface="ＭＳ Ｐゴシック" pitchFamily="-112" charset="-128"/>
              </a:rPr>
              <a:t>Brown Egg Data:</a:t>
            </a:r>
          </a:p>
          <a:p>
            <a:pPr eaLnBrk="1" hangingPunct="1"/>
            <a:r>
              <a:rPr lang="en-US" sz="1400" smtClean="0">
                <a:latin typeface="Arial" pitchFamily="-112" charset="-52"/>
                <a:ea typeface="ＭＳ Ｐゴシック" pitchFamily="-112" charset="-128"/>
                <a:cs typeface="ＭＳ Ｐゴシック" pitchFamily="-112" charset="-128"/>
              </a:rPr>
              <a:t>EGG ECONOMICS UPDATE reports by Donald Bell, Poultry Specialist (emeritus), University of California , Riverside, CA 92521</a:t>
            </a:r>
          </a:p>
          <a:p>
            <a:pPr eaLnBrk="1" hangingPunct="1"/>
            <a:r>
              <a:rPr lang="en-US" sz="1000" smtClean="0">
                <a:latin typeface="Arial" pitchFamily="-112" charset="-52"/>
                <a:ea typeface="ＭＳ Ｐゴシック" pitchFamily="-112" charset="-128"/>
                <a:cs typeface="ＭＳ Ｐゴシック" pitchFamily="-112" charset="-128"/>
              </a:rPr>
              <a:t>http://www.ams.usda.gov/poultry/mncs/ShellEgg/USDAEGGMARKETNEWSREPORT.html</a:t>
            </a:r>
          </a:p>
          <a:p>
            <a:pPr eaLnBrk="1" hangingPunct="1"/>
            <a:r>
              <a:rPr lang="en-US" sz="1000" smtClean="0">
                <a:latin typeface="Arial" pitchFamily="-112" charset="-52"/>
                <a:ea typeface="ＭＳ Ｐゴシック" pitchFamily="-112" charset="-128"/>
                <a:cs typeface="ＭＳ Ｐゴシック" pitchFamily="-112" charset="-128"/>
              </a:rPr>
              <a:t>http://www.pathtoinvesting.org/interactive/inflation/simulation_inflation.htm</a:t>
            </a: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B0FFCD7-C993-A544-993B-9BF43065DC64}" type="slidenum">
              <a:rPr lang="en-US">
                <a:latin typeface="Arial" pitchFamily="-112" charset="-52"/>
                <a:ea typeface="ＭＳ Ｐゴシック" pitchFamily="-112" charset="-128"/>
                <a:cs typeface="ＭＳ Ｐゴシック" pitchFamily="-112" charset="-128"/>
              </a:rPr>
              <a:pPr/>
              <a:t>28</a:t>
            </a:fld>
            <a:endParaRPr lang="en-US">
              <a:latin typeface="Arial" pitchFamily="-112" charset="-52"/>
              <a:ea typeface="ＭＳ Ｐゴシック" pitchFamily="-112" charset="-128"/>
              <a:cs typeface="ＭＳ Ｐゴシック" pitchFamily="-112" charset="-128"/>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z="1400" smtClean="0">
                <a:latin typeface="Arial" pitchFamily="-112" charset="-52"/>
                <a:ea typeface="ＭＳ Ｐゴシック" pitchFamily="-112" charset="-128"/>
                <a:cs typeface="ＭＳ Ｐゴシック" pitchFamily="-112" charset="-128"/>
              </a:rPr>
              <a:t>So now let’s look at an example.</a:t>
            </a: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r>
              <a:rPr lang="en-US" sz="1400" smtClean="0">
                <a:latin typeface="Arial" pitchFamily="-112" charset="-52"/>
                <a:ea typeface="ＭＳ Ｐゴシック" pitchFamily="-112" charset="-128"/>
                <a:cs typeface="ＭＳ Ｐゴシック" pitchFamily="-112" charset="-128"/>
              </a:rPr>
              <a:t>What are the effects of using unconstitutional legal tender notes?</a:t>
            </a:r>
          </a:p>
          <a:p>
            <a:pPr marL="685800" lvl="1" indent="-228600" eaLnBrk="1" hangingPunct="1">
              <a:buFontTx/>
              <a:buAutoNum type="arabicPeriod"/>
            </a:pPr>
            <a:r>
              <a:rPr lang="en-US" sz="1400" smtClean="0">
                <a:latin typeface="Arial" pitchFamily="-112" charset="-52"/>
              </a:rPr>
              <a:t>An unrealized loss of capital and property;</a:t>
            </a:r>
          </a:p>
          <a:p>
            <a:pPr marL="685800" lvl="1" indent="-228600" eaLnBrk="1" hangingPunct="1">
              <a:buFontTx/>
              <a:buAutoNum type="arabicPeriod"/>
            </a:pPr>
            <a:r>
              <a:rPr lang="en-US" sz="1400" smtClean="0">
                <a:latin typeface="Arial" pitchFamily="-112" charset="-52"/>
              </a:rPr>
              <a:t>A loss of real value;</a:t>
            </a:r>
          </a:p>
          <a:p>
            <a:pPr marL="685800" lvl="1" indent="-228600" eaLnBrk="1" hangingPunct="1">
              <a:buFontTx/>
              <a:buAutoNum type="arabicPeriod"/>
            </a:pPr>
            <a:r>
              <a:rPr lang="en-US" sz="1400" smtClean="0">
                <a:latin typeface="Arial" pitchFamily="-112" charset="-52"/>
              </a:rPr>
              <a:t>The loss of the full economic impact of automation.</a:t>
            </a:r>
          </a:p>
          <a:p>
            <a:pPr eaLnBrk="1" hangingPunct="1"/>
            <a:endParaRPr lang="en-US" sz="1400" b="1" smtClean="0">
              <a:latin typeface="Arial" pitchFamily="-112" charset="-52"/>
              <a:ea typeface="ＭＳ Ｐゴシック" pitchFamily="-112" charset="-128"/>
              <a:cs typeface="ＭＳ Ｐゴシック" pitchFamily="-112" charset="-128"/>
            </a:endParaRPr>
          </a:p>
          <a:p>
            <a:pPr eaLnBrk="1" hangingPunct="1"/>
            <a:r>
              <a:rPr lang="en-US" sz="1400" b="1" smtClean="0">
                <a:latin typeface="Arial" pitchFamily="-112" charset="-52"/>
                <a:ea typeface="ＭＳ Ｐゴシック" pitchFamily="-112" charset="-128"/>
                <a:cs typeface="ＭＳ Ｐゴシック" pitchFamily="-112" charset="-128"/>
              </a:rPr>
              <a:t>Brown Egg Data:</a:t>
            </a:r>
          </a:p>
          <a:p>
            <a:pPr eaLnBrk="1" hangingPunct="1"/>
            <a:r>
              <a:rPr lang="en-US" sz="1400" smtClean="0">
                <a:latin typeface="Arial" pitchFamily="-112" charset="-52"/>
                <a:ea typeface="ＭＳ Ｐゴシック" pitchFamily="-112" charset="-128"/>
                <a:cs typeface="ＭＳ Ｐゴシック" pitchFamily="-112" charset="-128"/>
              </a:rPr>
              <a:t>EGG ECONOMICS UPDATE reports by Donald Bell, Poultry Specialist (emeritus), University of California , Riverside, CA 92521</a:t>
            </a:r>
          </a:p>
          <a:p>
            <a:pPr eaLnBrk="1" hangingPunct="1"/>
            <a:r>
              <a:rPr lang="en-US" sz="1000" smtClean="0">
                <a:latin typeface="Arial" pitchFamily="-112" charset="-52"/>
                <a:ea typeface="ＭＳ Ｐゴシック" pitchFamily="-112" charset="-128"/>
                <a:cs typeface="ＭＳ Ｐゴシック" pitchFamily="-112" charset="-128"/>
              </a:rPr>
              <a:t>http://www.ams.usda.gov/poultry/mncs/ShellEgg/USDAEGGMARKETNEWSREPORT.html</a:t>
            </a:r>
          </a:p>
          <a:p>
            <a:pPr eaLnBrk="1" hangingPunct="1"/>
            <a:r>
              <a:rPr lang="en-US" sz="1000" smtClean="0">
                <a:latin typeface="Arial" pitchFamily="-112" charset="-52"/>
                <a:ea typeface="ＭＳ Ｐゴシック" pitchFamily="-112" charset="-128"/>
                <a:cs typeface="ＭＳ Ｐゴシック" pitchFamily="-112" charset="-128"/>
              </a:rPr>
              <a:t>http://www.pathtoinvesting.org/interactive/inflation/simulation_inflation.htm</a:t>
            </a: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EB28972-B367-3B41-B68A-75FACDAA3E04}" type="slidenum">
              <a:rPr lang="en-US">
                <a:latin typeface="Arial" pitchFamily="-112" charset="-52"/>
                <a:ea typeface="ＭＳ Ｐゴシック" pitchFamily="-112" charset="-128"/>
                <a:cs typeface="ＭＳ Ｐゴシック" pitchFamily="-112" charset="-128"/>
              </a:rPr>
              <a:pPr/>
              <a:t>29</a:t>
            </a:fld>
            <a:endParaRPr lang="en-US">
              <a:latin typeface="Arial" pitchFamily="-112" charset="-52"/>
              <a:ea typeface="ＭＳ Ｐゴシック" pitchFamily="-112" charset="-128"/>
              <a:cs typeface="ＭＳ Ｐゴシック" pitchFamily="-112" charset="-128"/>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z="1400" smtClean="0">
                <a:latin typeface="Arial" pitchFamily="-112" charset="-52"/>
                <a:ea typeface="ＭＳ Ｐゴシック" pitchFamily="-112" charset="-128"/>
                <a:cs typeface="ＭＳ Ｐゴシック" pitchFamily="-112" charset="-128"/>
              </a:rPr>
              <a:t>So now let’s look at an example.</a:t>
            </a: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r>
              <a:rPr lang="en-US" sz="1400" smtClean="0">
                <a:latin typeface="Arial" pitchFamily="-112" charset="-52"/>
                <a:ea typeface="ＭＳ Ｐゴシック" pitchFamily="-112" charset="-128"/>
                <a:cs typeface="ＭＳ Ｐゴシック" pitchFamily="-112" charset="-128"/>
              </a:rPr>
              <a:t>What are the effects of using unconstitutional legal tender notes?</a:t>
            </a:r>
          </a:p>
          <a:p>
            <a:pPr marL="685800" lvl="1" indent="-228600" eaLnBrk="1" hangingPunct="1">
              <a:buFontTx/>
              <a:buAutoNum type="arabicPeriod"/>
            </a:pPr>
            <a:r>
              <a:rPr lang="en-US" sz="1400" smtClean="0">
                <a:latin typeface="Arial" pitchFamily="-112" charset="-52"/>
              </a:rPr>
              <a:t>An unrealized loss of capital and property;</a:t>
            </a:r>
          </a:p>
          <a:p>
            <a:pPr marL="685800" lvl="1" indent="-228600" eaLnBrk="1" hangingPunct="1">
              <a:buFontTx/>
              <a:buAutoNum type="arabicPeriod"/>
            </a:pPr>
            <a:r>
              <a:rPr lang="en-US" sz="1400" smtClean="0">
                <a:latin typeface="Arial" pitchFamily="-112" charset="-52"/>
              </a:rPr>
              <a:t>A loss of real value;</a:t>
            </a:r>
          </a:p>
          <a:p>
            <a:pPr marL="685800" lvl="1" indent="-228600" eaLnBrk="1" hangingPunct="1">
              <a:buFontTx/>
              <a:buAutoNum type="arabicPeriod"/>
            </a:pPr>
            <a:r>
              <a:rPr lang="en-US" sz="1400" smtClean="0">
                <a:latin typeface="Arial" pitchFamily="-112" charset="-52"/>
              </a:rPr>
              <a:t>The loss of the full economic impact of automation.</a:t>
            </a:r>
          </a:p>
          <a:p>
            <a:pPr eaLnBrk="1" hangingPunct="1"/>
            <a:endParaRPr lang="en-US" sz="1400" b="1" smtClean="0">
              <a:latin typeface="Arial" pitchFamily="-112" charset="-52"/>
              <a:ea typeface="ＭＳ Ｐゴシック" pitchFamily="-112" charset="-128"/>
              <a:cs typeface="ＭＳ Ｐゴシック" pitchFamily="-112" charset="-128"/>
            </a:endParaRPr>
          </a:p>
          <a:p>
            <a:pPr eaLnBrk="1" hangingPunct="1"/>
            <a:r>
              <a:rPr lang="en-US" sz="1400" b="1" smtClean="0">
                <a:latin typeface="Arial" pitchFamily="-112" charset="-52"/>
                <a:ea typeface="ＭＳ Ｐゴシック" pitchFamily="-112" charset="-128"/>
                <a:cs typeface="ＭＳ Ｐゴシック" pitchFamily="-112" charset="-128"/>
              </a:rPr>
              <a:t>Brown Egg Data:</a:t>
            </a:r>
          </a:p>
          <a:p>
            <a:pPr eaLnBrk="1" hangingPunct="1"/>
            <a:r>
              <a:rPr lang="en-US" sz="1400" smtClean="0">
                <a:latin typeface="Arial" pitchFamily="-112" charset="-52"/>
                <a:ea typeface="ＭＳ Ｐゴシック" pitchFamily="-112" charset="-128"/>
                <a:cs typeface="ＭＳ Ｐゴシック" pitchFamily="-112" charset="-128"/>
              </a:rPr>
              <a:t>EGG ECONOMICS UPDATE reports by Donald Bell, Poultry Specialist (emeritus), University of California , Riverside, CA 92521</a:t>
            </a:r>
          </a:p>
          <a:p>
            <a:pPr eaLnBrk="1" hangingPunct="1"/>
            <a:r>
              <a:rPr lang="en-US" sz="1000" smtClean="0">
                <a:latin typeface="Arial" pitchFamily="-112" charset="-52"/>
                <a:ea typeface="ＭＳ Ｐゴシック" pitchFamily="-112" charset="-128"/>
                <a:cs typeface="ＭＳ Ｐゴシック" pitchFamily="-112" charset="-128"/>
              </a:rPr>
              <a:t>http://www.ams.usda.gov/poultry/mncs/ShellEgg/USDAEGGMARKETNEWSREPORT.html</a:t>
            </a:r>
          </a:p>
          <a:p>
            <a:pPr eaLnBrk="1" hangingPunct="1"/>
            <a:r>
              <a:rPr lang="en-US" sz="1000" smtClean="0">
                <a:latin typeface="Arial" pitchFamily="-112" charset="-52"/>
                <a:ea typeface="ＭＳ Ｐゴシック" pitchFamily="-112" charset="-128"/>
                <a:cs typeface="ＭＳ Ｐゴシック" pitchFamily="-112" charset="-128"/>
              </a:rPr>
              <a:t>http://www.pathtoinvesting.org/interactive/inflation/simulation_inflation.htm</a:t>
            </a: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689CF51-F329-984A-B3F8-97F28651DE18}" type="slidenum">
              <a:rPr lang="en-US">
                <a:latin typeface="Arial" pitchFamily="-112" charset="-52"/>
                <a:ea typeface="ＭＳ Ｐゴシック" pitchFamily="-112" charset="-128"/>
                <a:cs typeface="ＭＳ Ｐゴシック" pitchFamily="-112" charset="-128"/>
              </a:rPr>
              <a:pPr/>
              <a:t>3</a:t>
            </a:fld>
            <a:endParaRPr lang="en-US">
              <a:latin typeface="Arial" pitchFamily="-112" charset="-52"/>
              <a:ea typeface="ＭＳ Ｐゴシック" pitchFamily="-112" charset="-128"/>
              <a:cs typeface="ＭＳ Ｐゴシック" pitchFamily="-112" charset="-128"/>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ln/>
        </p:spPr>
        <p:txBody>
          <a:bodyPr/>
          <a:lstStyle/>
          <a:p>
            <a:pPr eaLnBrk="1" hangingPunct="1">
              <a:spcBef>
                <a:spcPct val="0"/>
              </a:spcBef>
              <a:spcAft>
                <a:spcPts val="1200"/>
              </a:spcAft>
              <a:defRPr/>
            </a:pPr>
            <a:r>
              <a:rPr lang="en-US" dirty="0" smtClean="0">
                <a:ea typeface="ＭＳ Ｐゴシック" pitchFamily="-110" charset="-128"/>
                <a:cs typeface="ＭＳ Ｐゴシック" pitchFamily="-110" charset="-128"/>
              </a:rPr>
              <a:t>The word Dollar is in fact a standard unit of measurement of money; it is analogous to an “hour” for time, an “ounce” for weight, and an “inch” for length.</a:t>
            </a:r>
          </a:p>
          <a:p>
            <a:pPr eaLnBrk="1" hangingPunct="1">
              <a:spcBef>
                <a:spcPct val="0"/>
              </a:spcBef>
              <a:spcAft>
                <a:spcPts val="1200"/>
              </a:spcAft>
              <a:defRPr/>
            </a:pPr>
            <a:r>
              <a:rPr lang="en-US" dirty="0" smtClean="0">
                <a:ea typeface="ＭＳ Ｐゴシック" pitchFamily="-110" charset="-128"/>
                <a:cs typeface="ＭＳ Ｐゴシック" pitchFamily="-110" charset="-128"/>
              </a:rPr>
              <a:t>The Dollar is our Country’s standard unit of measurement for money.</a:t>
            </a:r>
          </a:p>
          <a:p>
            <a:pPr marL="225425" indent="-225425" eaLnBrk="1" hangingPunct="1">
              <a:spcBef>
                <a:spcPct val="0"/>
              </a:spcBef>
              <a:spcAft>
                <a:spcPts val="1200"/>
              </a:spcAft>
              <a:buFont typeface="Arial"/>
              <a:buChar char="•"/>
              <a:defRPr/>
            </a:pPr>
            <a:r>
              <a:rPr lang="en-US" dirty="0" smtClean="0">
                <a:ea typeface="ＭＳ Ｐゴシック" pitchFamily="-110" charset="-128"/>
                <a:cs typeface="ＭＳ Ｐゴシック" pitchFamily="-110" charset="-128"/>
              </a:rPr>
              <a:t>How do you feel when you go to a gas station and pump “25 gallons of gas” into your 12 gallon tank?  </a:t>
            </a:r>
          </a:p>
          <a:p>
            <a:pPr marL="225425" indent="-225425" eaLnBrk="1" hangingPunct="1">
              <a:spcBef>
                <a:spcPct val="0"/>
              </a:spcBef>
              <a:spcAft>
                <a:spcPts val="1200"/>
              </a:spcAft>
              <a:buFont typeface="Arial"/>
              <a:buChar char="•"/>
              <a:defRPr/>
            </a:pPr>
            <a:r>
              <a:rPr lang="en-US" dirty="0" smtClean="0">
                <a:ea typeface="ＭＳ Ｐゴシック" pitchFamily="-110" charset="-128"/>
                <a:cs typeface="ＭＳ Ｐゴシック" pitchFamily="-110" charset="-128"/>
              </a:rPr>
              <a:t>Or you went to the lumber yard and purchased an eight foot piece of lumber, and when you got home you discovered that it was actually only 6 ½ feet long?</a:t>
            </a:r>
          </a:p>
          <a:p>
            <a:pPr marL="225425" indent="-225425" eaLnBrk="1" hangingPunct="1">
              <a:spcBef>
                <a:spcPct val="0"/>
              </a:spcBef>
              <a:spcAft>
                <a:spcPts val="1200"/>
              </a:spcAft>
              <a:buFont typeface="Arial"/>
              <a:buChar char="•"/>
              <a:defRPr/>
            </a:pPr>
            <a:r>
              <a:rPr lang="en-US" dirty="0" smtClean="0">
                <a:ea typeface="ＭＳ Ｐゴシック" pitchFamily="-110" charset="-128"/>
                <a:cs typeface="ＭＳ Ｐゴシック" pitchFamily="-110" charset="-128"/>
              </a:rPr>
              <a:t>How would you feel if you went to the grocery store and purchased what you believed were 2 lbs. of bananas, but when you got home you found out that you actually only purchased ¾ of a pound of bananas?</a:t>
            </a:r>
          </a:p>
          <a:p>
            <a:pPr marL="225425" indent="-225425" eaLnBrk="1" hangingPunct="1">
              <a:spcBef>
                <a:spcPct val="0"/>
              </a:spcBef>
              <a:spcAft>
                <a:spcPts val="1200"/>
              </a:spcAft>
              <a:buFont typeface="Arial"/>
              <a:buChar char="•"/>
              <a:defRPr/>
            </a:pPr>
            <a:r>
              <a:rPr lang="en-US" dirty="0" smtClean="0">
                <a:ea typeface="ＭＳ Ｐゴシック" pitchFamily="-110" charset="-128"/>
                <a:cs typeface="ＭＳ Ｐゴシック" pitchFamily="-110" charset="-128"/>
              </a:rPr>
              <a:t>I bet you would feel ripped off.</a:t>
            </a:r>
          </a:p>
          <a:p>
            <a:pPr marL="225425" indent="-225425" eaLnBrk="1" hangingPunct="1">
              <a:spcBef>
                <a:spcPct val="0"/>
              </a:spcBef>
              <a:spcAft>
                <a:spcPts val="1200"/>
              </a:spcAft>
              <a:buFont typeface="Arial"/>
              <a:buChar char="•"/>
              <a:defRPr/>
            </a:pPr>
            <a:r>
              <a:rPr lang="en-US" dirty="0" smtClean="0">
                <a:ea typeface="ＭＳ Ｐゴシック" pitchFamily="-110" charset="-128"/>
                <a:cs typeface="ＭＳ Ｐゴシック" pitchFamily="-110" charset="-128"/>
              </a:rPr>
              <a:t>Now what if I told you that the green Federal Reserve Notes that you have in your pocket, which purports to be of some “dollar” value, are currently worth less than 1/16 the constitutionally guaranteed value in lawful money.  I bet you would be really ticked off. </a:t>
            </a:r>
          </a:p>
          <a:p>
            <a:pPr eaLnBrk="1" hangingPunct="1">
              <a:spcBef>
                <a:spcPct val="0"/>
              </a:spcBef>
              <a:spcAft>
                <a:spcPts val="1200"/>
              </a:spcAft>
              <a:defRPr/>
            </a:pPr>
            <a:r>
              <a:rPr lang="en-US" dirty="0" smtClean="0">
                <a:ea typeface="ＭＳ Ｐゴシック" pitchFamily="-110" charset="-128"/>
                <a:cs typeface="ＭＳ Ｐゴシック" pitchFamily="-110" charset="-128"/>
              </a:rPr>
              <a:t>Well folks, be prepared to be very ticked off.</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BC4F4D2-CB3C-1043-9738-050FFE0D8CEA}" type="slidenum">
              <a:rPr lang="en-US">
                <a:latin typeface="Arial" pitchFamily="-112" charset="-52"/>
                <a:ea typeface="ＭＳ Ｐゴシック" pitchFamily="-112" charset="-128"/>
                <a:cs typeface="ＭＳ Ｐゴシック" pitchFamily="-112" charset="-128"/>
              </a:rPr>
              <a:pPr/>
              <a:t>30</a:t>
            </a:fld>
            <a:endParaRPr lang="en-US">
              <a:latin typeface="Arial" pitchFamily="-112" charset="-52"/>
              <a:ea typeface="ＭＳ Ｐゴシック" pitchFamily="-112" charset="-128"/>
              <a:cs typeface="ＭＳ Ｐゴシック" pitchFamily="-112" charset="-128"/>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z="1400" smtClean="0">
                <a:latin typeface="Arial" pitchFamily="-112" charset="-52"/>
                <a:ea typeface="ＭＳ Ｐゴシック" pitchFamily="-112" charset="-128"/>
                <a:cs typeface="ＭＳ Ｐゴシック" pitchFamily="-112" charset="-128"/>
              </a:rPr>
              <a:t>So now let’s look at an example.</a:t>
            </a: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r>
              <a:rPr lang="en-US" sz="1400" smtClean="0">
                <a:latin typeface="Arial" pitchFamily="-112" charset="-52"/>
                <a:ea typeface="ＭＳ Ｐゴシック" pitchFamily="-112" charset="-128"/>
                <a:cs typeface="ＭＳ Ｐゴシック" pitchFamily="-112" charset="-128"/>
              </a:rPr>
              <a:t>What are the effects of using unconstitutional legal tender notes?</a:t>
            </a:r>
          </a:p>
          <a:p>
            <a:pPr marL="685800" lvl="1" indent="-228600" eaLnBrk="1" hangingPunct="1">
              <a:buFontTx/>
              <a:buAutoNum type="arabicPeriod"/>
            </a:pPr>
            <a:r>
              <a:rPr lang="en-US" sz="1400" smtClean="0">
                <a:latin typeface="Arial" pitchFamily="-112" charset="-52"/>
              </a:rPr>
              <a:t>An unrealized loss of capital and property;</a:t>
            </a:r>
          </a:p>
          <a:p>
            <a:pPr marL="685800" lvl="1" indent="-228600" eaLnBrk="1" hangingPunct="1">
              <a:buFontTx/>
              <a:buAutoNum type="arabicPeriod"/>
            </a:pPr>
            <a:r>
              <a:rPr lang="en-US" sz="1400" smtClean="0">
                <a:latin typeface="Arial" pitchFamily="-112" charset="-52"/>
              </a:rPr>
              <a:t>A loss of real value;</a:t>
            </a:r>
          </a:p>
          <a:p>
            <a:pPr marL="685800" lvl="1" indent="-228600" eaLnBrk="1" hangingPunct="1">
              <a:buFontTx/>
              <a:buAutoNum type="arabicPeriod"/>
            </a:pPr>
            <a:r>
              <a:rPr lang="en-US" sz="1400" smtClean="0">
                <a:latin typeface="Arial" pitchFamily="-112" charset="-52"/>
              </a:rPr>
              <a:t>The loss of the full economic impact of automation.</a:t>
            </a:r>
          </a:p>
          <a:p>
            <a:pPr eaLnBrk="1" hangingPunct="1"/>
            <a:endParaRPr lang="en-US" sz="1400" b="1" smtClean="0">
              <a:latin typeface="Arial" pitchFamily="-112" charset="-52"/>
              <a:ea typeface="ＭＳ Ｐゴシック" pitchFamily="-112" charset="-128"/>
              <a:cs typeface="ＭＳ Ｐゴシック" pitchFamily="-112" charset="-128"/>
            </a:endParaRPr>
          </a:p>
          <a:p>
            <a:pPr eaLnBrk="1" hangingPunct="1"/>
            <a:r>
              <a:rPr lang="en-US" sz="1400" b="1" smtClean="0">
                <a:latin typeface="Arial" pitchFamily="-112" charset="-52"/>
                <a:ea typeface="ＭＳ Ｐゴシック" pitchFamily="-112" charset="-128"/>
                <a:cs typeface="ＭＳ Ｐゴシック" pitchFamily="-112" charset="-128"/>
              </a:rPr>
              <a:t>Brown Egg Data:</a:t>
            </a:r>
          </a:p>
          <a:p>
            <a:pPr eaLnBrk="1" hangingPunct="1"/>
            <a:r>
              <a:rPr lang="en-US" sz="1400" smtClean="0">
                <a:latin typeface="Arial" pitchFamily="-112" charset="-52"/>
                <a:ea typeface="ＭＳ Ｐゴシック" pitchFamily="-112" charset="-128"/>
                <a:cs typeface="ＭＳ Ｐゴシック" pitchFamily="-112" charset="-128"/>
              </a:rPr>
              <a:t>EGG ECONOMICS UPDATE reports by Donald Bell, Poultry Specialist (emeritus), University of California , Riverside, CA 92521</a:t>
            </a:r>
          </a:p>
          <a:p>
            <a:pPr eaLnBrk="1" hangingPunct="1"/>
            <a:r>
              <a:rPr lang="en-US" sz="1000" smtClean="0">
                <a:latin typeface="Arial" pitchFamily="-112" charset="-52"/>
                <a:ea typeface="ＭＳ Ｐゴシック" pitchFamily="-112" charset="-128"/>
                <a:cs typeface="ＭＳ Ｐゴシック" pitchFamily="-112" charset="-128"/>
              </a:rPr>
              <a:t>http://www.ams.usda.gov/poultry/mncs/ShellEgg/USDAEGGMARKETNEWSREPORT.html</a:t>
            </a:r>
          </a:p>
          <a:p>
            <a:pPr eaLnBrk="1" hangingPunct="1"/>
            <a:r>
              <a:rPr lang="en-US" sz="1000" smtClean="0">
                <a:latin typeface="Arial" pitchFamily="-112" charset="-52"/>
                <a:ea typeface="ＭＳ Ｐゴシック" pitchFamily="-112" charset="-128"/>
                <a:cs typeface="ＭＳ Ｐゴシック" pitchFamily="-112" charset="-128"/>
              </a:rPr>
              <a:t>http://www.pathtoinvesting.org/interactive/inflation/simulation_inflation.htm</a:t>
            </a: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B1E0A7C-1560-904E-B9C2-99F7B5A37C7A}" type="slidenum">
              <a:rPr lang="en-US">
                <a:latin typeface="Arial" pitchFamily="-112" charset="-52"/>
                <a:ea typeface="ＭＳ Ｐゴシック" pitchFamily="-112" charset="-128"/>
                <a:cs typeface="ＭＳ Ｐゴシック" pitchFamily="-112" charset="-128"/>
              </a:rPr>
              <a:pPr/>
              <a:t>31</a:t>
            </a:fld>
            <a:endParaRPr lang="en-US">
              <a:latin typeface="Arial" pitchFamily="-112" charset="-52"/>
              <a:ea typeface="ＭＳ Ｐゴシック" pitchFamily="-112" charset="-128"/>
              <a:cs typeface="ＭＳ Ｐゴシック" pitchFamily="-112" charset="-128"/>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z="1400" smtClean="0">
                <a:latin typeface="Arial" pitchFamily="-112" charset="-52"/>
                <a:ea typeface="ＭＳ Ｐゴシック" pitchFamily="-112" charset="-128"/>
                <a:cs typeface="ＭＳ Ｐゴシック" pitchFamily="-112" charset="-128"/>
              </a:rPr>
              <a:t>So now let’s look at an example.</a:t>
            </a: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r>
              <a:rPr lang="en-US" sz="1400" smtClean="0">
                <a:latin typeface="Arial" pitchFamily="-112" charset="-52"/>
                <a:ea typeface="ＭＳ Ｐゴシック" pitchFamily="-112" charset="-128"/>
                <a:cs typeface="ＭＳ Ｐゴシック" pitchFamily="-112" charset="-128"/>
              </a:rPr>
              <a:t>What are the effects of using unconstitutional legal tender notes?</a:t>
            </a:r>
          </a:p>
          <a:p>
            <a:pPr marL="685800" lvl="1" indent="-228600" eaLnBrk="1" hangingPunct="1">
              <a:buFontTx/>
              <a:buAutoNum type="arabicPeriod"/>
            </a:pPr>
            <a:r>
              <a:rPr lang="en-US" sz="1400" smtClean="0">
                <a:latin typeface="Arial" pitchFamily="-112" charset="-52"/>
              </a:rPr>
              <a:t>An unrealized loss of capital and property;</a:t>
            </a:r>
          </a:p>
          <a:p>
            <a:pPr marL="685800" lvl="1" indent="-228600" eaLnBrk="1" hangingPunct="1">
              <a:buFontTx/>
              <a:buAutoNum type="arabicPeriod"/>
            </a:pPr>
            <a:r>
              <a:rPr lang="en-US" sz="1400" smtClean="0">
                <a:latin typeface="Arial" pitchFamily="-112" charset="-52"/>
              </a:rPr>
              <a:t>A loss of real value;</a:t>
            </a:r>
          </a:p>
          <a:p>
            <a:pPr marL="685800" lvl="1" indent="-228600" eaLnBrk="1" hangingPunct="1">
              <a:buFontTx/>
              <a:buAutoNum type="arabicPeriod"/>
            </a:pPr>
            <a:r>
              <a:rPr lang="en-US" sz="1400" smtClean="0">
                <a:latin typeface="Arial" pitchFamily="-112" charset="-52"/>
              </a:rPr>
              <a:t>The loss of the full economic impact of automation.</a:t>
            </a:r>
          </a:p>
          <a:p>
            <a:pPr eaLnBrk="1" hangingPunct="1"/>
            <a:endParaRPr lang="en-US" sz="1400" b="1" smtClean="0">
              <a:latin typeface="Arial" pitchFamily="-112" charset="-52"/>
              <a:ea typeface="ＭＳ Ｐゴシック" pitchFamily="-112" charset="-128"/>
              <a:cs typeface="ＭＳ Ｐゴシック" pitchFamily="-112" charset="-128"/>
            </a:endParaRPr>
          </a:p>
          <a:p>
            <a:pPr eaLnBrk="1" hangingPunct="1"/>
            <a:r>
              <a:rPr lang="en-US" sz="1400" b="1" smtClean="0">
                <a:latin typeface="Arial" pitchFamily="-112" charset="-52"/>
                <a:ea typeface="ＭＳ Ｐゴシック" pitchFamily="-112" charset="-128"/>
                <a:cs typeface="ＭＳ Ｐゴシック" pitchFamily="-112" charset="-128"/>
              </a:rPr>
              <a:t>Brown Egg Data:</a:t>
            </a:r>
          </a:p>
          <a:p>
            <a:pPr eaLnBrk="1" hangingPunct="1"/>
            <a:r>
              <a:rPr lang="en-US" sz="1400" smtClean="0">
                <a:latin typeface="Arial" pitchFamily="-112" charset="-52"/>
                <a:ea typeface="ＭＳ Ｐゴシック" pitchFamily="-112" charset="-128"/>
                <a:cs typeface="ＭＳ Ｐゴシック" pitchFamily="-112" charset="-128"/>
              </a:rPr>
              <a:t>EGG ECONOMICS UPDATE reports by Donald Bell, Poultry Specialist (emeritus), University of California , Riverside, CA 92521</a:t>
            </a:r>
          </a:p>
          <a:p>
            <a:pPr eaLnBrk="1" hangingPunct="1"/>
            <a:r>
              <a:rPr lang="en-US" sz="1000" smtClean="0">
                <a:latin typeface="Arial" pitchFamily="-112" charset="-52"/>
                <a:ea typeface="ＭＳ Ｐゴシック" pitchFamily="-112" charset="-128"/>
                <a:cs typeface="ＭＳ Ｐゴシック" pitchFamily="-112" charset="-128"/>
              </a:rPr>
              <a:t>http://www.ams.usda.gov/poultry/mncs/ShellEgg/USDAEGGMARKETNEWSREPORT.html</a:t>
            </a:r>
          </a:p>
          <a:p>
            <a:pPr eaLnBrk="1" hangingPunct="1"/>
            <a:r>
              <a:rPr lang="en-US" sz="1000" smtClean="0">
                <a:latin typeface="Arial" pitchFamily="-112" charset="-52"/>
                <a:ea typeface="ＭＳ Ｐゴシック" pitchFamily="-112" charset="-128"/>
                <a:cs typeface="ＭＳ Ｐゴシック" pitchFamily="-112" charset="-128"/>
              </a:rPr>
              <a:t>http://www.pathtoinvesting.org/interactive/inflation/simulation_inflation.htm</a:t>
            </a: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8BEC8EA-B1CD-E04D-B8A9-7F3E0360D749}" type="slidenum">
              <a:rPr lang="en-US">
                <a:latin typeface="Arial" pitchFamily="-112" charset="-52"/>
                <a:ea typeface="ＭＳ Ｐゴシック" pitchFamily="-112" charset="-128"/>
                <a:cs typeface="ＭＳ Ｐゴシック" pitchFamily="-112" charset="-128"/>
              </a:rPr>
              <a:pPr/>
              <a:t>32</a:t>
            </a:fld>
            <a:endParaRPr lang="en-US">
              <a:latin typeface="Arial" pitchFamily="-112" charset="-52"/>
              <a:ea typeface="ＭＳ Ｐゴシック" pitchFamily="-112" charset="-128"/>
              <a:cs typeface="ＭＳ Ｐゴシック" pitchFamily="-112" charset="-128"/>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z="1400" smtClean="0">
                <a:latin typeface="Arial" pitchFamily="-112" charset="-52"/>
                <a:ea typeface="ＭＳ Ｐゴシック" pitchFamily="-112" charset="-128"/>
                <a:cs typeface="ＭＳ Ｐゴシック" pitchFamily="-112" charset="-128"/>
              </a:rPr>
              <a:t>So now let’s look at an example.</a:t>
            </a: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r>
              <a:rPr lang="en-US" sz="1400" smtClean="0">
                <a:latin typeface="Arial" pitchFamily="-112" charset="-52"/>
                <a:ea typeface="ＭＳ Ｐゴシック" pitchFamily="-112" charset="-128"/>
                <a:cs typeface="ＭＳ Ｐゴシック" pitchFamily="-112" charset="-128"/>
              </a:rPr>
              <a:t>What are the effects of using unconstitutional legal tender notes?</a:t>
            </a:r>
          </a:p>
          <a:p>
            <a:pPr marL="685800" lvl="1" indent="-228600" eaLnBrk="1" hangingPunct="1">
              <a:buFontTx/>
              <a:buAutoNum type="arabicPeriod"/>
            </a:pPr>
            <a:r>
              <a:rPr lang="en-US" sz="1400" smtClean="0">
                <a:latin typeface="Arial" pitchFamily="-112" charset="-52"/>
              </a:rPr>
              <a:t>An unrealized loss of capital and property;</a:t>
            </a:r>
          </a:p>
          <a:p>
            <a:pPr marL="685800" lvl="1" indent="-228600" eaLnBrk="1" hangingPunct="1">
              <a:buFontTx/>
              <a:buAutoNum type="arabicPeriod"/>
            </a:pPr>
            <a:r>
              <a:rPr lang="en-US" sz="1400" smtClean="0">
                <a:latin typeface="Arial" pitchFamily="-112" charset="-52"/>
              </a:rPr>
              <a:t>A loss of real value;</a:t>
            </a:r>
          </a:p>
          <a:p>
            <a:pPr marL="685800" lvl="1" indent="-228600" eaLnBrk="1" hangingPunct="1">
              <a:buFontTx/>
              <a:buAutoNum type="arabicPeriod"/>
            </a:pPr>
            <a:r>
              <a:rPr lang="en-US" sz="1400" smtClean="0">
                <a:latin typeface="Arial" pitchFamily="-112" charset="-52"/>
              </a:rPr>
              <a:t>The loss of the full economic impact of automation.</a:t>
            </a:r>
          </a:p>
          <a:p>
            <a:pPr eaLnBrk="1" hangingPunct="1"/>
            <a:endParaRPr lang="en-US" sz="1400" b="1" smtClean="0">
              <a:latin typeface="Arial" pitchFamily="-112" charset="-52"/>
              <a:ea typeface="ＭＳ Ｐゴシック" pitchFamily="-112" charset="-128"/>
              <a:cs typeface="ＭＳ Ｐゴシック" pitchFamily="-112" charset="-128"/>
            </a:endParaRPr>
          </a:p>
          <a:p>
            <a:pPr eaLnBrk="1" hangingPunct="1"/>
            <a:r>
              <a:rPr lang="en-US" sz="1400" b="1" smtClean="0">
                <a:latin typeface="Arial" pitchFamily="-112" charset="-52"/>
                <a:ea typeface="ＭＳ Ｐゴシック" pitchFamily="-112" charset="-128"/>
                <a:cs typeface="ＭＳ Ｐゴシック" pitchFamily="-112" charset="-128"/>
              </a:rPr>
              <a:t>Brown Egg Data:</a:t>
            </a:r>
          </a:p>
          <a:p>
            <a:pPr eaLnBrk="1" hangingPunct="1"/>
            <a:r>
              <a:rPr lang="en-US" sz="1400" smtClean="0">
                <a:latin typeface="Arial" pitchFamily="-112" charset="-52"/>
                <a:ea typeface="ＭＳ Ｐゴシック" pitchFamily="-112" charset="-128"/>
                <a:cs typeface="ＭＳ Ｐゴシック" pitchFamily="-112" charset="-128"/>
              </a:rPr>
              <a:t>EGG ECONOMICS UPDATE reports by Donald Bell, Poultry Specialist (emeritus), University of California , Riverside, CA 92521</a:t>
            </a:r>
          </a:p>
          <a:p>
            <a:pPr eaLnBrk="1" hangingPunct="1"/>
            <a:r>
              <a:rPr lang="en-US" sz="1000" smtClean="0">
                <a:latin typeface="Arial" pitchFamily="-112" charset="-52"/>
                <a:ea typeface="ＭＳ Ｐゴシック" pitchFamily="-112" charset="-128"/>
                <a:cs typeface="ＭＳ Ｐゴシック" pitchFamily="-112" charset="-128"/>
              </a:rPr>
              <a:t>http://www.ams.usda.gov/poultry/mncs/ShellEgg/USDAEGGMARKETNEWSREPORT.html</a:t>
            </a:r>
          </a:p>
          <a:p>
            <a:pPr eaLnBrk="1" hangingPunct="1"/>
            <a:r>
              <a:rPr lang="en-US" sz="1000" smtClean="0">
                <a:latin typeface="Arial" pitchFamily="-112" charset="-52"/>
                <a:ea typeface="ＭＳ Ｐゴシック" pitchFamily="-112" charset="-128"/>
                <a:cs typeface="ＭＳ Ｐゴシック" pitchFamily="-112" charset="-128"/>
              </a:rPr>
              <a:t>http://www.pathtoinvesting.org/interactive/inflation/simulation_inflation.htm</a:t>
            </a: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6621D1D-E18B-7946-8553-FB74AFD403AF}" type="slidenum">
              <a:rPr lang="en-US">
                <a:latin typeface="Arial" pitchFamily="-112" charset="-52"/>
                <a:ea typeface="ＭＳ Ｐゴシック" pitchFamily="-112" charset="-128"/>
                <a:cs typeface="ＭＳ Ｐゴシック" pitchFamily="-112" charset="-128"/>
              </a:rPr>
              <a:pPr/>
              <a:t>33</a:t>
            </a:fld>
            <a:endParaRPr lang="en-US">
              <a:latin typeface="Arial" pitchFamily="-112" charset="-52"/>
              <a:ea typeface="ＭＳ Ｐゴシック" pitchFamily="-112" charset="-128"/>
              <a:cs typeface="ＭＳ Ｐゴシック" pitchFamily="-112" charset="-128"/>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z="1400" smtClean="0">
                <a:latin typeface="Arial" pitchFamily="-112" charset="-52"/>
                <a:ea typeface="ＭＳ Ｐゴシック" pitchFamily="-112" charset="-128"/>
                <a:cs typeface="ＭＳ Ｐゴシック" pitchFamily="-112" charset="-128"/>
              </a:rPr>
              <a:t>So now let’s look at an example.</a:t>
            </a: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r>
              <a:rPr lang="en-US" sz="1400" smtClean="0">
                <a:latin typeface="Arial" pitchFamily="-112" charset="-52"/>
                <a:ea typeface="ＭＳ Ｐゴシック" pitchFamily="-112" charset="-128"/>
                <a:cs typeface="ＭＳ Ｐゴシック" pitchFamily="-112" charset="-128"/>
              </a:rPr>
              <a:t>What are the effects of using unconstitutional legal tender notes?</a:t>
            </a:r>
          </a:p>
          <a:p>
            <a:pPr marL="685800" lvl="1" indent="-228600" eaLnBrk="1" hangingPunct="1">
              <a:buFontTx/>
              <a:buAutoNum type="arabicPeriod"/>
            </a:pPr>
            <a:r>
              <a:rPr lang="en-US" sz="1400" smtClean="0">
                <a:latin typeface="Arial" pitchFamily="-112" charset="-52"/>
              </a:rPr>
              <a:t>An unrealized loss of capital and property;</a:t>
            </a:r>
          </a:p>
          <a:p>
            <a:pPr marL="685800" lvl="1" indent="-228600" eaLnBrk="1" hangingPunct="1">
              <a:buFontTx/>
              <a:buAutoNum type="arabicPeriod"/>
            </a:pPr>
            <a:r>
              <a:rPr lang="en-US" sz="1400" smtClean="0">
                <a:latin typeface="Arial" pitchFamily="-112" charset="-52"/>
              </a:rPr>
              <a:t>A loss of real value;</a:t>
            </a:r>
          </a:p>
          <a:p>
            <a:pPr marL="685800" lvl="1" indent="-228600" eaLnBrk="1" hangingPunct="1">
              <a:buFontTx/>
              <a:buAutoNum type="arabicPeriod"/>
            </a:pPr>
            <a:r>
              <a:rPr lang="en-US" sz="1400" smtClean="0">
                <a:latin typeface="Arial" pitchFamily="-112" charset="-52"/>
              </a:rPr>
              <a:t>The loss of the full economic impact of automation.</a:t>
            </a:r>
          </a:p>
          <a:p>
            <a:pPr eaLnBrk="1" hangingPunct="1"/>
            <a:endParaRPr lang="en-US" sz="1400" b="1" smtClean="0">
              <a:latin typeface="Arial" pitchFamily="-112" charset="-52"/>
              <a:ea typeface="ＭＳ Ｐゴシック" pitchFamily="-112" charset="-128"/>
              <a:cs typeface="ＭＳ Ｐゴシック" pitchFamily="-112" charset="-128"/>
            </a:endParaRPr>
          </a:p>
          <a:p>
            <a:pPr eaLnBrk="1" hangingPunct="1"/>
            <a:r>
              <a:rPr lang="en-US" sz="1400" b="1" smtClean="0">
                <a:latin typeface="Arial" pitchFamily="-112" charset="-52"/>
                <a:ea typeface="ＭＳ Ｐゴシック" pitchFamily="-112" charset="-128"/>
                <a:cs typeface="ＭＳ Ｐゴシック" pitchFamily="-112" charset="-128"/>
              </a:rPr>
              <a:t>Brown Egg Data:</a:t>
            </a:r>
          </a:p>
          <a:p>
            <a:pPr eaLnBrk="1" hangingPunct="1"/>
            <a:r>
              <a:rPr lang="en-US" sz="1400" smtClean="0">
                <a:latin typeface="Arial" pitchFamily="-112" charset="-52"/>
                <a:ea typeface="ＭＳ Ｐゴシック" pitchFamily="-112" charset="-128"/>
                <a:cs typeface="ＭＳ Ｐゴシック" pitchFamily="-112" charset="-128"/>
              </a:rPr>
              <a:t>EGG ECONOMICS UPDATE reports by Donald Bell, Poultry Specialist (emeritus), University of California , Riverside, CA 92521</a:t>
            </a:r>
          </a:p>
          <a:p>
            <a:pPr eaLnBrk="1" hangingPunct="1"/>
            <a:r>
              <a:rPr lang="en-US" sz="1000" smtClean="0">
                <a:latin typeface="Arial" pitchFamily="-112" charset="-52"/>
                <a:ea typeface="ＭＳ Ｐゴシック" pitchFamily="-112" charset="-128"/>
                <a:cs typeface="ＭＳ Ｐゴシック" pitchFamily="-112" charset="-128"/>
              </a:rPr>
              <a:t>http://www.ams.usda.gov/poultry/mncs/ShellEgg/USDAEGGMARKETNEWSREPORT.html</a:t>
            </a:r>
          </a:p>
          <a:p>
            <a:pPr eaLnBrk="1" hangingPunct="1"/>
            <a:r>
              <a:rPr lang="en-US" sz="1000" smtClean="0">
                <a:latin typeface="Arial" pitchFamily="-112" charset="-52"/>
                <a:ea typeface="ＭＳ Ｐゴシック" pitchFamily="-112" charset="-128"/>
                <a:cs typeface="ＭＳ Ｐゴシック" pitchFamily="-112" charset="-128"/>
              </a:rPr>
              <a:t>http://www.pathtoinvesting.org/interactive/inflation/simulation_inflation.htm</a:t>
            </a: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D9A3667-B856-0E44-B497-31D495B1419C}" type="slidenum">
              <a:rPr lang="en-US">
                <a:latin typeface="Arial" pitchFamily="-112" charset="-52"/>
                <a:ea typeface="ＭＳ Ｐゴシック" pitchFamily="-112" charset="-128"/>
                <a:cs typeface="ＭＳ Ｐゴシック" pitchFamily="-112" charset="-128"/>
              </a:rPr>
              <a:pPr/>
              <a:t>34</a:t>
            </a:fld>
            <a:endParaRPr lang="en-US">
              <a:latin typeface="Arial" pitchFamily="-112" charset="-52"/>
              <a:ea typeface="ＭＳ Ｐゴシック" pitchFamily="-112" charset="-128"/>
              <a:cs typeface="ＭＳ Ｐゴシック" pitchFamily="-112" charset="-128"/>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z="1400" smtClean="0">
                <a:latin typeface="Arial" pitchFamily="-112" charset="-52"/>
                <a:ea typeface="ＭＳ Ｐゴシック" pitchFamily="-112" charset="-128"/>
                <a:cs typeface="ＭＳ Ｐゴシック" pitchFamily="-112" charset="-128"/>
              </a:rPr>
              <a:t>So now let’s look at an example.</a:t>
            </a: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r>
              <a:rPr lang="en-US" sz="1400" smtClean="0">
                <a:latin typeface="Arial" pitchFamily="-112" charset="-52"/>
                <a:ea typeface="ＭＳ Ｐゴシック" pitchFamily="-112" charset="-128"/>
                <a:cs typeface="ＭＳ Ｐゴシック" pitchFamily="-112" charset="-128"/>
              </a:rPr>
              <a:t>What are the effects of using unconstitutional legal tender notes?</a:t>
            </a:r>
          </a:p>
          <a:p>
            <a:pPr marL="685800" lvl="1" indent="-228600" eaLnBrk="1" hangingPunct="1">
              <a:buFontTx/>
              <a:buAutoNum type="arabicPeriod"/>
            </a:pPr>
            <a:r>
              <a:rPr lang="en-US" sz="1400" smtClean="0">
                <a:latin typeface="Arial" pitchFamily="-112" charset="-52"/>
              </a:rPr>
              <a:t>An unrealized loss of capital and property;</a:t>
            </a:r>
          </a:p>
          <a:p>
            <a:pPr marL="685800" lvl="1" indent="-228600" eaLnBrk="1" hangingPunct="1">
              <a:buFontTx/>
              <a:buAutoNum type="arabicPeriod"/>
            </a:pPr>
            <a:r>
              <a:rPr lang="en-US" sz="1400" smtClean="0">
                <a:latin typeface="Arial" pitchFamily="-112" charset="-52"/>
              </a:rPr>
              <a:t>A loss of real value;</a:t>
            </a:r>
          </a:p>
          <a:p>
            <a:pPr marL="685800" lvl="1" indent="-228600" eaLnBrk="1" hangingPunct="1">
              <a:buFontTx/>
              <a:buAutoNum type="arabicPeriod"/>
            </a:pPr>
            <a:r>
              <a:rPr lang="en-US" sz="1400" smtClean="0">
                <a:latin typeface="Arial" pitchFamily="-112" charset="-52"/>
              </a:rPr>
              <a:t>The loss of the full economic impact of automation.</a:t>
            </a:r>
          </a:p>
          <a:p>
            <a:pPr eaLnBrk="1" hangingPunct="1"/>
            <a:endParaRPr lang="en-US" sz="1400" b="1" smtClean="0">
              <a:latin typeface="Arial" pitchFamily="-112" charset="-52"/>
              <a:ea typeface="ＭＳ Ｐゴシック" pitchFamily="-112" charset="-128"/>
              <a:cs typeface="ＭＳ Ｐゴシック" pitchFamily="-112" charset="-128"/>
            </a:endParaRPr>
          </a:p>
          <a:p>
            <a:pPr eaLnBrk="1" hangingPunct="1"/>
            <a:r>
              <a:rPr lang="en-US" sz="1400" b="1" smtClean="0">
                <a:latin typeface="Arial" pitchFamily="-112" charset="-52"/>
                <a:ea typeface="ＭＳ Ｐゴシック" pitchFamily="-112" charset="-128"/>
                <a:cs typeface="ＭＳ Ｐゴシック" pitchFamily="-112" charset="-128"/>
              </a:rPr>
              <a:t>Brown Egg Data:</a:t>
            </a:r>
          </a:p>
          <a:p>
            <a:pPr eaLnBrk="1" hangingPunct="1"/>
            <a:r>
              <a:rPr lang="en-US" sz="1400" smtClean="0">
                <a:latin typeface="Arial" pitchFamily="-112" charset="-52"/>
                <a:ea typeface="ＭＳ Ｐゴシック" pitchFamily="-112" charset="-128"/>
                <a:cs typeface="ＭＳ Ｐゴシック" pitchFamily="-112" charset="-128"/>
              </a:rPr>
              <a:t>EGG ECONOMICS UPDATE reports by Donald Bell, Poultry Specialist (emeritus), University of California , Riverside, CA 92521</a:t>
            </a:r>
          </a:p>
          <a:p>
            <a:pPr eaLnBrk="1" hangingPunct="1"/>
            <a:r>
              <a:rPr lang="en-US" sz="1000" smtClean="0">
                <a:latin typeface="Arial" pitchFamily="-112" charset="-52"/>
                <a:ea typeface="ＭＳ Ｐゴシック" pitchFamily="-112" charset="-128"/>
                <a:cs typeface="ＭＳ Ｐゴシック" pitchFamily="-112" charset="-128"/>
              </a:rPr>
              <a:t>http://www.ams.usda.gov/poultry/mncs/ShellEgg/USDAEGGMARKETNEWSREPORT.html</a:t>
            </a:r>
          </a:p>
          <a:p>
            <a:pPr eaLnBrk="1" hangingPunct="1"/>
            <a:r>
              <a:rPr lang="en-US" sz="1000" smtClean="0">
                <a:latin typeface="Arial" pitchFamily="-112" charset="-52"/>
                <a:ea typeface="ＭＳ Ｐゴシック" pitchFamily="-112" charset="-128"/>
                <a:cs typeface="ＭＳ Ｐゴシック" pitchFamily="-112" charset="-128"/>
              </a:rPr>
              <a:t>http://www.pathtoinvesting.org/interactive/inflation/simulation_inflation.htm</a:t>
            </a: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smtClean="0">
              <a:latin typeface="Arial" pitchFamily="-112" charset="-52"/>
              <a:ea typeface="ＭＳ Ｐゴシック" pitchFamily="-112" charset="-128"/>
              <a:cs typeface="ＭＳ Ｐゴシック" pitchFamily="-112" charset="-128"/>
            </a:endParaRPr>
          </a:p>
          <a:p>
            <a:pPr eaLnBrk="1" hangingPunct="1"/>
            <a:endParaRPr lang="en-US" sz="1000" smtClean="0">
              <a:latin typeface="Arial" pitchFamily="-112" charset="-52"/>
              <a:ea typeface="ＭＳ Ｐゴシック" pitchFamily="-112" charset="-128"/>
              <a:cs typeface="ＭＳ Ｐゴシック" pitchFamily="-112" charset="-128"/>
            </a:endParaRPr>
          </a:p>
          <a:p>
            <a:pPr eaLnBrk="1" hangingPunct="1"/>
            <a:endParaRPr lang="en-US" sz="140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ln/>
        </p:spPr>
        <p:txBody>
          <a:bodyPr/>
          <a:lstStyle/>
          <a:p>
            <a:pPr>
              <a:defRPr/>
            </a:pPr>
            <a:r>
              <a:rPr lang="en-US" dirty="0" smtClean="0">
                <a:latin typeface="Arial" pitchFamily="-112" charset="-52"/>
                <a:ea typeface="ＭＳ Ｐゴシック" pitchFamily="-112" charset="-128"/>
                <a:cs typeface="ＭＳ Ｐゴシック" pitchFamily="-112" charset="-128"/>
              </a:rPr>
              <a:t>31 USC Sec. 5119 (a): Except to the extent authorized in regulations the Secretary of the Treasury prescribes with the approval of the President, the Secretary may not redeem United States currency (including Federal reserve notes and circulating notes of Federal reserve banks and national banks) in gold. However, </a:t>
            </a:r>
            <a:r>
              <a:rPr lang="en-US" b="1" dirty="0" smtClean="0">
                <a:latin typeface="Arial" pitchFamily="-112" charset="-52"/>
                <a:ea typeface="ＭＳ Ｐゴシック" pitchFamily="-112" charset="-128"/>
                <a:cs typeface="ＭＳ Ｐゴシック" pitchFamily="-112" charset="-128"/>
              </a:rPr>
              <a:t>the Secretary shall </a:t>
            </a:r>
            <a:r>
              <a:rPr lang="en-US" dirty="0" smtClean="0">
                <a:latin typeface="Arial" pitchFamily="-112" charset="-52"/>
                <a:ea typeface="ＭＳ Ｐゴシック" pitchFamily="-112" charset="-128"/>
                <a:cs typeface="ＭＳ Ｐゴシック" pitchFamily="-112" charset="-128"/>
              </a:rPr>
              <a:t>redeem gold certificates owned by the Federal reserve banks at times and in amounts the Secretary decides are necessary </a:t>
            </a:r>
            <a:r>
              <a:rPr lang="en-US" b="1" dirty="0" smtClean="0">
                <a:latin typeface="Arial" pitchFamily="-112" charset="-52"/>
                <a:ea typeface="ＭＳ Ｐゴシック" pitchFamily="-112" charset="-128"/>
                <a:cs typeface="ＭＳ Ｐゴシック" pitchFamily="-112" charset="-128"/>
              </a:rPr>
              <a:t>to maintain the equal purchasing power of each kind of United States currency</a:t>
            </a:r>
            <a:r>
              <a:rPr lang="en-US" dirty="0" smtClean="0">
                <a:latin typeface="Arial" pitchFamily="-112" charset="-52"/>
                <a:ea typeface="ＭＳ Ｐゴシック" pitchFamily="-112" charset="-128"/>
                <a:cs typeface="ＭＳ Ｐゴシック" pitchFamily="-112" charset="-128"/>
              </a:rPr>
              <a:t>. …</a:t>
            </a:r>
          </a:p>
          <a:p>
            <a:pPr>
              <a:defRPr/>
            </a:pPr>
            <a:endParaRPr lang="en-US" dirty="0" smtClean="0">
              <a:latin typeface="Arial" pitchFamily="-112" charset="-52"/>
              <a:ea typeface="ＭＳ Ｐゴシック" pitchFamily="-112" charset="-128"/>
              <a:cs typeface="ＭＳ Ｐゴシック" pitchFamily="-112" charset="-128"/>
            </a:endParaRPr>
          </a:p>
          <a:p>
            <a:pPr>
              <a:defRPr/>
            </a:pPr>
            <a:r>
              <a:rPr lang="en-US" dirty="0" smtClean="0">
                <a:latin typeface="Arial" pitchFamily="-112" charset="-52"/>
                <a:ea typeface="ＭＳ Ｐゴシック" pitchFamily="-112" charset="-128"/>
                <a:cs typeface="ＭＳ Ｐゴシック" pitchFamily="-112" charset="-128"/>
              </a:rPr>
              <a:t>The Supreme Court in </a:t>
            </a:r>
            <a:r>
              <a:rPr lang="en-US" i="1" dirty="0" smtClean="0">
                <a:latin typeface="Arial" pitchFamily="-112" charset="-52"/>
                <a:ea typeface="ＭＳ Ｐゴシック" pitchFamily="-112" charset="-128"/>
                <a:cs typeface="ＭＳ Ｐゴシック" pitchFamily="-112" charset="-128"/>
              </a:rPr>
              <a:t>Thompson </a:t>
            </a:r>
            <a:r>
              <a:rPr lang="en-US" i="1" dirty="0" err="1" smtClean="0">
                <a:latin typeface="Arial" pitchFamily="-112" charset="-52"/>
                <a:ea typeface="ＭＳ Ｐゴシック" pitchFamily="-112" charset="-128"/>
                <a:cs typeface="ＭＳ Ｐゴシック" pitchFamily="-112" charset="-128"/>
              </a:rPr>
              <a:t>v</a:t>
            </a:r>
            <a:r>
              <a:rPr lang="en-US" i="1" dirty="0" smtClean="0">
                <a:latin typeface="Arial" pitchFamily="-112" charset="-52"/>
                <a:ea typeface="ＭＳ Ｐゴシック" pitchFamily="-112" charset="-128"/>
                <a:cs typeface="ＭＳ Ｐゴシック" pitchFamily="-112" charset="-128"/>
              </a:rPr>
              <a:t>. Butler</a:t>
            </a:r>
            <a:r>
              <a:rPr lang="en-US" dirty="0" smtClean="0">
                <a:latin typeface="Arial" pitchFamily="-112" charset="-52"/>
                <a:ea typeface="ＭＳ Ｐゴシック" pitchFamily="-112" charset="-128"/>
                <a:cs typeface="ＭＳ Ｐゴシック" pitchFamily="-112" charset="-128"/>
              </a:rPr>
              <a:t>, 95 U.S. 694 (1878) stated:</a:t>
            </a:r>
          </a:p>
          <a:p>
            <a:pPr lvl="1">
              <a:defRPr/>
            </a:pPr>
            <a:r>
              <a:rPr lang="en-US" dirty="0" smtClean="0">
                <a:latin typeface="Times New Roman" pitchFamily="-112" charset="-52"/>
                <a:ea typeface="Times New Roman" pitchFamily="-112" charset="-52"/>
                <a:cs typeface="Times New Roman" pitchFamily="-112" charset="-52"/>
              </a:rPr>
              <a:t>A coin dollar is worth no more for the purposes of tender in payment of an ordinary debt than a note dollar. The law has not made the note a standard of value any more than coin. It is true that in the market, as an article of merchandise, one is of greater value than the other; but as money, that is to say, as a medium of exchange, the law knows no difference between them.</a:t>
            </a:r>
          </a:p>
          <a:p>
            <a:pPr lvl="1">
              <a:defRPr/>
            </a:pPr>
            <a:endParaRPr lang="en-US" dirty="0" smtClean="0">
              <a:latin typeface="Times New Roman" pitchFamily="-112" charset="-52"/>
              <a:ea typeface="Times New Roman" pitchFamily="-112" charset="-52"/>
              <a:cs typeface="Times New Roman" pitchFamily="-112" charset="-52"/>
            </a:endParaRPr>
          </a:p>
          <a:p>
            <a:pPr>
              <a:defRPr/>
            </a:pPr>
            <a:r>
              <a:rPr lang="en-US" dirty="0" smtClean="0">
                <a:latin typeface="Arial" pitchFamily="-112" charset="-52"/>
                <a:ea typeface="Arial" pitchFamily="-112" charset="-52"/>
                <a:cs typeface="Arial" pitchFamily="-112" charset="-52"/>
              </a:rPr>
              <a:t>However, this decision was rendered prior to the creation of the Federal Reserve System and the enactment of 31 USC 5119(a).</a:t>
            </a:r>
          </a:p>
          <a:p>
            <a:pPr>
              <a:defRPr/>
            </a:pPr>
            <a:endParaRPr lang="en-US" dirty="0" smtClean="0">
              <a:latin typeface="Arial" pitchFamily="-112" charset="-52"/>
              <a:ea typeface="Arial" pitchFamily="-112" charset="-52"/>
              <a:cs typeface="Arial" pitchFamily="-112" charset="-52"/>
            </a:endParaRPr>
          </a:p>
          <a:p>
            <a:pPr>
              <a:defRPr/>
            </a:pPr>
            <a:r>
              <a:rPr lang="en-US" b="1" u="sng" dirty="0" smtClean="0">
                <a:latin typeface="Arial" pitchFamily="-112" charset="-52"/>
                <a:ea typeface="Arial" pitchFamily="-112" charset="-52"/>
                <a:cs typeface="Arial" pitchFamily="-112" charset="-52"/>
              </a:rPr>
              <a:t>Citations</a:t>
            </a:r>
          </a:p>
          <a:p>
            <a:pPr lvl="1">
              <a:defRPr/>
            </a:pPr>
            <a:r>
              <a:rPr lang="en-US" dirty="0" smtClean="0">
                <a:hlinkClick r:id="rId3"/>
              </a:rPr>
              <a:t>US Code</a:t>
            </a:r>
            <a:r>
              <a:rPr lang="en-US" dirty="0" smtClean="0">
                <a:latin typeface="Arial" pitchFamily="-112" charset="-52"/>
                <a:ea typeface="Arial" pitchFamily="-112" charset="-52"/>
                <a:cs typeface="Arial" pitchFamily="-112" charset="-52"/>
              </a:rPr>
              <a:t>:</a:t>
            </a:r>
          </a:p>
          <a:p>
            <a:pPr lvl="2">
              <a:defRPr/>
            </a:pPr>
            <a:r>
              <a:rPr lang="en-US" dirty="0" smtClean="0">
                <a:ea typeface="ＭＳ Ｐゴシック" pitchFamily="-112" charset="-128"/>
                <a:cs typeface="ＭＳ Ｐゴシック" pitchFamily="-112" charset="-128"/>
                <a:hlinkClick r:id="rId4"/>
              </a:rPr>
              <a:t>31 USC 5119(a)</a:t>
            </a:r>
            <a:endParaRPr lang="en-US" dirty="0" smtClean="0">
              <a:ea typeface="ＭＳ Ｐゴシック" pitchFamily="-112" charset="-128"/>
              <a:cs typeface="ＭＳ Ｐゴシック" pitchFamily="-112" charset="-128"/>
            </a:endParaRPr>
          </a:p>
          <a:p>
            <a:pPr lvl="2">
              <a:defRPr/>
            </a:pPr>
            <a:r>
              <a:rPr lang="en-US" dirty="0" smtClean="0">
                <a:ea typeface="ＭＳ Ｐゴシック" pitchFamily="-112" charset="-128"/>
                <a:cs typeface="ＭＳ Ｐゴシック" pitchFamily="-112" charset="-128"/>
                <a:hlinkClick r:id="rId5"/>
              </a:rPr>
              <a:t>12 USC 411</a:t>
            </a:r>
            <a:endParaRPr lang="en-US" dirty="0" smtClean="0">
              <a:ea typeface="ＭＳ Ｐゴシック" pitchFamily="-112" charset="-128"/>
              <a:cs typeface="ＭＳ Ｐゴシック" pitchFamily="-112" charset="-128"/>
            </a:endParaRPr>
          </a:p>
          <a:p>
            <a:pPr lvl="2">
              <a:defRPr/>
            </a:pPr>
            <a:r>
              <a:rPr lang="en-US" dirty="0" smtClean="0">
                <a:ea typeface="ＭＳ Ｐゴシック" pitchFamily="-112" charset="-128"/>
                <a:cs typeface="ＭＳ Ｐゴシック" pitchFamily="-112" charset="-128"/>
                <a:hlinkClick r:id="rId6"/>
              </a:rPr>
              <a:t>31 USC 5112(a)(7)-(10), (e)</a:t>
            </a:r>
            <a:endParaRPr lang="en-US" sz="1050" dirty="0" smtClean="0">
              <a:ea typeface="ＭＳ Ｐゴシック" pitchFamily="-112" charset="-128"/>
              <a:cs typeface="ＭＳ Ｐゴシック" pitchFamily="-112" charset="-128"/>
            </a:endParaRPr>
          </a:p>
          <a:p>
            <a:pPr lvl="1">
              <a:defRPr/>
            </a:pPr>
            <a:endParaRPr lang="en-US" dirty="0" smtClean="0">
              <a:latin typeface="Arial" pitchFamily="-112" charset="-52"/>
              <a:ea typeface="Arial" pitchFamily="-112" charset="-52"/>
              <a:cs typeface="Arial" pitchFamily="-112" charset="-52"/>
            </a:endParaRPr>
          </a:p>
          <a:p>
            <a:pPr lvl="1">
              <a:defRPr/>
            </a:pPr>
            <a:r>
              <a:rPr lang="en-US" dirty="0" smtClean="0">
                <a:hlinkClick r:id="rId7" action="ppaction://hlinkfile"/>
              </a:rPr>
              <a:t>U.S. SUPREME COURT Opinions</a:t>
            </a:r>
            <a:endParaRPr lang="en-US" dirty="0" smtClean="0"/>
          </a:p>
          <a:p>
            <a:pPr lvl="2">
              <a:defRPr/>
            </a:pPr>
            <a:r>
              <a:rPr lang="en-US" i="1" dirty="0" smtClean="0">
                <a:ea typeface="ＭＳ Ｐゴシック" pitchFamily="-112" charset="-128"/>
                <a:cs typeface="ＭＳ Ｐゴシック" pitchFamily="-112" charset="-128"/>
                <a:hlinkClick r:id="rId8"/>
              </a:rPr>
              <a:t>Thompson v. Butler</a:t>
            </a:r>
            <a:r>
              <a:rPr lang="en-US" dirty="0" smtClean="0">
                <a:ea typeface="ＭＳ Ｐゴシック" pitchFamily="-112" charset="-128"/>
                <a:cs typeface="ＭＳ Ｐゴシック" pitchFamily="-112" charset="-128"/>
                <a:hlinkClick r:id="rId8"/>
              </a:rPr>
              <a:t>, </a:t>
            </a:r>
            <a:br>
              <a:rPr lang="en-US" dirty="0" smtClean="0">
                <a:ea typeface="ＭＳ Ｐゴシック" pitchFamily="-112" charset="-128"/>
                <a:cs typeface="ＭＳ Ｐゴシック" pitchFamily="-112" charset="-128"/>
                <a:hlinkClick r:id="rId8"/>
              </a:rPr>
            </a:br>
            <a:r>
              <a:rPr lang="en-US" dirty="0" smtClean="0">
                <a:ea typeface="ＭＳ Ｐゴシック" pitchFamily="-112" charset="-128"/>
                <a:cs typeface="ＭＳ Ｐゴシック" pitchFamily="-112" charset="-128"/>
                <a:hlinkClick r:id="rId8"/>
              </a:rPr>
              <a:t>95 U.S. 694 </a:t>
            </a:r>
            <a:endParaRPr lang="en-US" dirty="0" smtClean="0">
              <a:latin typeface="Arial" pitchFamily="-112" charset="-52"/>
              <a:ea typeface="Arial" pitchFamily="-112" charset="-52"/>
              <a:cs typeface="Arial" pitchFamily="-112" charset="-52"/>
            </a:endParaRPr>
          </a:p>
          <a:p>
            <a:pPr lvl="2">
              <a:defRPr/>
            </a:pPr>
            <a:r>
              <a:rPr lang="en-US" i="1" dirty="0" smtClean="0">
                <a:ea typeface="ＭＳ Ｐゴシック" pitchFamily="-112" charset="-128"/>
                <a:cs typeface="ＭＳ Ｐゴシック" pitchFamily="-112" charset="-128"/>
                <a:hlinkClick r:id="rId9"/>
              </a:rPr>
              <a:t>Juilliard v. Greenman</a:t>
            </a:r>
            <a:r>
              <a:rPr lang="en-US" dirty="0" smtClean="0">
                <a:ea typeface="ＭＳ Ｐゴシック" pitchFamily="-112" charset="-128"/>
                <a:cs typeface="ＭＳ Ｐゴシック" pitchFamily="-112" charset="-128"/>
                <a:hlinkClick r:id="rId9"/>
              </a:rPr>
              <a:t>, </a:t>
            </a:r>
            <a:br>
              <a:rPr lang="en-US" dirty="0" smtClean="0">
                <a:ea typeface="ＭＳ Ｐゴシック" pitchFamily="-112" charset="-128"/>
                <a:cs typeface="ＭＳ Ｐゴシック" pitchFamily="-112" charset="-128"/>
                <a:hlinkClick r:id="rId9"/>
              </a:rPr>
            </a:br>
            <a:r>
              <a:rPr lang="en-US" dirty="0" smtClean="0">
                <a:ea typeface="ＭＳ Ｐゴシック" pitchFamily="-112" charset="-128"/>
                <a:cs typeface="ＭＳ Ｐゴシック" pitchFamily="-112" charset="-128"/>
                <a:hlinkClick r:id="rId9"/>
              </a:rPr>
              <a:t>110 U.S. 421 </a:t>
            </a:r>
            <a:endParaRPr lang="en-US" dirty="0" smtClean="0">
              <a:ea typeface="ＭＳ Ｐゴシック" pitchFamily="-112" charset="-128"/>
              <a:cs typeface="ＭＳ Ｐゴシック" pitchFamily="-112" charset="-128"/>
            </a:endParaRPr>
          </a:p>
          <a:p>
            <a:pPr lvl="2">
              <a:defRPr/>
            </a:pPr>
            <a:r>
              <a:rPr lang="en-US" i="1" dirty="0" smtClean="0">
                <a:ea typeface="ＭＳ Ｐゴシック" pitchFamily="-112" charset="-128"/>
                <a:cs typeface="ＭＳ Ｐゴシック" pitchFamily="-112" charset="-128"/>
                <a:hlinkClick r:id="rId10"/>
              </a:rPr>
              <a:t>United States v. Marigold</a:t>
            </a:r>
            <a:r>
              <a:rPr lang="en-US" dirty="0" smtClean="0">
                <a:ea typeface="ＭＳ Ｐゴシック" pitchFamily="-112" charset="-128"/>
                <a:cs typeface="ＭＳ Ｐゴシック" pitchFamily="-112" charset="-128"/>
                <a:hlinkClick r:id="rId10"/>
              </a:rPr>
              <a:t>, </a:t>
            </a:r>
            <a:br>
              <a:rPr lang="en-US" dirty="0" smtClean="0">
                <a:ea typeface="ＭＳ Ｐゴシック" pitchFamily="-112" charset="-128"/>
                <a:cs typeface="ＭＳ Ｐゴシック" pitchFamily="-112" charset="-128"/>
                <a:hlinkClick r:id="rId10"/>
              </a:rPr>
            </a:br>
            <a:r>
              <a:rPr lang="en-US" dirty="0" smtClean="0">
                <a:ea typeface="ＭＳ Ｐゴシック" pitchFamily="-112" charset="-128"/>
                <a:cs typeface="ＭＳ Ｐゴシック" pitchFamily="-112" charset="-128"/>
                <a:hlinkClick r:id="rId10"/>
              </a:rPr>
              <a:t>50 U.S. </a:t>
            </a:r>
            <a:r>
              <a:rPr lang="en-US" smtClean="0">
                <a:ea typeface="ＭＳ Ｐゴシック" pitchFamily="-112" charset="-128"/>
                <a:cs typeface="ＭＳ Ｐゴシック" pitchFamily="-112" charset="-128"/>
                <a:hlinkClick r:id="rId10"/>
              </a:rPr>
              <a:t>(9 How.) 560 </a:t>
            </a:r>
            <a:endParaRPr lang="en-US" dirty="0" smtClean="0">
              <a:latin typeface="Arial" pitchFamily="-112" charset="-52"/>
              <a:ea typeface="ＭＳ Ｐゴシック" pitchFamily="-112" charset="-128"/>
              <a:cs typeface="ＭＳ Ｐゴシック" pitchFamily="-112" charset="-128"/>
            </a:endParaRPr>
          </a:p>
        </p:txBody>
      </p:sp>
      <p:sp>
        <p:nvSpPr>
          <p:cNvPr id="90116" name="Slide Number Placeholder 3"/>
          <p:cNvSpPr>
            <a:spLocks noGrp="1"/>
          </p:cNvSpPr>
          <p:nvPr>
            <p:ph type="sldNum" sz="quarter" idx="5"/>
          </p:nvPr>
        </p:nvSpPr>
        <p:spPr>
          <a:noFill/>
        </p:spPr>
        <p:txBody>
          <a:bodyPr/>
          <a:lstStyle/>
          <a:p>
            <a:fld id="{F2CD29DE-FA3A-AC4A-B5BC-871DFD595F86}" type="slidenum">
              <a:rPr lang="en-US">
                <a:latin typeface="Arial" pitchFamily="-112" charset="-52"/>
                <a:ea typeface="ＭＳ Ｐゴシック" pitchFamily="-112" charset="-128"/>
                <a:cs typeface="ＭＳ Ｐゴシック" pitchFamily="-112" charset="-128"/>
              </a:rPr>
              <a:pPr/>
              <a:t>35</a:t>
            </a:fld>
            <a:endParaRPr lang="en-US">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a:latin typeface="Arial" pitchFamily="-112" charset="-52"/>
              <a:ea typeface="ＭＳ Ｐゴシック" pitchFamily="-112" charset="-128"/>
              <a:cs typeface="ＭＳ Ｐゴシック" pitchFamily="-112" charset="-128"/>
            </a:endParaRPr>
          </a:p>
        </p:txBody>
      </p:sp>
      <p:sp>
        <p:nvSpPr>
          <p:cNvPr id="92164" name="Slide Number Placeholder 3"/>
          <p:cNvSpPr>
            <a:spLocks noGrp="1"/>
          </p:cNvSpPr>
          <p:nvPr>
            <p:ph type="sldNum" sz="quarter" idx="5"/>
          </p:nvPr>
        </p:nvSpPr>
        <p:spPr>
          <a:noFill/>
        </p:spPr>
        <p:txBody>
          <a:bodyPr/>
          <a:lstStyle/>
          <a:p>
            <a:fld id="{B7707BBE-E809-AB43-8270-274D792D429A}" type="slidenum">
              <a:rPr lang="en-US">
                <a:latin typeface="Arial" pitchFamily="-112" charset="-52"/>
                <a:ea typeface="ＭＳ Ｐゴシック" pitchFamily="-112" charset="-128"/>
                <a:cs typeface="ＭＳ Ｐゴシック" pitchFamily="-112" charset="-128"/>
              </a:rPr>
              <a:pPr/>
              <a:t>36</a:t>
            </a:fld>
            <a:endParaRPr lang="en-US">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a:latin typeface="Arial" pitchFamily="-112" charset="-52"/>
              <a:ea typeface="ＭＳ Ｐゴシック" pitchFamily="-112" charset="-128"/>
              <a:cs typeface="ＭＳ Ｐゴシック" pitchFamily="-112" charset="-128"/>
            </a:endParaRPr>
          </a:p>
        </p:txBody>
      </p:sp>
      <p:sp>
        <p:nvSpPr>
          <p:cNvPr id="94212" name="Slide Number Placeholder 3"/>
          <p:cNvSpPr>
            <a:spLocks noGrp="1"/>
          </p:cNvSpPr>
          <p:nvPr>
            <p:ph type="sldNum" sz="quarter" idx="5"/>
          </p:nvPr>
        </p:nvSpPr>
        <p:spPr>
          <a:noFill/>
        </p:spPr>
        <p:txBody>
          <a:bodyPr/>
          <a:lstStyle/>
          <a:p>
            <a:fld id="{4B0B3734-B5FF-3046-81FA-843DFA9F64FE}" type="slidenum">
              <a:rPr lang="en-US">
                <a:latin typeface="Arial" pitchFamily="-112" charset="-52"/>
                <a:ea typeface="ＭＳ Ｐゴシック" pitchFamily="-112" charset="-128"/>
                <a:cs typeface="ＭＳ Ｐゴシック" pitchFamily="-112" charset="-128"/>
              </a:rPr>
              <a:pPr/>
              <a:t>37</a:t>
            </a:fld>
            <a:endParaRPr lang="en-US">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Slide Image Placeholder 1"/>
          <p:cNvSpPr>
            <a:spLocks noGrp="1" noRot="1" noChangeAspect="1"/>
          </p:cNvSpPr>
          <p:nvPr>
            <p:ph type="sldImg"/>
          </p:nvPr>
        </p:nvSpPr>
        <p:spPr>
          <a:ln/>
        </p:spPr>
      </p:sp>
      <p:sp>
        <p:nvSpPr>
          <p:cNvPr id="96259" name="Notes Placeholder 2"/>
          <p:cNvSpPr>
            <a:spLocks noGrp="1"/>
          </p:cNvSpPr>
          <p:nvPr>
            <p:ph type="body" idx="1"/>
          </p:nvPr>
        </p:nvSpPr>
        <p:spPr>
          <a:noFill/>
          <a:ln/>
        </p:spPr>
        <p:txBody>
          <a:bodyPr/>
          <a:lstStyle/>
          <a:p>
            <a:pPr algn="ctr"/>
            <a:r>
              <a:rPr lang="en-US" smtClean="0">
                <a:latin typeface="Arial" pitchFamily="-112" charset="-52"/>
                <a:ea typeface="ＭＳ Ｐゴシック" pitchFamily="-112" charset="-128"/>
                <a:cs typeface="ＭＳ Ｐゴシック" pitchFamily="-112" charset="-128"/>
                <a:hlinkClick r:id="rId3"/>
              </a:rPr>
              <a:t>Click here to find your local US Attorney, Congressman and State Representative</a:t>
            </a:r>
            <a:r>
              <a:rPr lang="en-US" smtClean="0">
                <a:latin typeface="Arial" pitchFamily="-112" charset="-52"/>
                <a:ea typeface="ＭＳ Ｐゴシック" pitchFamily="-112" charset="-128"/>
                <a:cs typeface="ＭＳ Ｐゴシック" pitchFamily="-112" charset="-128"/>
              </a:rPr>
              <a:t>.</a:t>
            </a:r>
          </a:p>
        </p:txBody>
      </p:sp>
      <p:sp>
        <p:nvSpPr>
          <p:cNvPr id="96260" name="Slide Number Placeholder 3"/>
          <p:cNvSpPr>
            <a:spLocks noGrp="1"/>
          </p:cNvSpPr>
          <p:nvPr>
            <p:ph type="sldNum" sz="quarter" idx="5"/>
          </p:nvPr>
        </p:nvSpPr>
        <p:spPr>
          <a:noFill/>
        </p:spPr>
        <p:txBody>
          <a:bodyPr/>
          <a:lstStyle/>
          <a:p>
            <a:fld id="{F28C5F0C-744E-2447-8792-18126C0DE59B}" type="slidenum">
              <a:rPr lang="en-US" smtClean="0">
                <a:latin typeface="Arial" pitchFamily="-112" charset="-52"/>
                <a:ea typeface="ＭＳ Ｐゴシック" pitchFamily="-112" charset="-128"/>
                <a:cs typeface="ＭＳ Ｐゴシック" pitchFamily="-112" charset="-128"/>
              </a:rPr>
              <a:pPr/>
              <a:t>38</a:t>
            </a:fld>
            <a:endParaRPr lang="en-US" smtClean="0">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a:latin typeface="Arial" pitchFamily="-112" charset="-52"/>
              <a:ea typeface="ＭＳ Ｐゴシック" pitchFamily="-112" charset="-128"/>
              <a:cs typeface="ＭＳ Ｐゴシック" pitchFamily="-112" charset="-128"/>
            </a:endParaRPr>
          </a:p>
        </p:txBody>
      </p:sp>
      <p:sp>
        <p:nvSpPr>
          <p:cNvPr id="98308" name="Slide Number Placeholder 3"/>
          <p:cNvSpPr>
            <a:spLocks noGrp="1"/>
          </p:cNvSpPr>
          <p:nvPr>
            <p:ph type="sldNum" sz="quarter" idx="5"/>
          </p:nvPr>
        </p:nvSpPr>
        <p:spPr>
          <a:noFill/>
        </p:spPr>
        <p:txBody>
          <a:bodyPr/>
          <a:lstStyle/>
          <a:p>
            <a:fld id="{17D09155-512F-C542-A494-C9291BB59680}" type="slidenum">
              <a:rPr lang="en-US">
                <a:latin typeface="Arial" pitchFamily="-112" charset="-52"/>
                <a:ea typeface="ＭＳ Ｐゴシック" pitchFamily="-112" charset="-128"/>
                <a:cs typeface="ＭＳ Ｐゴシック" pitchFamily="-112" charset="-128"/>
              </a:rPr>
              <a:pPr/>
              <a:t>39</a:t>
            </a:fld>
            <a:endParaRPr lang="en-US">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EA3C715-DFF0-6B43-8EBF-3E5184F014F4}" type="slidenum">
              <a:rPr lang="en-US">
                <a:latin typeface="Arial" pitchFamily="-112" charset="-52"/>
                <a:ea typeface="ＭＳ Ｐゴシック" pitchFamily="-112" charset="-128"/>
                <a:cs typeface="ＭＳ Ｐゴシック" pitchFamily="-112" charset="-128"/>
              </a:rPr>
              <a:pPr/>
              <a:t>4</a:t>
            </a:fld>
            <a:endParaRPr lang="en-US">
              <a:latin typeface="Arial" pitchFamily="-112" charset="-52"/>
              <a:ea typeface="ＭＳ Ｐゴシック" pitchFamily="-112" charset="-128"/>
              <a:cs typeface="ＭＳ Ｐゴシック" pitchFamily="-112" charset="-128"/>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xfrm>
            <a:off x="731838" y="4560888"/>
            <a:ext cx="6015037" cy="4319587"/>
          </a:xfrm>
          <a:noFill/>
          <a:ln/>
        </p:spPr>
        <p:txBody>
          <a:bodyPr/>
          <a:lstStyle/>
          <a:p>
            <a:pPr eaLnBrk="1" hangingPunct="1"/>
            <a:r>
              <a:rPr lang="en-US" smtClean="0">
                <a:latin typeface="Arial" pitchFamily="-112" charset="-52"/>
                <a:ea typeface="ＭＳ Ｐゴシック" pitchFamily="-112" charset="-128"/>
                <a:cs typeface="ＭＳ Ｐゴシック" pitchFamily="-112" charset="-128"/>
              </a:rPr>
              <a:t>Remember what was written in </a:t>
            </a:r>
            <a:r>
              <a:rPr lang="en-US" smtClean="0">
                <a:latin typeface="Times New Roman" pitchFamily="-112" charset="-52"/>
                <a:ea typeface="Times New Roman" pitchFamily="-112" charset="-52"/>
                <a:cs typeface="Times New Roman" pitchFamily="-112" charset="-52"/>
              </a:rPr>
              <a:t>The Pennsylvania Gazette, December 16, 1789: “</a:t>
            </a:r>
            <a:r>
              <a:rPr lang="en-US" b="1" i="1" u="sng" smtClean="0">
                <a:latin typeface="Times New Roman" pitchFamily="-112" charset="-52"/>
                <a:ea typeface="Times New Roman" pitchFamily="-112" charset="-52"/>
                <a:cs typeface="Times New Roman" pitchFamily="-112" charset="-52"/>
              </a:rPr>
              <a:t>Since the federal constitution has removed all danger of our having a paper tender</a:t>
            </a:r>
            <a:r>
              <a:rPr lang="en-US" b="1" i="1" smtClean="0">
                <a:latin typeface="Times New Roman" pitchFamily="-112" charset="-52"/>
                <a:ea typeface="Times New Roman" pitchFamily="-112" charset="-52"/>
                <a:cs typeface="Times New Roman" pitchFamily="-112" charset="-52"/>
              </a:rPr>
              <a:t>, our trade advanced fifty percent. Our monied people can trust their cash [throughout the country], and have brought their coin into circulation</a:t>
            </a:r>
            <a:r>
              <a:rPr lang="en-US" smtClean="0">
                <a:latin typeface="Times New Roman" pitchFamily="-112" charset="-52"/>
                <a:ea typeface="Times New Roman" pitchFamily="-112" charset="-52"/>
                <a:cs typeface="Times New Roman" pitchFamily="-112" charset="-52"/>
              </a:rPr>
              <a:t>.”</a:t>
            </a:r>
            <a:endParaRPr lang="en-US" i="1" smtClean="0">
              <a:latin typeface="Times New Roman" pitchFamily="-112" charset="-52"/>
              <a:ea typeface="Times New Roman" pitchFamily="-112" charset="-52"/>
              <a:cs typeface="Times New Roman" pitchFamily="-112" charset="-52"/>
            </a:endParaRPr>
          </a:p>
          <a:p>
            <a:pPr eaLnBrk="1" hangingPunct="1"/>
            <a:endParaRPr lang="en-US" smtClean="0">
              <a:latin typeface="Arial" pitchFamily="-112" charset="-52"/>
              <a:ea typeface="ＭＳ Ｐゴシック" pitchFamily="-112" charset="-128"/>
              <a:cs typeface="ＭＳ Ｐゴシック" pitchFamily="-112" charset="-128"/>
            </a:endParaRPr>
          </a:p>
          <a:p>
            <a:pPr eaLnBrk="1" hangingPunct="1"/>
            <a:r>
              <a:rPr lang="en-US" smtClean="0">
                <a:latin typeface="Arial" pitchFamily="-112" charset="-52"/>
                <a:ea typeface="ＭＳ Ｐゴシック" pitchFamily="-112" charset="-128"/>
                <a:cs typeface="ＭＳ Ｐゴシック" pitchFamily="-112" charset="-128"/>
              </a:rPr>
              <a:t>It is rather ironic that during the first 124 years of our Republic’s existence (1789 – 1913), it was well understood by the general public that the word “Dollar” means a pure metallic silver coin of a known fixed unit of measurement for money, value and wealth.</a:t>
            </a:r>
          </a:p>
          <a:p>
            <a:pPr eaLnBrk="1" hangingPunct="1"/>
            <a:endParaRPr lang="en-US" smtClean="0">
              <a:latin typeface="Arial" pitchFamily="-112" charset="-52"/>
              <a:ea typeface="ＭＳ Ｐゴシック" pitchFamily="-112" charset="-128"/>
              <a:cs typeface="ＭＳ Ｐゴシック" pitchFamily="-112" charset="-128"/>
            </a:endParaRPr>
          </a:p>
          <a:p>
            <a:pPr eaLnBrk="1" hangingPunct="1"/>
            <a:r>
              <a:rPr lang="en-US" smtClean="0">
                <a:latin typeface="Arial" pitchFamily="-112" charset="-52"/>
                <a:ea typeface="ＭＳ Ｐゴシック" pitchFamily="-112" charset="-128"/>
                <a:cs typeface="ＭＳ Ｐゴシック" pitchFamily="-112" charset="-128"/>
              </a:rPr>
              <a:t>Over the next 55 years (1913 – 1968), the definition of the Dollar was slowly removed from public education, dictionaries and our court rooms to the point that in 1968 Congress unconstitutionally eliminated the fundamental and necessary requirement of silver from the “public” definition of the word “Dollar”.  Hence our constitutionally guaranteed fixed standard unit of measure of money and wealth was hijacked. </a:t>
            </a:r>
          </a:p>
          <a:p>
            <a:pPr eaLnBrk="1" hangingPunct="1"/>
            <a:endParaRPr lang="en-US" smtClean="0">
              <a:latin typeface="Arial" pitchFamily="-112" charset="-52"/>
              <a:ea typeface="ＭＳ Ｐゴシック" pitchFamily="-112" charset="-128"/>
              <a:cs typeface="ＭＳ Ｐゴシック" pitchFamily="-112" charset="-128"/>
            </a:endParaRPr>
          </a:p>
          <a:p>
            <a:pPr eaLnBrk="1" hangingPunct="1"/>
            <a:r>
              <a:rPr lang="en-US" smtClean="0">
                <a:latin typeface="Arial" pitchFamily="-112" charset="-52"/>
                <a:ea typeface="ＭＳ Ｐゴシック" pitchFamily="-112" charset="-128"/>
                <a:cs typeface="ＭＳ Ｐゴシック" pitchFamily="-112" charset="-128"/>
              </a:rPr>
              <a:t>Finally, on 15 August 1971, President Richard Nixon unconstitutionally terminated redemption of Federal Reserve Notes in gold internationally, ending the connection between the Federal Reserve System and any “constitutional” money whatsoever.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BE378EE-1B78-704F-99FE-1E3C90ED0876}" type="slidenum">
              <a:rPr lang="en-US">
                <a:latin typeface="Arial" pitchFamily="-112" charset="-52"/>
                <a:ea typeface="ＭＳ Ｐゴシック" pitchFamily="-112" charset="-128"/>
                <a:cs typeface="ＭＳ Ｐゴシック" pitchFamily="-112" charset="-128"/>
              </a:rPr>
              <a:pPr/>
              <a:t>5</a:t>
            </a:fld>
            <a:endParaRPr lang="en-US">
              <a:latin typeface="Arial" pitchFamily="-112" charset="-52"/>
              <a:ea typeface="ＭＳ Ｐゴシック" pitchFamily="-112" charset="-128"/>
              <a:cs typeface="ＭＳ Ｐゴシック" pitchFamily="-112" charset="-128"/>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xfrm>
            <a:off x="304800" y="4419600"/>
            <a:ext cx="6705600" cy="4319588"/>
          </a:xfrm>
          <a:ln/>
        </p:spPr>
        <p:txBody>
          <a:bodyPr/>
          <a:lstStyle/>
          <a:p>
            <a:pPr eaLnBrk="1" hangingPunct="1">
              <a:spcBef>
                <a:spcPct val="0"/>
              </a:spcBef>
              <a:spcAft>
                <a:spcPts val="1200"/>
              </a:spcAft>
              <a:defRPr/>
            </a:pPr>
            <a:r>
              <a:rPr lang="en-US" sz="1050" dirty="0" smtClean="0">
                <a:ea typeface="ＭＳ Ｐゴシック" pitchFamily="-110" charset="-128"/>
                <a:cs typeface="ＭＳ Ｐゴシック" pitchFamily="-110" charset="-128"/>
              </a:rPr>
              <a:t>By empowering Congress “To coin Money, [and] regulate the Value thereof”, Article I, Section 8, Clause 5 of the Constitution of the United States, guarantees a national system of coinage with uniform intrinsic value. By explicitly referring to “dollars”, in Article I, Section 9, Clause 1 and the Seventh Amendment of the Constitution of the United States, fixed the silver minted dollar coin as the monetary-unit by which Congress must “regulate the Value” of all other coinage too. </a:t>
            </a:r>
          </a:p>
          <a:p>
            <a:pPr eaLnBrk="1" hangingPunct="1">
              <a:defRPr/>
            </a:pPr>
            <a:r>
              <a:rPr lang="en-US" sz="1050" dirty="0" smtClean="0">
                <a:latin typeface="Arial" pitchFamily="-110" charset="0"/>
                <a:ea typeface="ＭＳ Ｐゴシック" pitchFamily="-110" charset="-128"/>
                <a:cs typeface="ＭＳ Ｐゴシック" pitchFamily="-110" charset="-128"/>
              </a:rPr>
              <a:t>On their face, the monetary powers and disabilities set out in the Constitution are eminently suitable for these goals: </a:t>
            </a:r>
          </a:p>
          <a:p>
            <a:pPr marL="228600" indent="-228600" eaLnBrk="1" hangingPunct="1">
              <a:buFontTx/>
              <a:buAutoNum type="arabicParenR"/>
              <a:defRPr/>
            </a:pPr>
            <a:r>
              <a:rPr lang="en-US" sz="1050" dirty="0" smtClean="0">
                <a:latin typeface="Arial" pitchFamily="-110" charset="0"/>
                <a:ea typeface="ＭＳ Ｐゴシック" pitchFamily="-110" charset="-128"/>
                <a:cs typeface="ＭＳ Ｐゴシック" pitchFamily="-110" charset="-128"/>
              </a:rPr>
              <a:t>By denying the States any power to “emit Bills of Credit” or “coin Money”, Article I, Section 10, Clause 1 eradicates the “fallacious Medium” of regional paper currencies and eliminates multiple systems of coinage throughout the country. </a:t>
            </a:r>
          </a:p>
          <a:p>
            <a:pPr marL="228600" indent="-228600" eaLnBrk="1" hangingPunct="1">
              <a:buFontTx/>
              <a:buAutoNum type="arabicParenR"/>
              <a:defRPr/>
            </a:pPr>
            <a:r>
              <a:rPr lang="en-US" sz="1050" dirty="0" smtClean="0">
                <a:latin typeface="Arial" pitchFamily="-110" charset="0"/>
                <a:ea typeface="ＭＳ Ｐゴシック" pitchFamily="-110" charset="-128"/>
                <a:cs typeface="ＭＳ Ｐゴシック" pitchFamily="-110" charset="-128"/>
              </a:rPr>
              <a:t>The Clause also limits the States’ legal-tender power to “gold and silver Coin”, thereby establishing specie as the sole constitutional medium for governmentally enforced “Payment of Debts”. </a:t>
            </a:r>
          </a:p>
          <a:p>
            <a:pPr marL="228600" indent="-228600" eaLnBrk="1" hangingPunct="1">
              <a:buFontTx/>
              <a:buAutoNum type="arabicParenR"/>
              <a:defRPr/>
            </a:pPr>
            <a:r>
              <a:rPr lang="en-US" sz="1050" dirty="0" smtClean="0">
                <a:latin typeface="Arial" pitchFamily="-110" charset="0"/>
                <a:ea typeface="ＭＳ Ｐゴシック" pitchFamily="-110" charset="-128"/>
                <a:cs typeface="ＭＳ Ｐゴシック" pitchFamily="-110" charset="-128"/>
              </a:rPr>
              <a:t>By empowering Congress “To coin Money, [and] regulate the Value thereof”, Article I, Section 8, Clause 5 creates a national system of coinage with uniform intrinsic value. </a:t>
            </a:r>
          </a:p>
          <a:p>
            <a:pPr marL="228600" indent="-228600" eaLnBrk="1" hangingPunct="1">
              <a:buFontTx/>
              <a:buAutoNum type="arabicParenR"/>
              <a:defRPr/>
            </a:pPr>
            <a:r>
              <a:rPr lang="en-US" sz="1050" dirty="0" smtClean="0">
                <a:latin typeface="Arial" pitchFamily="-110" charset="0"/>
                <a:ea typeface="ＭＳ Ｐゴシック" pitchFamily="-110" charset="-128"/>
                <a:cs typeface="ＭＳ Ｐゴシック" pitchFamily="-110" charset="-128"/>
              </a:rPr>
              <a:t>By explicitly referring to “dollars”, Article I, Section 9, Clause 1 and the Seventh Amendment fix the silver Spanish milled dollar as the money-unit by which Congress should “regulate the Value” of all other coinage.</a:t>
            </a:r>
          </a:p>
          <a:p>
            <a:pPr marL="228600" indent="-228600" eaLnBrk="1" hangingPunct="1">
              <a:buFontTx/>
              <a:buAutoNum type="arabicParenR"/>
              <a:defRPr/>
            </a:pPr>
            <a:r>
              <a:rPr lang="en-US" sz="1050" dirty="0" smtClean="0">
                <a:latin typeface="Arial" pitchFamily="-110" charset="0"/>
                <a:ea typeface="ＭＳ Ｐゴシック" pitchFamily="-110" charset="-128"/>
                <a:cs typeface="ＭＳ Ｐゴシック" pitchFamily="-110" charset="-128"/>
              </a:rPr>
              <a:t>By not including the language “emit bills” that the Articles of Confederation contained, Article I, Section 8, Clause 2 disables Congress from issuing any paper currency. And by limiting Congress’s power to punish counterfeiting to “Securities” and “current Coin”, Article I, Section 8, Clause 6 confirms that Congress may “coin Money” itself, or raise “Money” by “</a:t>
            </a:r>
            <a:r>
              <a:rPr lang="en-US" sz="1050" dirty="0" err="1" smtClean="0">
                <a:latin typeface="Arial" pitchFamily="-110" charset="0"/>
                <a:ea typeface="ＭＳ Ｐゴシック" pitchFamily="-110" charset="-128"/>
                <a:cs typeface="ＭＳ Ｐゴシック" pitchFamily="-110" charset="-128"/>
              </a:rPr>
              <a:t>borrow[ing</a:t>
            </a:r>
            <a:r>
              <a:rPr lang="en-US" sz="1050" dirty="0" smtClean="0">
                <a:latin typeface="Arial" pitchFamily="-110" charset="0"/>
                <a:ea typeface="ＭＳ Ｐゴシック" pitchFamily="-110" charset="-128"/>
                <a:cs typeface="ＭＳ Ｐゴシック" pitchFamily="-110" charset="-128"/>
              </a:rPr>
              <a:t>]”, but not “emit”, “issue”, “create”, “make”, or “declare what shall be” “Money” in any other way.</a:t>
            </a:r>
          </a:p>
          <a:p>
            <a:pPr marL="228600" indent="-228600" eaLnBrk="1" hangingPunct="1">
              <a:buFontTx/>
              <a:buAutoNum type="arabicParenR"/>
              <a:defRPr/>
            </a:pPr>
            <a:endParaRPr lang="en-US" sz="1050" dirty="0" smtClean="0">
              <a:ea typeface="ＭＳ Ｐゴシック" pitchFamily="-110" charset="-128"/>
              <a:cs typeface="ＭＳ Ｐゴシック" pitchFamily="-110" charset="-128"/>
            </a:endParaRPr>
          </a:p>
          <a:p>
            <a:pPr eaLnBrk="1" hangingPunct="1">
              <a:spcBef>
                <a:spcPct val="0"/>
              </a:spcBef>
              <a:spcAft>
                <a:spcPts val="1200"/>
              </a:spcAft>
              <a:defRPr/>
            </a:pPr>
            <a:r>
              <a:rPr lang="en-US" sz="1050" dirty="0" smtClean="0">
                <a:ea typeface="ＭＳ Ｐゴシック" pitchFamily="-110" charset="-128"/>
                <a:cs typeface="ＭＳ Ｐゴシック" pitchFamily="-110" charset="-128"/>
              </a:rPr>
              <a:t>Thus, the word “</a:t>
            </a:r>
            <a:r>
              <a:rPr lang="en-US" sz="1050" dirty="0" err="1" smtClean="0">
                <a:ea typeface="ＭＳ Ｐゴシック" pitchFamily="-110" charset="-128"/>
                <a:cs typeface="ＭＳ Ｐゴシック" pitchFamily="-110" charset="-128"/>
              </a:rPr>
              <a:t>dollar[s</a:t>
            </a:r>
            <a:r>
              <a:rPr lang="en-US" sz="1050" dirty="0" smtClean="0">
                <a:ea typeface="ＭＳ Ｐゴシック" pitchFamily="-110" charset="-128"/>
                <a:cs typeface="ＭＳ Ｐゴシック" pitchFamily="-110" charset="-128"/>
              </a:rPr>
              <a:t>]” by its use in the Constitution of the United States has a fixed meaning that can only be changed by Constitutional Amendment.  And that meaning is a minted coin containing at least 371 ¼ grains of .99 fine silver. Congress’s responsibility is to regulate the value of coins made of other metals, such as a penny made with copper or a nickel made of nickel, relative to the weight of the one-dollar silver coin.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F3B2B11-D82D-8B40-8D7F-86A51E859A4E}" type="slidenum">
              <a:rPr lang="en-US">
                <a:latin typeface="Arial" pitchFamily="-112" charset="-52"/>
                <a:ea typeface="ＭＳ Ｐゴシック" pitchFamily="-112" charset="-128"/>
                <a:cs typeface="ＭＳ Ｐゴシック" pitchFamily="-112" charset="-128"/>
              </a:rPr>
              <a:pPr/>
              <a:t>6</a:t>
            </a:fld>
            <a:endParaRPr lang="en-US">
              <a:latin typeface="Arial" pitchFamily="-112" charset="-52"/>
              <a:ea typeface="ＭＳ Ｐゴシック" pitchFamily="-112" charset="-128"/>
              <a:cs typeface="ＭＳ Ｐゴシック" pitchFamily="-112" charset="-128"/>
            </a:endParaRPr>
          </a:p>
        </p:txBody>
      </p:sp>
      <p:sp>
        <p:nvSpPr>
          <p:cNvPr id="30723" name="Rectangle 2"/>
          <p:cNvSpPr>
            <a:spLocks noRot="1" noChangeArrowheads="1" noTextEdit="1"/>
          </p:cNvSpPr>
          <p:nvPr>
            <p:ph type="sldImg"/>
          </p:nvPr>
        </p:nvSpPr>
        <p:spPr>
          <a:xfrm>
            <a:off x="1257300" y="239713"/>
            <a:ext cx="4800600" cy="3600450"/>
          </a:xfrm>
          <a:ln/>
        </p:spPr>
      </p:sp>
      <p:sp>
        <p:nvSpPr>
          <p:cNvPr id="30724" name="Rectangle 3"/>
          <p:cNvSpPr>
            <a:spLocks noGrp="1" noChangeArrowheads="1"/>
          </p:cNvSpPr>
          <p:nvPr>
            <p:ph type="body" idx="1"/>
          </p:nvPr>
        </p:nvSpPr>
        <p:spPr>
          <a:xfrm>
            <a:off x="325438" y="4000500"/>
            <a:ext cx="6745287" cy="4879975"/>
          </a:xfrm>
          <a:noFill/>
          <a:ln/>
        </p:spPr>
        <p:txBody>
          <a:bodyPr/>
          <a:lstStyle/>
          <a:p>
            <a:pPr eaLnBrk="1" hangingPunct="1"/>
            <a:r>
              <a:rPr lang="en-US">
                <a:latin typeface="Arial" pitchFamily="-112" charset="-52"/>
                <a:ea typeface="ＭＳ Ｐゴシック" pitchFamily="-112" charset="-128"/>
                <a:cs typeface="ＭＳ Ｐゴシック" pitchFamily="-112" charset="-128"/>
              </a:rPr>
              <a:t>The definition of a Dollar goes back to 1497, it was the “royal money” of King Ferdinand and Queen Isabella</a:t>
            </a:r>
            <a:r>
              <a:rPr lang="en-US" sz="1000">
                <a:latin typeface="Arial" pitchFamily="-112" charset="-52"/>
                <a:ea typeface="ＭＳ Ｐゴシック" pitchFamily="-112" charset="-128"/>
                <a:cs typeface="ＭＳ Ｐゴシック" pitchFamily="-112" charset="-128"/>
              </a:rPr>
              <a:t> of Spain, </a:t>
            </a:r>
            <a:r>
              <a:rPr lang="en-US" sz="1000" i="1">
                <a:latin typeface="Arial" pitchFamily="-112" charset="-52"/>
                <a:ea typeface="ＭＳ Ｐゴシック" pitchFamily="-112" charset="-128"/>
                <a:cs typeface="ＭＳ Ｐゴシック" pitchFamily="-112" charset="-128"/>
              </a:rPr>
              <a:t>See, e.g., J. Earl Massey, America’s Money: the Story of Our Coins and Currency (1968), at 33-36; T. Schwarz, A History of United States Coinage (1980), at 29.</a:t>
            </a:r>
          </a:p>
          <a:p>
            <a:pPr eaLnBrk="1" hangingPunct="1"/>
            <a:r>
              <a:rPr lang="en-US" sz="1000">
                <a:latin typeface="Arial" pitchFamily="-112" charset="-52"/>
                <a:ea typeface="ＭＳ Ｐゴシック" pitchFamily="-112" charset="-128"/>
                <a:cs typeface="ＭＳ Ｐゴシック" pitchFamily="-112" charset="-128"/>
              </a:rPr>
              <a:t>By 1518 the Dollar monetary unit standard became so well accepted that coins were also being minted in the valley</a:t>
            </a:r>
            <a:r>
              <a:rPr lang="en-US" sz="1000" smtClean="0">
                <a:latin typeface="Arial" pitchFamily="-112" charset="-52"/>
                <a:ea typeface="ＭＳ Ｐゴシック" pitchFamily="-112" charset="-128"/>
                <a:cs typeface="ＭＳ Ｐゴシック" pitchFamily="-112" charset="-128"/>
              </a:rPr>
              <a:t> of </a:t>
            </a:r>
            <a:r>
              <a:rPr lang="en-US" sz="1000">
                <a:latin typeface="Arial" pitchFamily="-112" charset="-52"/>
                <a:ea typeface="ＭＳ Ｐゴシック" pitchFamily="-112" charset="-128"/>
                <a:cs typeface="ＭＳ Ｐゴシック" pitchFamily="-112" charset="-128"/>
              </a:rPr>
              <a:t>St. Joachim, in Bohemia (</a:t>
            </a:r>
            <a:r>
              <a:rPr lang="en-US" sz="1000" i="1">
                <a:latin typeface="Arial" pitchFamily="-112" charset="-52"/>
                <a:ea typeface="ＭＳ Ｐゴシック" pitchFamily="-112" charset="-128"/>
                <a:cs typeface="ＭＳ Ｐゴシック" pitchFamily="-112" charset="-128"/>
              </a:rPr>
              <a:t>middle thirds of the </a:t>
            </a:r>
            <a:r>
              <a:rPr lang="en-US" sz="1000" i="1">
                <a:latin typeface="Arial" pitchFamily="-112" charset="-52"/>
                <a:ea typeface="ＭＳ Ｐゴシック" pitchFamily="-112" charset="-128"/>
                <a:cs typeface="ＭＳ Ｐゴシック" pitchFamily="-112" charset="-128"/>
                <a:hlinkClick r:id="rId3" tooltip="Czech Republic"/>
              </a:rPr>
              <a:t>Czech Republic</a:t>
            </a:r>
            <a:r>
              <a:rPr lang="en-US" sz="1000">
                <a:latin typeface="Arial" pitchFamily="-112" charset="-52"/>
                <a:ea typeface="ＭＳ Ｐゴシック" pitchFamily="-112" charset="-128"/>
                <a:cs typeface="ＭＳ Ｐゴシック" pitchFamily="-112" charset="-128"/>
              </a:rPr>
              <a:t>)</a:t>
            </a:r>
          </a:p>
          <a:p>
            <a:pPr eaLnBrk="1" hangingPunct="1"/>
            <a:r>
              <a:rPr lang="en-US">
                <a:latin typeface="Arial" pitchFamily="-112" charset="-52"/>
                <a:ea typeface="ＭＳ Ｐゴシック" pitchFamily="-112" charset="-128"/>
                <a:cs typeface="ＭＳ Ｐゴシック" pitchFamily="-112" charset="-128"/>
              </a:rPr>
              <a:t>As a matter of fact: </a:t>
            </a:r>
          </a:p>
          <a:p>
            <a:pPr eaLnBrk="1" hangingPunct="1"/>
            <a:r>
              <a:rPr lang="en-US">
                <a:latin typeface="Arial" pitchFamily="-112" charset="-52"/>
                <a:ea typeface="ＭＳ Ｐゴシック" pitchFamily="-112" charset="-128"/>
                <a:cs typeface="ＭＳ Ｐゴシック" pitchFamily="-112" charset="-128"/>
              </a:rPr>
              <a:t>Webster's 1958 New Collegiate Dictionary defined the Dollar as: </a:t>
            </a:r>
          </a:p>
          <a:p>
            <a:pPr lvl="1" indent="-222250" eaLnBrk="1" hangingPunct="1">
              <a:spcBef>
                <a:spcPct val="0"/>
              </a:spcBef>
            </a:pPr>
            <a:r>
              <a:rPr lang="en-US">
                <a:latin typeface="Arial" pitchFamily="-112" charset="-52"/>
              </a:rPr>
              <a:t>Any of three U.S. Coins: First issued in 1794 and since 1837 weighing 412.5 grains of silver .900 fine [412.5 * .9  = 371.25 fine (pure) silver];</a:t>
            </a:r>
            <a:r>
              <a:rPr lang="en-US" sz="1000">
                <a:latin typeface="Arial" pitchFamily="-112" charset="-52"/>
              </a:rPr>
              <a:t> </a:t>
            </a:r>
          </a:p>
          <a:p>
            <a:pPr lvl="1" indent="-222250" eaLnBrk="1" hangingPunct="1">
              <a:spcBef>
                <a:spcPct val="0"/>
              </a:spcBef>
            </a:pPr>
            <a:r>
              <a:rPr lang="en-US" sz="1000">
                <a:latin typeface="Arial" pitchFamily="-112" charset="-52"/>
              </a:rPr>
              <a:t>A silver coin of 420 grains called a trade dollar containing 378 grains of pure metal and 42 grains of alloy; </a:t>
            </a:r>
          </a:p>
          <a:p>
            <a:pPr lvl="1" indent="-222250" eaLnBrk="1" hangingPunct="1">
              <a:spcBef>
                <a:spcPct val="0"/>
              </a:spcBef>
            </a:pPr>
            <a:r>
              <a:rPr lang="en-US" sz="1000">
                <a:latin typeface="Arial" pitchFamily="-112" charset="-52"/>
              </a:rPr>
              <a:t>A gold coin of 25.8 grains .900 fine;</a:t>
            </a:r>
          </a:p>
          <a:p>
            <a:pPr eaLnBrk="1" hangingPunct="1"/>
            <a:r>
              <a:rPr lang="en-US">
                <a:latin typeface="Arial" pitchFamily="-112" charset="-52"/>
                <a:ea typeface="ＭＳ Ｐゴシック" pitchFamily="-112" charset="-128"/>
                <a:cs typeface="ＭＳ Ｐゴシック" pitchFamily="-112" charset="-128"/>
              </a:rPr>
              <a:t>Webster’s 1913 dictionary defined the Dollar as:</a:t>
            </a:r>
          </a:p>
          <a:p>
            <a:pPr lvl="1" indent="-222250" algn="just" eaLnBrk="1" hangingPunct="1">
              <a:spcBef>
                <a:spcPct val="0"/>
              </a:spcBef>
              <a:buFontTx/>
              <a:buAutoNum type="arabicPeriod"/>
            </a:pPr>
            <a:r>
              <a:rPr lang="en-US">
                <a:latin typeface="Arial" pitchFamily="-112" charset="-52"/>
              </a:rPr>
              <a:t>A silver coin of the United States containing 371 ¼ grains of silver and 41.25 grains of alloy, that is, having a total weight of 412.5 grains</a:t>
            </a:r>
            <a:r>
              <a:rPr lang="en-US" sz="1000">
                <a:latin typeface="Arial" pitchFamily="-112" charset="-52"/>
              </a:rPr>
              <a:t>. </a:t>
            </a:r>
          </a:p>
          <a:p>
            <a:pPr lvl="1" indent="-222250" algn="just" eaLnBrk="1" hangingPunct="1">
              <a:spcBef>
                <a:spcPct val="0"/>
              </a:spcBef>
              <a:buFontTx/>
              <a:buAutoNum type="arabicPeriod"/>
            </a:pPr>
            <a:r>
              <a:rPr lang="en-US" sz="1000">
                <a:latin typeface="Arial" pitchFamily="-112" charset="-52"/>
              </a:rPr>
              <a:t>A gold coin of the United States containing 23.22 grains of gold and 2.58 grains of alloy, that is, having a total weight of 25.8 grains, nine-tenths fine. It is no longer coined. </a:t>
            </a:r>
          </a:p>
          <a:p>
            <a:pPr lvl="1" indent="-222250" algn="just" eaLnBrk="1" hangingPunct="1">
              <a:spcBef>
                <a:spcPct val="0"/>
              </a:spcBef>
            </a:pPr>
            <a:r>
              <a:rPr lang="en-US" sz="1000" i="1">
                <a:latin typeface="Arial" pitchFamily="-112" charset="-52"/>
              </a:rPr>
              <a:t>	NOTE: Previous to 1837 the silver dollar had a larger amount of alloy, but only the same amount of silver as now, the total weight being 416 grains. The gold dollar as a distinct coin was first made in 1849. The eagles, half eagles, and quarter eagles coined before 1834 contained 24.75 grains of gold and 2.25 grains of alloy for each dollar. </a:t>
            </a:r>
          </a:p>
          <a:p>
            <a:pPr algn="ctr" eaLnBrk="1" hangingPunct="1">
              <a:spcBef>
                <a:spcPct val="15000"/>
              </a:spcBef>
            </a:pPr>
            <a:r>
              <a:rPr lang="en-US" sz="1000">
                <a:latin typeface="Arial" pitchFamily="-112" charset="-52"/>
                <a:ea typeface="ＭＳ Ｐゴシック" pitchFamily="-112" charset="-128"/>
                <a:cs typeface="ＭＳ Ｐゴシック" pitchFamily="-112" charset="-128"/>
              </a:rPr>
              <a:t>(http://machaut.uchicago.edu/?resource=Webster%27s&amp;word=Dollar&amp;use1913=on&amp;use1828=on)</a:t>
            </a:r>
          </a:p>
          <a:p>
            <a:pPr eaLnBrk="1" hangingPunct="1"/>
            <a:r>
              <a:rPr lang="en-US">
                <a:latin typeface="Arial" pitchFamily="-112" charset="-52"/>
                <a:ea typeface="ＭＳ Ｐゴシック" pitchFamily="-112" charset="-128"/>
                <a:cs typeface="ＭＳ Ｐゴシック" pitchFamily="-112" charset="-128"/>
              </a:rPr>
              <a:t>Today’s dictionary definition of the word “Dollar” is:</a:t>
            </a:r>
          </a:p>
          <a:p>
            <a:pPr lvl="1" indent="-222250" eaLnBrk="1" hangingPunct="1">
              <a:spcBef>
                <a:spcPct val="0"/>
              </a:spcBef>
            </a:pPr>
            <a:r>
              <a:rPr lang="en-US">
                <a:latin typeface="Arial" pitchFamily="-112" charset="-52"/>
              </a:rPr>
              <a:t>A Dollar bill. A paper note printed by the Treasury, or by the Federal Reserve Banks</a:t>
            </a:r>
            <a:r>
              <a:rPr lang="en-US" sz="1000">
                <a:latin typeface="Arial" pitchFamily="-112" charset="-52"/>
              </a:rPr>
              <a:t> under authority of the treasury, having the purported value of one dollar. Prior to 1964 such notes could be redeemed for the equivalent dollar value of silver coins, but in that year the backing of the currency with silver was discontinued. Such notes not convertible into precious metals at a fixed rate are called "fiat money", receiving their value solely from the good faith of the issuing government or bank. </a:t>
            </a:r>
          </a:p>
          <a:p>
            <a:pPr algn="ctr" eaLnBrk="1" hangingPunct="1">
              <a:spcBef>
                <a:spcPct val="15000"/>
              </a:spcBef>
            </a:pPr>
            <a:r>
              <a:rPr lang="en-US" sz="1000">
                <a:latin typeface="Arial" pitchFamily="-112" charset="-52"/>
                <a:ea typeface="ＭＳ Ｐゴシック" pitchFamily="-112" charset="-128"/>
                <a:cs typeface="ＭＳ Ｐゴシック" pitchFamily="-112" charset="-128"/>
              </a:rPr>
              <a:t>(http://machaut.uchicago.edu/?resource=Webster%27s&amp;word=Dollar&amp;use1913=on&amp;use1828=on </a:t>
            </a:r>
            <a:r>
              <a:rPr lang="en-US" sz="1000" i="1">
                <a:latin typeface="Arial" pitchFamily="-112" charset="-52"/>
                <a:ea typeface="ＭＳ Ｐゴシック" pitchFamily="-112" charset="-128"/>
                <a:cs typeface="ＭＳ Ｐゴシック" pitchFamily="-112" charset="-128"/>
              </a:rPr>
              <a:t>at item 3</a:t>
            </a:r>
            <a:r>
              <a:rPr lang="en-US" sz="1000">
                <a:latin typeface="Arial" pitchFamily="-112" charset="-52"/>
                <a:ea typeface="ＭＳ Ｐゴシック" pitchFamily="-112" charset="-128"/>
                <a:cs typeface="ＭＳ Ｐゴシック" pitchFamily="-112" charset="-128"/>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078A255-E95E-C34A-8EE3-1A0F4F414BCE}" type="slidenum">
              <a:rPr lang="en-US">
                <a:latin typeface="Arial" pitchFamily="-112" charset="-52"/>
                <a:ea typeface="ＭＳ Ｐゴシック" pitchFamily="-112" charset="-128"/>
                <a:cs typeface="ＭＳ Ｐゴシック" pitchFamily="-112" charset="-128"/>
              </a:rPr>
              <a:pPr/>
              <a:t>7</a:t>
            </a:fld>
            <a:endParaRPr lang="en-US">
              <a:latin typeface="Arial" pitchFamily="-112" charset="-52"/>
              <a:ea typeface="ＭＳ Ｐゴシック" pitchFamily="-112" charset="-128"/>
              <a:cs typeface="ＭＳ Ｐゴシック" pitchFamily="-112" charset="-128"/>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a:latin typeface="Arial" pitchFamily="-112" charset="-52"/>
                <a:ea typeface="ＭＳ Ｐゴシック" pitchFamily="-112" charset="-128"/>
                <a:cs typeface="ＭＳ Ｐゴシック" pitchFamily="-112" charset="-128"/>
              </a:rPr>
              <a:t>During the period from 1775 through 1779, Congress authorized numerous emissions of Continental Currency and other bills of credit, ostensibly redeemable in silver Spanish milled dollars (or their equivalent in silver or gold), with the Colonies on “the faith of the United States” pledged for their eventual redemption. In total, Congress emitted some 241,500,000 in Continental Currency—a production elephantine in comparison to the 10,000,000 in silver and gold estimated to have comprised the money supply in early 1775. </a:t>
            </a:r>
          </a:p>
          <a:p>
            <a:pPr eaLnBrk="1" hangingPunct="1"/>
            <a:endParaRPr lang="en-US">
              <a:latin typeface="Arial" pitchFamily="-112" charset="-52"/>
              <a:ea typeface="ＭＳ Ｐゴシック" pitchFamily="-112" charset="-128"/>
              <a:cs typeface="ＭＳ Ｐゴシック" pitchFamily="-112" charset="-128"/>
            </a:endParaRPr>
          </a:p>
          <a:p>
            <a:pPr eaLnBrk="1" hangingPunct="1"/>
            <a:r>
              <a:rPr lang="en-US">
                <a:latin typeface="Arial" pitchFamily="-112" charset="-52"/>
                <a:ea typeface="ＭＳ Ｐゴシック" pitchFamily="-112" charset="-128"/>
                <a:cs typeface="ＭＳ Ｐゴシック" pitchFamily="-112" charset="-128"/>
              </a:rPr>
              <a:t>By the time 1784 came around, the phrase “Worthless as a Continental” was so popular that Thomas Jefferson said: “If we determine that a dollar shall be our unit, we must then say with precision what a dollar is." </a:t>
            </a:r>
          </a:p>
          <a:p>
            <a:pPr eaLnBrk="1" hangingPunct="1"/>
            <a:endParaRPr lang="en-US">
              <a:latin typeface="Arial" pitchFamily="-112" charset="-52"/>
              <a:ea typeface="ＭＳ Ｐゴシック" pitchFamily="-112" charset="-128"/>
              <a:cs typeface="ＭＳ Ｐゴシック" pitchFamily="-112" charset="-128"/>
            </a:endParaRPr>
          </a:p>
          <a:p>
            <a:pPr eaLnBrk="1" hangingPunct="1"/>
            <a:r>
              <a:rPr lang="en-US">
                <a:latin typeface="Arial" pitchFamily="-112" charset="-52"/>
                <a:ea typeface="ＭＳ Ｐゴシック" pitchFamily="-112" charset="-128"/>
                <a:cs typeface="ＭＳ Ｐゴシック" pitchFamily="-112" charset="-128"/>
              </a:rPr>
              <a:t>By the time the Constitution of the United States of America was formally adopted in 1789, the Dollar standard unit, a minted coin containing 371 ¼ grains of silver, was adopted as the fixed standard monetary unit of the United States with the following constitutional requirements: “No State shall … make any Thing but gold and silver Coin a Tender in Payment of Debts” (</a:t>
            </a:r>
            <a:r>
              <a:rPr lang="en-US" i="1">
                <a:latin typeface="Arial" pitchFamily="-112" charset="-52"/>
                <a:ea typeface="ＭＳ Ｐゴシック" pitchFamily="-112" charset="-128"/>
                <a:cs typeface="ＭＳ Ｐゴシック" pitchFamily="-112" charset="-128"/>
              </a:rPr>
              <a:t>Article 1, Section 10, clause 1 of the Constitution of the United States of America</a:t>
            </a:r>
            <a:r>
              <a:rPr lang="en-US">
                <a:latin typeface="Arial" pitchFamily="-112" charset="-52"/>
                <a:ea typeface="ＭＳ Ｐゴシック" pitchFamily="-112" charset="-128"/>
                <a:cs typeface="ＭＳ Ｐゴシック" pitchFamily="-112" charset="-128"/>
              </a:rPr>
              <a:t>)</a:t>
            </a:r>
          </a:p>
          <a:p>
            <a:pPr eaLnBrk="1" hangingPunct="1"/>
            <a:endParaRPr lang="en-US">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C04094D-91F1-554B-8DD6-CBBB9CABF3F7}" type="slidenum">
              <a:rPr lang="en-US">
                <a:latin typeface="Arial" pitchFamily="-112" charset="-52"/>
                <a:ea typeface="ＭＳ Ｐゴシック" pitchFamily="-112" charset="-128"/>
                <a:cs typeface="ＭＳ Ｐゴシック" pitchFamily="-112" charset="-128"/>
              </a:rPr>
              <a:pPr/>
              <a:t>8</a:t>
            </a:fld>
            <a:endParaRPr lang="en-US">
              <a:latin typeface="Arial" pitchFamily="-112" charset="-52"/>
              <a:ea typeface="ＭＳ Ｐゴシック" pitchFamily="-112" charset="-128"/>
              <a:cs typeface="ＭＳ Ｐゴシック" pitchFamily="-112" charset="-128"/>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b="1">
                <a:latin typeface="Arial" pitchFamily="-112" charset="-52"/>
                <a:ea typeface="ＭＳ Ｐゴシック" pitchFamily="-112" charset="-128"/>
                <a:cs typeface="ＭＳ Ｐゴシック" pitchFamily="-112" charset="-128"/>
              </a:rPr>
              <a:t>Roger Sherman</a:t>
            </a:r>
            <a:r>
              <a:rPr lang="en-US">
                <a:latin typeface="Arial" pitchFamily="-112" charset="-52"/>
                <a:ea typeface="ＭＳ Ｐゴシック" pitchFamily="-112" charset="-128"/>
                <a:cs typeface="ＭＳ Ｐゴシック" pitchFamily="-112" charset="-128"/>
              </a:rPr>
              <a:t> (</a:t>
            </a:r>
            <a:r>
              <a:rPr lang="en-US" i="1">
                <a:latin typeface="Arial" pitchFamily="-112" charset="-52"/>
                <a:ea typeface="ＭＳ Ｐゴシック" pitchFamily="-112" charset="-128"/>
                <a:cs typeface="ＭＳ Ｐゴシック" pitchFamily="-112" charset="-128"/>
              </a:rPr>
              <a:t>http://www.constitutionfacts.com/constitution/Signers.htm</a:t>
            </a:r>
            <a:r>
              <a:rPr lang="en-US">
                <a:latin typeface="Arial" pitchFamily="-112" charset="-52"/>
                <a:ea typeface="ＭＳ Ｐゴシック" pitchFamily="-112" charset="-128"/>
                <a:cs typeface="ＭＳ Ｐゴシック" pitchFamily="-112" charset="-128"/>
              </a:rPr>
              <a:t>), the Connecticut delegate to the Constitutional Convention, believed so strongly in the necessity of coined metallic money that he said “</a:t>
            </a:r>
            <a:r>
              <a:rPr lang="en-US" b="1">
                <a:latin typeface="Arial" pitchFamily="-112" charset="-52"/>
                <a:ea typeface="ＭＳ Ｐゴシック" pitchFamily="-112" charset="-128"/>
                <a:cs typeface="ＭＳ Ｐゴシック" pitchFamily="-112" charset="-128"/>
              </a:rPr>
              <a:t>If what is used as a medium of exchange is fluctuating in its value, it is no better than unjust weights and measures…which are condemned by the Laws of God and man</a:t>
            </a:r>
            <a:r>
              <a:rPr lang="en-US">
                <a:latin typeface="Arial" pitchFamily="-112" charset="-52"/>
                <a:ea typeface="ＭＳ Ｐゴシック" pitchFamily="-112" charset="-128"/>
                <a:cs typeface="ＭＳ Ｐゴシック" pitchFamily="-112" charset="-128"/>
              </a:rPr>
              <a:t> …” and he and the majority of other delegate only gave their vote for the ratification of the Constitution after the dollar (</a:t>
            </a:r>
            <a:r>
              <a:rPr lang="en-US" i="1">
                <a:latin typeface="Arial" pitchFamily="-112" charset="-52"/>
                <a:ea typeface="ＭＳ Ｐゴシック" pitchFamily="-112" charset="-128"/>
                <a:cs typeface="ＭＳ Ｐゴシック" pitchFamily="-112" charset="-128"/>
              </a:rPr>
              <a:t>a minted coin containing at least 371 ¼ grains of silver</a:t>
            </a:r>
            <a:r>
              <a:rPr lang="en-US">
                <a:latin typeface="Arial" pitchFamily="-112" charset="-52"/>
                <a:ea typeface="ＭＳ Ｐゴシック" pitchFamily="-112" charset="-128"/>
                <a:cs typeface="ＭＳ Ｐゴシック" pitchFamily="-112" charset="-128"/>
              </a:rPr>
              <a:t>) was agreed to be the official unit of currency and money for the United States of America.</a:t>
            </a:r>
          </a:p>
          <a:p>
            <a:pPr eaLnBrk="1" hangingPunct="1"/>
            <a:r>
              <a:rPr lang="en-US" u="sng">
                <a:latin typeface="Arial" pitchFamily="-112" charset="-52"/>
                <a:ea typeface="ＭＳ Ｐゴシック" pitchFamily="-112" charset="-128"/>
                <a:cs typeface="ＭＳ Ｐゴシック" pitchFamily="-112" charset="-128"/>
              </a:rPr>
              <a:t>As Madison’s notes record</a:t>
            </a:r>
            <a:r>
              <a:rPr lang="en-US">
                <a:latin typeface="Arial" pitchFamily="-112" charset="-52"/>
                <a:ea typeface="ＭＳ Ｐゴシック" pitchFamily="-112" charset="-128"/>
                <a:cs typeface="ＭＳ Ｐゴシック" pitchFamily="-112" charset="-128"/>
              </a:rPr>
              <a:t>:</a:t>
            </a:r>
          </a:p>
          <a:p>
            <a:pPr lvl="1" eaLnBrk="1" hangingPunct="1"/>
            <a:r>
              <a:rPr lang="en-US">
                <a:latin typeface="Arial" pitchFamily="-112" charset="-52"/>
              </a:rPr>
              <a:t>Mr READ, thought the words: “and emit bills on the credit of the United States", if not struck out or forbade from practice as specifically required by the ratified constitution, would be as alarming as the mark of the Beast in Revelations.</a:t>
            </a:r>
          </a:p>
          <a:p>
            <a:pPr eaLnBrk="1" hangingPunct="1"/>
            <a:r>
              <a:rPr lang="en-US" b="1">
                <a:latin typeface="Arial" pitchFamily="-112" charset="-52"/>
                <a:ea typeface="ＭＳ Ｐゴシック" pitchFamily="-112" charset="-128"/>
                <a:cs typeface="ＭＳ Ｐゴシック" pitchFamily="-112" charset="-128"/>
              </a:rPr>
              <a:t>Hence Article 1, Section 10 of the Constitution of the United States of America states</a:t>
            </a:r>
            <a:r>
              <a:rPr lang="en-US">
                <a:latin typeface="Arial" pitchFamily="-112" charset="-52"/>
                <a:ea typeface="ＭＳ Ｐゴシック" pitchFamily="-112" charset="-128"/>
                <a:cs typeface="ＭＳ Ｐゴシック" pitchFamily="-112" charset="-128"/>
              </a:rPr>
              <a:t>: </a:t>
            </a:r>
          </a:p>
          <a:p>
            <a:pPr lvl="1" eaLnBrk="1" hangingPunct="1"/>
            <a:r>
              <a:rPr lang="en-US">
                <a:latin typeface="Arial" pitchFamily="-112" charset="-52"/>
              </a:rPr>
              <a:t>“No State shall enter into any Treaty, Alliance, or Confederation; grant Letters of Marque and Reprisal; coin Money; emit Bills of Credit; make any Thing but gold and silver Coin a Tender in Payment of Debts; pass any Bill of Attainder, ex post facto Law, or Law impairing the Obligation of Contracts, or grant any Title of Nobility”</a:t>
            </a:r>
          </a:p>
          <a:p>
            <a:pPr lvl="1" eaLnBrk="1" hangingPunct="1"/>
            <a:endParaRPr lang="en-US">
              <a:latin typeface="Arial" pitchFamily="-112" charset="-52"/>
            </a:endParaRPr>
          </a:p>
          <a:p>
            <a:r>
              <a:rPr lang="en-US">
                <a:latin typeface="Arial" pitchFamily="-112" charset="-52"/>
                <a:ea typeface="ＭＳ Ｐゴシック" pitchFamily="-112" charset="-128"/>
                <a:cs typeface="ＭＳ Ｐゴシック" pitchFamily="-112" charset="-128"/>
                <a:hlinkClick r:id="rId3"/>
              </a:rPr>
              <a:t>The report is available at the Library of Congress</a:t>
            </a:r>
            <a:endParaRPr lang="en-US">
              <a:latin typeface="Arial" pitchFamily="-112" charset="-52"/>
              <a:ea typeface="ＭＳ Ｐゴシック" pitchFamily="-112" charset="-128"/>
              <a:cs typeface="ＭＳ Ｐゴシック" pitchFamily="-11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A830F51-AA2F-774E-BA37-AE3136B4CD69}" type="slidenum">
              <a:rPr lang="en-US">
                <a:latin typeface="Arial" pitchFamily="-112" charset="-52"/>
                <a:ea typeface="ＭＳ Ｐゴシック" pitchFamily="-112" charset="-128"/>
                <a:cs typeface="ＭＳ Ｐゴシック" pitchFamily="-112" charset="-128"/>
              </a:rPr>
              <a:pPr/>
              <a:t>9</a:t>
            </a:fld>
            <a:endParaRPr lang="en-US">
              <a:latin typeface="Arial" pitchFamily="-112" charset="-52"/>
              <a:ea typeface="ＭＳ Ｐゴシック" pitchFamily="-112" charset="-128"/>
              <a:cs typeface="ＭＳ Ｐゴシック" pitchFamily="-112" charset="-128"/>
            </a:endParaRPr>
          </a:p>
        </p:txBody>
      </p:sp>
      <p:sp>
        <p:nvSpPr>
          <p:cNvPr id="36867" name="Rectangle 2"/>
          <p:cNvSpPr>
            <a:spLocks noRot="1" noChangeArrowheads="1" noTextEdit="1"/>
          </p:cNvSpPr>
          <p:nvPr>
            <p:ph type="sldImg"/>
          </p:nvPr>
        </p:nvSpPr>
        <p:spPr>
          <a:xfrm>
            <a:off x="1257300" y="239713"/>
            <a:ext cx="4800600" cy="3600450"/>
          </a:xfrm>
          <a:ln/>
        </p:spPr>
      </p:sp>
      <p:sp>
        <p:nvSpPr>
          <p:cNvPr id="36868" name="Rectangle 3"/>
          <p:cNvSpPr>
            <a:spLocks noGrp="1" noChangeArrowheads="1"/>
          </p:cNvSpPr>
          <p:nvPr>
            <p:ph type="body" idx="1"/>
          </p:nvPr>
        </p:nvSpPr>
        <p:spPr>
          <a:xfrm>
            <a:off x="244475" y="3921125"/>
            <a:ext cx="6826250" cy="5359400"/>
          </a:xfrm>
          <a:noFill/>
          <a:ln/>
        </p:spPr>
        <p:txBody>
          <a:bodyPr/>
          <a:lstStyle/>
          <a:p>
            <a:pPr algn="ctr" eaLnBrk="1" hangingPunct="1">
              <a:spcBef>
                <a:spcPct val="0"/>
              </a:spcBef>
            </a:pPr>
            <a:r>
              <a:rPr lang="en-US">
                <a:latin typeface="Arial" pitchFamily="-112" charset="-52"/>
                <a:ea typeface="ＭＳ Ｐゴシック" pitchFamily="-112" charset="-128"/>
                <a:cs typeface="ＭＳ Ｐゴシック" pitchFamily="-112" charset="-128"/>
              </a:rPr>
              <a:t>“</a:t>
            </a:r>
            <a:r>
              <a:rPr lang="en-US" i="1">
                <a:latin typeface="Arial" pitchFamily="-112" charset="-52"/>
                <a:ea typeface="ＭＳ Ｐゴシック" pitchFamily="-112" charset="-128"/>
                <a:cs typeface="ＭＳ Ｐゴシック" pitchFamily="-112" charset="-128"/>
              </a:rPr>
              <a:t>The Federal Reserve Bank is no more ‘Federal’ than Federal Express</a:t>
            </a:r>
            <a:r>
              <a:rPr lang="en-US">
                <a:latin typeface="Arial" pitchFamily="-112" charset="-52"/>
                <a:ea typeface="ＭＳ Ｐゴシック" pitchFamily="-112" charset="-128"/>
                <a:cs typeface="ＭＳ Ｐゴシック" pitchFamily="-112" charset="-128"/>
              </a:rPr>
              <a:t>”, </a:t>
            </a:r>
            <a:br>
              <a:rPr lang="en-US">
                <a:latin typeface="Arial" pitchFamily="-112" charset="-52"/>
                <a:ea typeface="ＭＳ Ｐゴシック" pitchFamily="-112" charset="-128"/>
                <a:cs typeface="ＭＳ Ｐゴシック" pitchFamily="-112" charset="-128"/>
              </a:rPr>
            </a:br>
            <a:r>
              <a:rPr lang="en-US">
                <a:latin typeface="Arial" pitchFamily="-112" charset="-52"/>
                <a:ea typeface="ＭＳ Ｐゴシック" pitchFamily="-112" charset="-128"/>
                <a:cs typeface="ＭＳ Ｐゴシック" pitchFamily="-112" charset="-128"/>
              </a:rPr>
              <a:t>G. Edward Griffin (Author) </a:t>
            </a:r>
          </a:p>
          <a:p>
            <a:pPr eaLnBrk="1" hangingPunct="1">
              <a:spcBef>
                <a:spcPct val="50000"/>
              </a:spcBef>
            </a:pPr>
            <a:r>
              <a:rPr lang="en-US">
                <a:latin typeface="Arial" pitchFamily="-112" charset="-52"/>
                <a:ea typeface="ＭＳ Ｐゴシック" pitchFamily="-112" charset="-128"/>
                <a:cs typeface="ＭＳ Ｐゴシック" pitchFamily="-112" charset="-128"/>
              </a:rPr>
              <a:t>Federal Reserve Banks are quasi-private banks that are part of the Federal Reserve System. </a:t>
            </a:r>
            <a:r>
              <a:rPr lang="en-US" sz="1000">
                <a:latin typeface="Arial" pitchFamily="-112" charset="-52"/>
                <a:ea typeface="ＭＳ Ｐゴシック" pitchFamily="-112" charset="-128"/>
                <a:cs typeface="ＭＳ Ｐゴシック" pitchFamily="-112" charset="-128"/>
              </a:rPr>
              <a:t>(</a:t>
            </a:r>
            <a:r>
              <a:rPr lang="en-US" sz="1000" i="1">
                <a:latin typeface="Arial" pitchFamily="-112" charset="-52"/>
                <a:ea typeface="ＭＳ Ｐゴシック" pitchFamily="-112" charset="-128"/>
                <a:cs typeface="ＭＳ Ｐゴシック" pitchFamily="-112" charset="-128"/>
              </a:rPr>
              <a:t>http://www.stlouisfed.org/news/speeches/2006/03_30_06.htm</a:t>
            </a:r>
            <a:r>
              <a:rPr lang="en-US" sz="1000">
                <a:latin typeface="Arial" pitchFamily="-112" charset="-52"/>
                <a:ea typeface="ＭＳ Ｐゴシック" pitchFamily="-112" charset="-128"/>
                <a:cs typeface="ＭＳ Ｐゴシック" pitchFamily="-112" charset="-128"/>
              </a:rPr>
              <a:t>)</a:t>
            </a:r>
            <a:r>
              <a:rPr lang="en-US">
                <a:latin typeface="Arial" pitchFamily="-112" charset="-52"/>
                <a:ea typeface="ＭＳ Ｐゴシック" pitchFamily="-112" charset="-128"/>
                <a:cs typeface="ＭＳ Ｐゴシック" pitchFamily="-112" charset="-128"/>
              </a:rPr>
              <a:t> </a:t>
            </a:r>
          </a:p>
          <a:p>
            <a:pPr eaLnBrk="1" hangingPunct="1">
              <a:spcBef>
                <a:spcPct val="50000"/>
              </a:spcBef>
            </a:pPr>
            <a:r>
              <a:rPr lang="en-US">
                <a:latin typeface="Arial" pitchFamily="-112" charset="-52"/>
                <a:ea typeface="ＭＳ Ｐゴシック" pitchFamily="-112" charset="-128"/>
                <a:cs typeface="ＭＳ Ｐゴシック" pitchFamily="-112" charset="-128"/>
              </a:rPr>
              <a:t>What are Federal Reserve bank notes?</a:t>
            </a:r>
          </a:p>
          <a:p>
            <a:pPr marL="454025" lvl="1" indent="-228600" eaLnBrk="1" hangingPunct="1">
              <a:spcBef>
                <a:spcPct val="0"/>
              </a:spcBef>
              <a:buFontTx/>
              <a:buAutoNum type="arabicPeriod"/>
            </a:pPr>
            <a:r>
              <a:rPr lang="en-US">
                <a:latin typeface="Arial" pitchFamily="-112" charset="-52"/>
              </a:rPr>
              <a:t>Federal Reserve bank notes are promissory notes issued by the Federal Reserve Banks.</a:t>
            </a:r>
          </a:p>
          <a:p>
            <a:pPr marL="454025" lvl="1" indent="-228600" eaLnBrk="1" hangingPunct="1">
              <a:spcBef>
                <a:spcPct val="0"/>
              </a:spcBef>
              <a:buFontTx/>
              <a:buAutoNum type="arabicPeriod"/>
            </a:pPr>
            <a:r>
              <a:rPr lang="en-US">
                <a:latin typeface="Arial" pitchFamily="-112" charset="-52"/>
              </a:rPr>
              <a:t>The Federal Reserve bank notes, by law – Title 12 U.S.C. 411, are [supposed to be] redeemable for lawful money on demand, which Constitutionally speaking are minted coins containing 371 ¼ grains of pure silver or its gold equivalent as regulated by Congress pursuant to </a:t>
            </a:r>
            <a:r>
              <a:rPr lang="fr-FR">
                <a:latin typeface="Arial" pitchFamily="-112" charset="-52"/>
              </a:rPr>
              <a:t>Article I Section 8, Clause 5</a:t>
            </a:r>
            <a:r>
              <a:rPr lang="en-US">
                <a:latin typeface="Arial" pitchFamily="-112" charset="-52"/>
              </a:rPr>
              <a:t>. </a:t>
            </a:r>
          </a:p>
          <a:p>
            <a:pPr eaLnBrk="1" hangingPunct="1">
              <a:spcBef>
                <a:spcPct val="50000"/>
              </a:spcBef>
            </a:pPr>
            <a:r>
              <a:rPr lang="en-US">
                <a:latin typeface="Arial" pitchFamily="-112" charset="-52"/>
                <a:ea typeface="ＭＳ Ｐゴシック" pitchFamily="-112" charset="-128"/>
                <a:cs typeface="ＭＳ Ｐゴシック" pitchFamily="-112" charset="-128"/>
              </a:rPr>
              <a:t>“[Congress has the] obligation to fulfill that trust on the part of the government, namely, the trust and the duty of creating and maintaining a uniform and </a:t>
            </a:r>
            <a:r>
              <a:rPr lang="en-US" u="sng">
                <a:solidFill>
                  <a:srgbClr val="991614"/>
                </a:solidFill>
                <a:latin typeface="Arial" pitchFamily="-112" charset="-52"/>
                <a:ea typeface="ＭＳ Ｐゴシック" pitchFamily="-112" charset="-128"/>
                <a:cs typeface="ＭＳ Ｐゴシック" pitchFamily="-112" charset="-128"/>
              </a:rPr>
              <a:t>pure</a:t>
            </a:r>
            <a:r>
              <a:rPr lang="en-US">
                <a:solidFill>
                  <a:srgbClr val="991614"/>
                </a:solidFill>
                <a:latin typeface="Arial" pitchFamily="-112" charset="-52"/>
                <a:ea typeface="ＭＳ Ｐゴシック" pitchFamily="-112" charset="-128"/>
                <a:cs typeface="ＭＳ Ｐゴシック" pitchFamily="-112" charset="-128"/>
              </a:rPr>
              <a:t> </a:t>
            </a:r>
            <a:r>
              <a:rPr lang="en-US" u="sng">
                <a:solidFill>
                  <a:srgbClr val="991614"/>
                </a:solidFill>
                <a:latin typeface="Arial" pitchFamily="-112" charset="-52"/>
                <a:ea typeface="ＭＳ Ｐゴシック" pitchFamily="-112" charset="-128"/>
                <a:cs typeface="ＭＳ Ｐゴシック" pitchFamily="-112" charset="-128"/>
              </a:rPr>
              <a:t>metallic standard of value</a:t>
            </a:r>
            <a:r>
              <a:rPr lang="en-US">
                <a:latin typeface="Arial" pitchFamily="-112" charset="-52"/>
                <a:ea typeface="ＭＳ Ｐゴシック" pitchFamily="-112" charset="-128"/>
                <a:cs typeface="ＭＳ Ｐゴシック" pitchFamily="-112" charset="-128"/>
              </a:rPr>
              <a:t> throughout the Union. The power of coining money and of regulating its value was delegated to Congress by the Constitution for the very purpose, as assigned by the framers of that instrument, of creating and preserving the uniformity and purity of such standard of value … If the medium which the government was authorized to create and establish could immediately be expelled, and substituted by one it had neither created, estimated, nor authorized ­­ one possessing no intrinsic value ­­ then the power conferred by the Constitution would be useless ­­ wholly fruitless of every end it was designed to accomplish. …” </a:t>
            </a:r>
            <a:r>
              <a:rPr lang="en-US" i="1">
                <a:solidFill>
                  <a:srgbClr val="0000FF"/>
                </a:solidFill>
                <a:latin typeface="Arial" pitchFamily="-112" charset="-52"/>
                <a:ea typeface="ＭＳ Ｐゴシック" pitchFamily="-112" charset="-128"/>
                <a:cs typeface="ＭＳ Ｐゴシック" pitchFamily="-112" charset="-128"/>
              </a:rPr>
              <a:t>United States v. Marigold</a:t>
            </a:r>
            <a:r>
              <a:rPr lang="en-US">
                <a:latin typeface="Arial" pitchFamily="-112" charset="-52"/>
                <a:ea typeface="ＭＳ Ｐゴシック" pitchFamily="-112" charset="-128"/>
                <a:cs typeface="ＭＳ Ｐゴシック" pitchFamily="-112" charset="-128"/>
              </a:rPr>
              <a:t>, 50 U.S. (9 How.) 560, 567-68 (1850)</a:t>
            </a:r>
          </a:p>
          <a:p>
            <a:pPr eaLnBrk="1" hangingPunct="1">
              <a:spcBef>
                <a:spcPct val="50000"/>
              </a:spcBef>
            </a:pPr>
            <a:r>
              <a:rPr lang="en-US" b="1">
                <a:latin typeface="Arial" pitchFamily="-112" charset="-52"/>
                <a:ea typeface="ＭＳ Ｐゴシック" pitchFamily="-112" charset="-128"/>
                <a:cs typeface="ＭＳ Ｐゴシック" pitchFamily="-112" charset="-128"/>
              </a:rPr>
              <a:t>Federal Reserve Notes are UNCONSTITUTIONAL: </a:t>
            </a:r>
          </a:p>
          <a:p>
            <a:pPr marL="454025" lvl="1" indent="-228600" eaLnBrk="1" hangingPunct="1">
              <a:spcBef>
                <a:spcPct val="0"/>
              </a:spcBef>
              <a:buFontTx/>
              <a:buAutoNum type="arabicPeriod"/>
            </a:pPr>
            <a:r>
              <a:rPr lang="en-US" b="1">
                <a:latin typeface="Arial" pitchFamily="-112" charset="-52"/>
              </a:rPr>
              <a:t>They are not a pure metallic standard of value;</a:t>
            </a:r>
          </a:p>
          <a:p>
            <a:pPr marL="454025" lvl="1" indent="-228600" eaLnBrk="1" hangingPunct="1">
              <a:spcBef>
                <a:spcPct val="0"/>
              </a:spcBef>
              <a:buFontTx/>
              <a:buAutoNum type="arabicPeriod"/>
            </a:pPr>
            <a:r>
              <a:rPr lang="en-US" b="1">
                <a:latin typeface="Arial" pitchFamily="-112" charset="-52"/>
              </a:rPr>
              <a:t>They have no intrinsic value;</a:t>
            </a:r>
          </a:p>
          <a:p>
            <a:pPr marL="454025" lvl="1" indent="-228600" eaLnBrk="1" hangingPunct="1">
              <a:spcBef>
                <a:spcPct val="0"/>
              </a:spcBef>
              <a:buFontTx/>
              <a:buAutoNum type="arabicPeriod"/>
            </a:pPr>
            <a:r>
              <a:rPr lang="en-US" b="1">
                <a:latin typeface="Arial" pitchFamily="-112" charset="-52"/>
              </a:rPr>
              <a:t>They are not created by Congress;</a:t>
            </a:r>
            <a:endParaRPr lang="en-US" b="1" smtClean="0">
              <a:latin typeface="Arial" pitchFamily="-112" charset="-52"/>
            </a:endParaRPr>
          </a:p>
          <a:p>
            <a:pPr marL="454025" lvl="1" indent="-228600" eaLnBrk="1" hangingPunct="1">
              <a:spcBef>
                <a:spcPct val="0"/>
              </a:spcBef>
              <a:buFontTx/>
              <a:buAutoNum type="arabicPeriod"/>
            </a:pPr>
            <a:r>
              <a:rPr lang="en-US" b="1" smtClean="0">
                <a:latin typeface="Arial" pitchFamily="-112" charset="-52"/>
              </a:rPr>
              <a:t>They expelled constitutional money from regular use in commerce.</a:t>
            </a:r>
            <a:endParaRPr lang="en-US">
              <a:latin typeface="Arial" pitchFamily="-112" charset="-5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A0E2869-5EC2-B348-8A04-450125D20890}" type="slidenum">
              <a:rPr lang="en-US"/>
              <a:pPr>
                <a:defRPr/>
              </a:pPr>
              <a:t>‹#›</a:t>
            </a:fld>
            <a:endParaRPr lang="en-US"/>
          </a:p>
        </p:txBody>
      </p:sp>
    </p:spTree>
  </p:cSld>
  <p:clrMapOvr>
    <a:masterClrMapping/>
  </p:clrMapOvr>
  <p:transition advClick="0" advTm="400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C388A9C-1A55-5B42-BF7A-111C2D60CA93}" type="slidenum">
              <a:rPr lang="en-US"/>
              <a:pPr>
                <a:defRPr/>
              </a:pPr>
              <a:t>‹#›</a:t>
            </a:fld>
            <a:endParaRPr lang="en-US"/>
          </a:p>
        </p:txBody>
      </p:sp>
    </p:spTree>
  </p:cSld>
  <p:clrMapOvr>
    <a:masterClrMapping/>
  </p:clrMapOvr>
  <p:transition advClick="0" advTm="4000"/>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B58AF3E-5C1F-C543-8B1C-C148D52F33EB}" type="slidenum">
              <a:rPr lang="en-US"/>
              <a:pPr>
                <a:defRPr/>
              </a:pPr>
              <a:t>‹#›</a:t>
            </a:fld>
            <a:endParaRPr lang="en-US"/>
          </a:p>
        </p:txBody>
      </p:sp>
    </p:spTree>
  </p:cSld>
  <p:clrMapOvr>
    <a:masterClrMapping/>
  </p:clrMapOvr>
  <p:transition advClick="0" advTm="4000"/>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78BB181-AF97-C744-A37F-8428C0C21D2F}" type="slidenum">
              <a:rPr lang="en-US"/>
              <a:pPr>
                <a:defRPr/>
              </a:pPr>
              <a:t>‹#›</a:t>
            </a:fld>
            <a:endParaRPr lang="en-US"/>
          </a:p>
        </p:txBody>
      </p:sp>
    </p:spTree>
  </p:cSld>
  <p:clrMapOvr>
    <a:masterClrMapping/>
  </p:clrMapOvr>
  <p:transition advClick="0" advTm="4000"/>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5CE1427-25C6-794C-9422-6B2A013A45E4}" type="slidenum">
              <a:rPr lang="en-US"/>
              <a:pPr>
                <a:defRPr/>
              </a:pPr>
              <a:t>‹#›</a:t>
            </a:fld>
            <a:endParaRPr lang="en-US"/>
          </a:p>
        </p:txBody>
      </p:sp>
    </p:spTree>
  </p:cSld>
  <p:clrMapOvr>
    <a:masterClrMapping/>
  </p:clrMapOvr>
  <p:transition advClick="0" advTm="4000"/>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9F58737-610B-F548-8DB3-2CB46ECC20C6}" type="slidenum">
              <a:rPr lang="en-US"/>
              <a:pPr>
                <a:defRPr/>
              </a:pPr>
              <a:t>‹#›</a:t>
            </a:fld>
            <a:endParaRPr lang="en-US"/>
          </a:p>
        </p:txBody>
      </p:sp>
    </p:spTree>
  </p:cSld>
  <p:clrMapOvr>
    <a:masterClrMapping/>
  </p:clrMapOvr>
  <p:transition advClick="0" advTm="4000"/>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1E8B3EE-853C-324A-82DF-CA3D35835443}" type="slidenum">
              <a:rPr lang="en-US"/>
              <a:pPr>
                <a:defRPr/>
              </a:pPr>
              <a:t>‹#›</a:t>
            </a:fld>
            <a:endParaRPr lang="en-US"/>
          </a:p>
        </p:txBody>
      </p:sp>
    </p:spTree>
  </p:cSld>
  <p:clrMapOvr>
    <a:masterClrMapping/>
  </p:clrMapOvr>
  <p:transition advClick="0" advTm="400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21C30EF-49FA-194C-B171-F4FEF53442DA}" type="slidenum">
              <a:rPr lang="en-US"/>
              <a:pPr>
                <a:defRPr/>
              </a:pPr>
              <a:t>‹#›</a:t>
            </a:fld>
            <a:endParaRPr lang="en-US"/>
          </a:p>
        </p:txBody>
      </p:sp>
    </p:spTree>
  </p:cSld>
  <p:clrMapOvr>
    <a:masterClrMapping/>
  </p:clrMapOvr>
  <p:transition advClick="0" advTm="400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D0ACBEC-C88E-B141-A449-1D1658738399}" type="slidenum">
              <a:rPr lang="en-US"/>
              <a:pPr>
                <a:defRPr/>
              </a:pPr>
              <a:t>‹#›</a:t>
            </a:fld>
            <a:endParaRPr lang="en-US"/>
          </a:p>
        </p:txBody>
      </p:sp>
    </p:spTree>
  </p:cSld>
  <p:clrMapOvr>
    <a:masterClrMapping/>
  </p:clrMapOvr>
  <p:transition advClick="0" advTm="400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3185468-0D40-1340-AD2E-09FFC13C071A}" type="slidenum">
              <a:rPr lang="en-US"/>
              <a:pPr>
                <a:defRPr/>
              </a:pPr>
              <a:t>‹#›</a:t>
            </a:fld>
            <a:endParaRPr lang="en-US"/>
          </a:p>
        </p:txBody>
      </p:sp>
    </p:spTree>
  </p:cSld>
  <p:clrMapOvr>
    <a:masterClrMapping/>
  </p:clrMapOvr>
  <p:transition advClick="0" advTm="4000"/>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03A6FB1-8960-BB46-92E3-6516024DC52E}" type="slidenum">
              <a:rPr lang="en-US"/>
              <a:pPr>
                <a:defRPr/>
              </a:pPr>
              <a:t>‹#›</a:t>
            </a:fld>
            <a:endParaRPr lang="en-US"/>
          </a:p>
        </p:txBody>
      </p:sp>
    </p:spTree>
  </p:cSld>
  <p:clrMapOvr>
    <a:masterClrMapping/>
  </p:clrMapOvr>
  <p:transition advClick="0" advTm="4000"/>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94DDFE7-453C-F54E-97CE-4A14417ED85C}" type="slidenum">
              <a:rPr lang="en-US"/>
              <a:pPr>
                <a:defRPr/>
              </a:pPr>
              <a:t>‹#›</a:t>
            </a:fld>
            <a:endParaRPr lang="en-US"/>
          </a:p>
        </p:txBody>
      </p:sp>
    </p:spTree>
  </p:cSld>
  <p:clrMapOvr>
    <a:masterClrMapping/>
  </p:clrMapOvr>
  <p:transition advClick="0" advTm="4000"/>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1016E2D6-E628-3046-8091-4248ABD9F792}" type="slidenum">
              <a:rPr lang="en-US"/>
              <a:pPr>
                <a:defRPr/>
              </a:pPr>
              <a:t>‹#›</a:t>
            </a:fld>
            <a:endParaRPr lang="en-US"/>
          </a:p>
        </p:txBody>
      </p:sp>
    </p:spTree>
  </p:cSld>
  <p:clrMapOvr>
    <a:masterClrMapping/>
  </p:clrMapOvr>
  <p:transition advClick="0" advTm="4000"/>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7F8AB3A-0C21-E144-B37F-E1EFC4FE6915}" type="slidenum">
              <a:rPr lang="en-US"/>
              <a:pPr>
                <a:defRPr/>
              </a:pPr>
              <a:t>‹#›</a:t>
            </a:fld>
            <a:endParaRPr lang="en-US"/>
          </a:p>
        </p:txBody>
      </p:sp>
    </p:spTree>
  </p:cSld>
  <p:clrMapOvr>
    <a:masterClrMapping/>
  </p:clrMapOvr>
  <p:transition advClick="0" advTm="4000"/>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41CB2D7-3EB8-C749-B79C-7998BED8A9DD}" type="slidenum">
              <a:rPr lang="en-US"/>
              <a:pPr>
                <a:defRPr/>
              </a:pPr>
              <a:t>‹#›</a:t>
            </a:fld>
            <a:endParaRPr lang="en-US"/>
          </a:p>
        </p:txBody>
      </p:sp>
    </p:spTree>
  </p:cSld>
  <p:clrMapOvr>
    <a:masterClrMapping/>
  </p:clrMapOvr>
  <p:transition advClick="0" advTm="4000"/>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10" charset="0"/>
                <a:ea typeface="ＭＳ Ｐゴシック" pitchFamily="-110" charset="-128"/>
                <a:cs typeface="ＭＳ Ｐゴシック" pitchFamily="-110" charset="-128"/>
              </a:defRPr>
            </a:lvl1pPr>
          </a:lstStyle>
          <a:p>
            <a:pPr>
              <a:defRPr/>
            </a:pPr>
            <a:fld id="{02835ECF-9DB4-4E4D-B452-51494251D6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Lst>
  <p:transition advClick="0" advTm="400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en.wikipedia.org/wiki/Image:US_$1_obverse.jpg" TargetMode="External"/><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s>
</file>

<file path=ppt/slides/_rels/slide10.xml.rels><?xml version="1.0" encoding="UTF-8" standalone="yes"?>
<Relationships xmlns="http://schemas.openxmlformats.org/package/2006/relationships"><Relationship Id="rId6"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en.wikipedia.org/wiki/Image:US_$1_obverse.jpg" TargetMode="External"/><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s>
</file>

<file path=ppt/slides/_rels/slide11.xml.rels><?xml version="1.0" encoding="UTF-8" standalone="yes"?>
<Relationships xmlns="http://schemas.openxmlformats.org/package/2006/relationships"><Relationship Id="rId6" Type="http://schemas.openxmlformats.org/officeDocument/2006/relationships/image" Target="../media/image1.jpeg"/><Relationship Id="rId4" Type="http://schemas.openxmlformats.org/officeDocument/2006/relationships/image" Target="../media/image19.png"/><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hyperlink" Target="http://www.ustreas.gov/education/faq/currency/legal-tender.shtml%23q2" TargetMode="External"/><Relationship Id="rId5" Type="http://schemas.openxmlformats.org/officeDocument/2006/relationships/hyperlink" Target="http://en.wikipedia.org/wiki/Image:US_$1_obverse.jpg" TargetMode="External"/></Relationships>
</file>

<file path=ppt/slides/_rels/slide12.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caselaw.findlaw.com/scripts/getcase.pl?navby=case&amp;amp;court=US&amp;amp;vol=50&amp;amp;page=560" TargetMode="External"/><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6" Type="http://schemas.openxmlformats.org/officeDocument/2006/relationships/image" Target="../media/image24.png"/><Relationship Id="rId4" Type="http://schemas.openxmlformats.org/officeDocument/2006/relationships/image" Target="../media/image22.jpeg"/><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1.jpeg"/><Relationship Id="rId5"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4"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en.wikipedia.org/wiki/Image:Morgan_dollar.jpg" TargetMode="External"/><Relationship Id="rId5" Type="http://schemas.openxmlformats.org/officeDocument/2006/relationships/image" Target="../media/image25.jpeg"/></Relationships>
</file>

<file path=ppt/slides/_rels/slide17.xml.rels><?xml version="1.0" encoding="UTF-8" standalone="yes"?>
<Relationships xmlns="http://schemas.openxmlformats.org/package/2006/relationships"><Relationship Id="rId6" Type="http://schemas.openxmlformats.org/officeDocument/2006/relationships/image" Target="../media/image27.jpeg"/><Relationship Id="rId4"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en.wikipedia.org/wiki/Image:Morgan_dollar.jpg" TargetMode="External"/><Relationship Id="rId5" Type="http://schemas.openxmlformats.org/officeDocument/2006/relationships/image" Target="../media/image25.jpeg"/></Relationships>
</file>

<file path=ppt/slides/_rels/slide18.xml.rels><?xml version="1.0" encoding="UTF-8" standalone="yes"?>
<Relationships xmlns="http://schemas.openxmlformats.org/package/2006/relationships"><Relationship Id="rId4" Type="http://schemas.openxmlformats.org/officeDocument/2006/relationships/image" Target="../media/image26.jpeg"/><Relationship Id="rId5" Type="http://schemas.openxmlformats.org/officeDocument/2006/relationships/image" Target="../media/image25.jpeg"/><Relationship Id="rId7"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en.wikipedia.org/wiki/Image:Morgan_dollar.jpg" TargetMode="External"/><Relationship Id="rId6" Type="http://schemas.openxmlformats.org/officeDocument/2006/relationships/image" Target="../media/image27.jpeg"/></Relationships>
</file>

<file path=ppt/slides/_rels/slide19.xml.rels><?xml version="1.0" encoding="UTF-8" standalone="yes"?>
<Relationships xmlns="http://schemas.openxmlformats.org/package/2006/relationships"><Relationship Id="rId4" Type="http://schemas.openxmlformats.org/officeDocument/2006/relationships/image" Target="../media/image26.jpeg"/><Relationship Id="rId5" Type="http://schemas.openxmlformats.org/officeDocument/2006/relationships/image" Target="../media/image25.jpeg"/><Relationship Id="rId7"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en.wikipedia.org/wiki/Image:Morgan_dollar.jpg" TargetMode="External"/><Relationship Id="rId6"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26.jpeg"/><Relationship Id="rId5" Type="http://schemas.openxmlformats.org/officeDocument/2006/relationships/image" Target="../media/image25.jpeg"/><Relationship Id="rId7"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en.wikipedia.org/wiki/Image:Morgan_dollar.jpg" TargetMode="External"/><Relationship Id="rId6"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hyperlink" Target="http://en.wikipedia.org/wiki/Image:US_$1_obverse.jpg" TargetMode="External"/><Relationship Id="rId4" Type="http://schemas.openxmlformats.org/officeDocument/2006/relationships/image" Target="../media/image26.jpeg"/><Relationship Id="rId5" Type="http://schemas.openxmlformats.org/officeDocument/2006/relationships/image" Target="../media/image25.jpeg"/><Relationship Id="rId7"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21.xml"/><Relationship Id="rId9" Type="http://schemas.openxmlformats.org/officeDocument/2006/relationships/image" Target="../media/image1.jpeg"/><Relationship Id="rId3" Type="http://schemas.openxmlformats.org/officeDocument/2006/relationships/hyperlink" Target="http://en.wikipedia.org/wiki/Image:Morgan_dollar.jpg" TargetMode="External"/><Relationship Id="rId6"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Image:US_$1_obverse.jpg" TargetMode="External"/><Relationship Id="rId4" Type="http://schemas.openxmlformats.org/officeDocument/2006/relationships/image" Target="../media/image26.jpeg"/><Relationship Id="rId5" Type="http://schemas.openxmlformats.org/officeDocument/2006/relationships/image" Target="../media/image25.jpeg"/><Relationship Id="rId7"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22.xml"/><Relationship Id="rId9" Type="http://schemas.openxmlformats.org/officeDocument/2006/relationships/image" Target="../media/image1.jpeg"/><Relationship Id="rId3" Type="http://schemas.openxmlformats.org/officeDocument/2006/relationships/hyperlink" Target="http://en.wikipedia.org/wiki/Image:Morgan_dollar.jpg" TargetMode="External"/><Relationship Id="rId6" Type="http://schemas.openxmlformats.org/officeDocument/2006/relationships/image" Target="../media/image27.jpeg"/></Relationships>
</file>

<file path=ppt/slides/_rels/slide23.xml.rels><?xml version="1.0" encoding="UTF-8" standalone="yes"?>
<Relationships xmlns="http://schemas.openxmlformats.org/package/2006/relationships"><Relationship Id="rId8" Type="http://schemas.openxmlformats.org/officeDocument/2006/relationships/hyperlink" Target="http://en.wikipedia.org/wiki/Image:US_$1_obverse.jpg" TargetMode="External"/><Relationship Id="rId4" Type="http://schemas.openxmlformats.org/officeDocument/2006/relationships/image" Target="../media/image26.jpeg"/><Relationship Id="rId5" Type="http://schemas.openxmlformats.org/officeDocument/2006/relationships/image" Target="../media/image25.jpeg"/><Relationship Id="rId7"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23.xml"/><Relationship Id="rId9" Type="http://schemas.openxmlformats.org/officeDocument/2006/relationships/image" Target="../media/image1.jpeg"/><Relationship Id="rId3" Type="http://schemas.openxmlformats.org/officeDocument/2006/relationships/hyperlink" Target="http://en.wikipedia.org/wiki/Image:Morgan_dollar.jpg" TargetMode="External"/><Relationship Id="rId6" Type="http://schemas.openxmlformats.org/officeDocument/2006/relationships/image" Target="../media/image27.jpeg"/></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Image:US_$1_obverse.jpg" TargetMode="External"/><Relationship Id="rId4" Type="http://schemas.openxmlformats.org/officeDocument/2006/relationships/image" Target="../media/image26.jpeg"/><Relationship Id="rId10" Type="http://schemas.openxmlformats.org/officeDocument/2006/relationships/hyperlink" Target="http://catalog.usmint.gov/webapp/wcs/stores/servlet/CategoryDisplay?catalogId=10001&amp;storeId=10001&amp;categoryId=13738&amp;langId=-1&amp;parent_category_rn=10191&amp;top_category=10191" TargetMode="External"/><Relationship Id="rId5" Type="http://schemas.openxmlformats.org/officeDocument/2006/relationships/image" Target="../media/image25.jpeg"/><Relationship Id="rId7" Type="http://schemas.openxmlformats.org/officeDocument/2006/relationships/image" Target="../media/image28.jpeg"/><Relationship Id="rId11"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24.xml"/><Relationship Id="rId9" Type="http://schemas.openxmlformats.org/officeDocument/2006/relationships/image" Target="../media/image1.jpeg"/><Relationship Id="rId3" Type="http://schemas.openxmlformats.org/officeDocument/2006/relationships/hyperlink" Target="http://en.wikipedia.org/wiki/Image:Morgan_dollar.jpg" TargetMode="External"/><Relationship Id="rId6" Type="http://schemas.openxmlformats.org/officeDocument/2006/relationships/image" Target="../media/image27.jpeg"/></Relationships>
</file>

<file path=ppt/slides/_rels/slide25.xml.rels><?xml version="1.0" encoding="UTF-8" standalone="yes"?>
<Relationships xmlns="http://schemas.openxmlformats.org/package/2006/relationships"><Relationship Id="rId8" Type="http://schemas.openxmlformats.org/officeDocument/2006/relationships/hyperlink" Target="http://en.wikipedia.org/wiki/Image:US_$1_obverse.jpg" TargetMode="External"/><Relationship Id="rId4" Type="http://schemas.openxmlformats.org/officeDocument/2006/relationships/image" Target="../media/image26.jpeg"/><Relationship Id="rId10" Type="http://schemas.openxmlformats.org/officeDocument/2006/relationships/hyperlink" Target="http://catalog.usmint.gov/webapp/wcs/stores/servlet/CategoryDisplay?catalogId=10001&amp;storeId=10001&amp;categoryId=13738&amp;langId=-1&amp;parent_category_rn=10191&amp;top_category=10191" TargetMode="External"/><Relationship Id="rId5" Type="http://schemas.openxmlformats.org/officeDocument/2006/relationships/image" Target="../media/image25.jpeg"/><Relationship Id="rId7" Type="http://schemas.openxmlformats.org/officeDocument/2006/relationships/image" Target="../media/image28.jpeg"/><Relationship Id="rId11"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25.xml"/><Relationship Id="rId9" Type="http://schemas.openxmlformats.org/officeDocument/2006/relationships/image" Target="../media/image1.jpeg"/><Relationship Id="rId3" Type="http://schemas.openxmlformats.org/officeDocument/2006/relationships/hyperlink" Target="http://en.wikipedia.org/wiki/Image:Morgan_dollar.jpg" TargetMode="External"/><Relationship Id="rId6"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4"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4"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29.xml.rels><?xml version="1.0" encoding="UTF-8" standalone="yes"?>
<Relationships xmlns="http://schemas.openxmlformats.org/package/2006/relationships"><Relationship Id="rId8" Type="http://schemas.openxmlformats.org/officeDocument/2006/relationships/image" Target="../media/image27.jpeg"/><Relationship Id="rId4" Type="http://schemas.openxmlformats.org/officeDocument/2006/relationships/hyperlink" Target="http://en.wikipedia.org/wiki/Image:Morgan_dollar.jpg" TargetMode="External"/><Relationship Id="rId5" Type="http://schemas.openxmlformats.org/officeDocument/2006/relationships/image" Target="../media/image26.jpeg"/><Relationship Id="rId7"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5.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s>
</file>

<file path=ppt/slides/_rels/slide3.xml.rels><?xml version="1.0" encoding="UTF-8" standalone="yes"?>
<Relationships xmlns="http://schemas.openxmlformats.org/package/2006/relationships"><Relationship Id="rId4" Type="http://schemas.openxmlformats.org/officeDocument/2006/relationships/image" Target="../media/image4.wmf"/><Relationship Id="rId5" Type="http://schemas.openxmlformats.org/officeDocument/2006/relationships/image" Target="../media/image5.wmf"/><Relationship Id="rId7"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wmf"/><Relationship Id="rId6"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27.jpeg"/><Relationship Id="rId4" Type="http://schemas.openxmlformats.org/officeDocument/2006/relationships/hyperlink" Target="http://en.wikipedia.org/wiki/Image:Morgan_dollar.jpg" TargetMode="External"/><Relationship Id="rId5" Type="http://schemas.openxmlformats.org/officeDocument/2006/relationships/image" Target="../media/image26.jpeg"/><Relationship Id="rId7"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5.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7.jpeg"/><Relationship Id="rId4" Type="http://schemas.openxmlformats.org/officeDocument/2006/relationships/hyperlink" Target="http://en.wikipedia.org/wiki/Image:Morgan_dollar.jpg" TargetMode="External"/><Relationship Id="rId10" Type="http://schemas.openxmlformats.org/officeDocument/2006/relationships/image" Target="../media/image1.jpeg"/><Relationship Id="rId5" Type="http://schemas.openxmlformats.org/officeDocument/2006/relationships/image" Target="../media/image26.jpeg"/><Relationship Id="rId7" Type="http://schemas.openxmlformats.org/officeDocument/2006/relationships/image" Target="../media/image2.jpeg"/><Relationship Id="rId11"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31.xml"/><Relationship Id="rId9" Type="http://schemas.openxmlformats.org/officeDocument/2006/relationships/hyperlink" Target="http://en.wikipedia.org/wiki/Image:US_$1_obverse.jpg" TargetMode="External"/><Relationship Id="rId3" Type="http://schemas.openxmlformats.org/officeDocument/2006/relationships/image" Target="../media/image25.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27.jpeg"/><Relationship Id="rId4" Type="http://schemas.openxmlformats.org/officeDocument/2006/relationships/hyperlink" Target="http://en.wikipedia.org/wiki/Image:Morgan_dollar.jpg" TargetMode="External"/><Relationship Id="rId10" Type="http://schemas.openxmlformats.org/officeDocument/2006/relationships/image" Target="../media/image1.jpeg"/><Relationship Id="rId5" Type="http://schemas.openxmlformats.org/officeDocument/2006/relationships/image" Target="../media/image26.jpeg"/><Relationship Id="rId7" Type="http://schemas.openxmlformats.org/officeDocument/2006/relationships/image" Target="../media/image2.jpeg"/><Relationship Id="rId11"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32.xml"/><Relationship Id="rId9" Type="http://schemas.openxmlformats.org/officeDocument/2006/relationships/hyperlink" Target="http://en.wikipedia.org/wiki/Image:US_$1_obverse.jpg" TargetMode="External"/><Relationship Id="rId3" Type="http://schemas.openxmlformats.org/officeDocument/2006/relationships/image" Target="../media/image25.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27.jpeg"/><Relationship Id="rId4" Type="http://schemas.openxmlformats.org/officeDocument/2006/relationships/hyperlink" Target="http://en.wikipedia.org/wiki/Image:Morgan_dollar.jpg" TargetMode="External"/><Relationship Id="rId10" Type="http://schemas.openxmlformats.org/officeDocument/2006/relationships/image" Target="../media/image1.jpeg"/><Relationship Id="rId5" Type="http://schemas.openxmlformats.org/officeDocument/2006/relationships/image" Target="../media/image26.jpeg"/><Relationship Id="rId7" Type="http://schemas.openxmlformats.org/officeDocument/2006/relationships/image" Target="../media/image2.jpeg"/><Relationship Id="rId11"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33.xml"/><Relationship Id="rId9" Type="http://schemas.openxmlformats.org/officeDocument/2006/relationships/hyperlink" Target="http://en.wikipedia.org/wiki/Image:US_$1_obverse.jpg" TargetMode="External"/><Relationship Id="rId3" Type="http://schemas.openxmlformats.org/officeDocument/2006/relationships/image" Target="../media/image25.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7.jpeg"/><Relationship Id="rId4" Type="http://schemas.openxmlformats.org/officeDocument/2006/relationships/hyperlink" Target="http://en.wikipedia.org/wiki/Image:Morgan_dollar.jpg" TargetMode="External"/><Relationship Id="rId10" Type="http://schemas.openxmlformats.org/officeDocument/2006/relationships/image" Target="../media/image1.jpeg"/><Relationship Id="rId5" Type="http://schemas.openxmlformats.org/officeDocument/2006/relationships/image" Target="../media/image26.jpeg"/><Relationship Id="rId7" Type="http://schemas.openxmlformats.org/officeDocument/2006/relationships/image" Target="../media/image2.jpeg"/><Relationship Id="rId11"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34.xml"/><Relationship Id="rId9" Type="http://schemas.openxmlformats.org/officeDocument/2006/relationships/hyperlink" Target="http://en.wikipedia.org/wiki/Image:US_$1_obverse.jpg" TargetMode="External"/><Relationship Id="rId3" Type="http://schemas.openxmlformats.org/officeDocument/2006/relationships/image" Target="../media/image25.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caselaw.lp.findlaw.com/cgi-bin/getcase.pl?court=US&amp;vol=50&amp;invol=560" TargetMode="External"/><Relationship Id="rId4" Type="http://schemas.openxmlformats.org/officeDocument/2006/relationships/hyperlink" Target="http://uscode.house.gov/uscode-cgi/fastweb.exe?getdoc+uscview+t09t12+4557+0++()%20%20AND%20((12)%20ADJ%20USC):CITE%20AND%20(USC%20w/10%20(411)):CITE" TargetMode="External"/><Relationship Id="rId5" Type="http://schemas.openxmlformats.org/officeDocument/2006/relationships/hyperlink" Target="http://uscode.house.gov/uscode-cgi/fastweb.exe?getdoc+uscview+t29t32+2015+1++()%20%20AND%20((31)%20ADJ%20USC):CITE%20AND%20(USC%20w/10%20(5112)):CITE" TargetMode="External"/><Relationship Id="rId7" Type="http://schemas.openxmlformats.org/officeDocument/2006/relationships/hyperlink" Target="http://caselaw.lp.findlaw.com/cgi-bin/getcase.pl?court=US&amp;vol=110&amp;invol=421" TargetMode="External"/><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hyperlink" Target="http://uscode.house.gov/uscode-cgi/fastweb.exe?getdoc+uscview+t29t32+2022+0++()%20%20AND%20((31)%20ADJ%20USC):CITE%20AND%20(USC%20w/10%20(5119)):CITE" TargetMode="External"/><Relationship Id="rId6" Type="http://schemas.openxmlformats.org/officeDocument/2006/relationships/hyperlink" Target="http://caselaw.lp.findlaw.com/scripts/getcase.pl?navby=case&amp;court=us&amp;vol=95&amp;page=19%3C!--%20http://caselaw.lp.findlaw.com/cgi-bin/getcase.pl?court=US&amp;vol=95&amp;invol=694%20--%3E"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jpe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4" Type="http://schemas.openxmlformats.org/officeDocument/2006/relationships/hyperlink" Target="http://en.wikipedia.org/wiki/Carlos_V,_Holy_Roman_Emperor" TargetMode="External"/><Relationship Id="rId7" Type="http://schemas.openxmlformats.org/officeDocument/2006/relationships/hyperlink" Target="http://en.wikipedia.org/wiki/Pillars_of_Hercules" TargetMode="External"/><Relationship Id="rId11"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hyperlink" Target="http://en.wikipedia.org/wiki/1544" TargetMode="External"/><Relationship Id="rId8" Type="http://schemas.openxmlformats.org/officeDocument/2006/relationships/image" Target="../media/image13.jpeg"/><Relationship Id="rId13" Type="http://schemas.openxmlformats.org/officeDocument/2006/relationships/hyperlink" Target="http://en.wikipedia.org/wiki/1753" TargetMode="External"/><Relationship Id="rId10" Type="http://schemas.openxmlformats.org/officeDocument/2006/relationships/hyperlink" Target="http://en.wikipedia.org/wiki/1776" TargetMode="External"/><Relationship Id="rId5" Type="http://schemas.openxmlformats.org/officeDocument/2006/relationships/hyperlink" Target="http://en.wikipedia.org/wiki/Joanna_of_Castile" TargetMode="External"/><Relationship Id="rId12" Type="http://schemas.openxmlformats.org/officeDocument/2006/relationships/hyperlink" Target="http://en.wikipedia.org/wiki/Ferdinand_VI_of_Spain" TargetMode="External"/><Relationship Id="rId2" Type="http://schemas.openxmlformats.org/officeDocument/2006/relationships/notesSlide" Target="../notesSlides/notesSlide6.xml"/><Relationship Id="rId9" Type="http://schemas.openxmlformats.org/officeDocument/2006/relationships/hyperlink" Target="http://en.wikipedia.org/wiki/Carlos_III_of_Spain" TargetMode="Externa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7.png"/><Relationship Id="rId5" Type="http://schemas.openxmlformats.org/officeDocument/2006/relationships/image" Target="../media/image18.jpeg"/></Relationships>
</file>

<file path=ppt/slides/_rels/slide9.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hyperlink" Target="http://en.wikipedia.org/wiki/Image:US_$1_obverse.jp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219200"/>
            <a:ext cx="7772400" cy="1374775"/>
          </a:xfrm>
        </p:spPr>
        <p:txBody>
          <a:bodyPr/>
          <a:lstStyle/>
          <a:p>
            <a:pPr eaLnBrk="1" hangingPunct="1"/>
            <a:r>
              <a:rPr lang="en-US">
                <a:ea typeface="ＭＳ Ｐゴシック" pitchFamily="-112" charset="-128"/>
                <a:cs typeface="ＭＳ Ｐゴシック" pitchFamily="-112" charset="-128"/>
              </a:rPr>
              <a:t>The Dollar</a:t>
            </a:r>
          </a:p>
        </p:txBody>
      </p:sp>
      <p:sp>
        <p:nvSpPr>
          <p:cNvPr id="8204" name="Rectangle 12"/>
          <p:cNvSpPr>
            <a:spLocks noGrp="1" noChangeArrowheads="1"/>
          </p:cNvSpPr>
          <p:nvPr>
            <p:ph type="subTitle" idx="1"/>
          </p:nvPr>
        </p:nvSpPr>
        <p:spPr>
          <a:xfrm>
            <a:off x="1371600" y="2362200"/>
            <a:ext cx="6400800" cy="1143000"/>
          </a:xfrm>
        </p:spPr>
        <p:txBody>
          <a:bodyPr/>
          <a:lstStyle/>
          <a:p>
            <a:pPr eaLnBrk="1" hangingPunct="1"/>
            <a:r>
              <a:rPr lang="en-US">
                <a:ea typeface="ＭＳ Ｐゴシック" pitchFamily="-112" charset="-128"/>
                <a:cs typeface="ＭＳ Ｐゴシック" pitchFamily="-112" charset="-128"/>
              </a:rPr>
              <a:t>The Constitutional Guarantee of</a:t>
            </a:r>
            <a:br>
              <a:rPr lang="en-US">
                <a:ea typeface="ＭＳ Ｐゴシック" pitchFamily="-112" charset="-128"/>
                <a:cs typeface="ＭＳ Ｐゴシック" pitchFamily="-112" charset="-128"/>
              </a:rPr>
            </a:br>
            <a:r>
              <a:rPr lang="en-US">
                <a:ea typeface="ＭＳ Ｐゴシック" pitchFamily="-112" charset="-128"/>
                <a:cs typeface="ＭＳ Ｐゴシック" pitchFamily="-112" charset="-128"/>
              </a:rPr>
              <a:t>the Value of our Money &amp; Wealth</a:t>
            </a:r>
          </a:p>
        </p:txBody>
      </p:sp>
      <p:pic>
        <p:nvPicPr>
          <p:cNvPr id="8205" name="Picture 13" descr="Obverse of the $1 bill">
            <a:hlinkClick r:id="rId3" tooltip="Obverse of the $1 bill"/>
          </p:cNvPr>
          <p:cNvPicPr>
            <a:picLocks noChangeAspect="1" noChangeArrowheads="1"/>
          </p:cNvPicPr>
          <p:nvPr/>
        </p:nvPicPr>
        <p:blipFill>
          <a:blip r:embed="rId4"/>
          <a:srcRect/>
          <a:stretch>
            <a:fillRect/>
          </a:stretch>
        </p:blipFill>
        <p:spPr bwMode="auto">
          <a:xfrm>
            <a:off x="4724400" y="3886200"/>
            <a:ext cx="2362200" cy="984250"/>
          </a:xfrm>
          <a:prstGeom prst="rect">
            <a:avLst/>
          </a:prstGeom>
          <a:noFill/>
          <a:ln w="9525">
            <a:noFill/>
            <a:miter lim="800000"/>
            <a:headEnd/>
            <a:tailEnd/>
          </a:ln>
        </p:spPr>
      </p:pic>
      <p:pic>
        <p:nvPicPr>
          <p:cNvPr id="8206" name="Picture 14"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133600" y="3581400"/>
            <a:ext cx="1784350" cy="1663700"/>
          </a:xfrm>
          <a:prstGeom prst="rect">
            <a:avLst/>
          </a:prstGeom>
          <a:noFill/>
          <a:ln w="9525">
            <a:noFill/>
            <a:miter lim="800000"/>
            <a:headEnd/>
            <a:tailEnd/>
          </a:ln>
        </p:spPr>
      </p:pic>
      <p:sp>
        <p:nvSpPr>
          <p:cNvPr id="8213" name="Text Box 21"/>
          <p:cNvSpPr txBox="1">
            <a:spLocks noChangeArrowheads="1"/>
          </p:cNvSpPr>
          <p:nvPr/>
        </p:nvSpPr>
        <p:spPr bwMode="auto">
          <a:xfrm>
            <a:off x="4038600" y="4038600"/>
            <a:ext cx="511175" cy="762000"/>
          </a:xfrm>
          <a:prstGeom prst="rect">
            <a:avLst/>
          </a:prstGeom>
          <a:noFill/>
          <a:ln w="9525">
            <a:noFill/>
            <a:miter lim="800000"/>
            <a:headEnd/>
            <a:tailEnd/>
          </a:ln>
        </p:spPr>
        <p:txBody>
          <a:bodyPr wrap="none">
            <a:prstTxWarp prst="textNoShape">
              <a:avLst/>
            </a:prstTxWarp>
            <a:spAutoFit/>
          </a:bodyPr>
          <a:lstStyle/>
          <a:p>
            <a:r>
              <a:rPr lang="en-US" sz="4400">
                <a:solidFill>
                  <a:srgbClr val="FF3300"/>
                </a:solidFill>
              </a:rPr>
              <a:t>=</a:t>
            </a:r>
          </a:p>
        </p:txBody>
      </p:sp>
      <p:sp>
        <p:nvSpPr>
          <p:cNvPr id="19463" name="Line 17"/>
          <p:cNvSpPr>
            <a:spLocks noChangeShapeType="1"/>
          </p:cNvSpPr>
          <p:nvPr/>
        </p:nvSpPr>
        <p:spPr bwMode="auto">
          <a:xfrm flipH="1">
            <a:off x="4217988" y="4191000"/>
            <a:ext cx="152400" cy="457200"/>
          </a:xfrm>
          <a:prstGeom prst="line">
            <a:avLst/>
          </a:prstGeom>
          <a:noFill/>
          <a:ln w="28575">
            <a:noFill/>
            <a:round/>
            <a:headEnd/>
            <a:tailEnd/>
          </a:ln>
        </p:spPr>
        <p:txBody>
          <a:bodyPr>
            <a:prstTxWarp prst="textNoShape">
              <a:avLst/>
            </a:prstTxWarp>
          </a:bodyPr>
          <a:lstStyle/>
          <a:p>
            <a:endParaRPr lang="en-US"/>
          </a:p>
        </p:txBody>
      </p:sp>
      <p:sp>
        <p:nvSpPr>
          <p:cNvPr id="8211" name="Line 19"/>
          <p:cNvSpPr>
            <a:spLocks noChangeShapeType="1"/>
          </p:cNvSpPr>
          <p:nvPr/>
        </p:nvSpPr>
        <p:spPr bwMode="auto">
          <a:xfrm flipH="1">
            <a:off x="4217988" y="4191000"/>
            <a:ext cx="152400" cy="457200"/>
          </a:xfrm>
          <a:prstGeom prst="line">
            <a:avLst/>
          </a:prstGeom>
          <a:noFill/>
          <a:ln w="28575">
            <a:solidFill>
              <a:srgbClr val="FF3300"/>
            </a:solidFill>
            <a:round/>
            <a:headEnd/>
            <a:tailEnd/>
          </a:ln>
        </p:spPr>
        <p:txBody>
          <a:bodyPr>
            <a:prstTxWarp prst="textNoShape">
              <a:avLst/>
            </a:prstTxWarp>
          </a:bodyPr>
          <a:lstStyle/>
          <a:p>
            <a:endParaRPr lang="en-US"/>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2500"/>
                                  </p:stCondLst>
                                  <p:childTnLst>
                                    <p:set>
                                      <p:cBhvr>
                                        <p:cTn id="6" dur="1" fill="hold">
                                          <p:stCondLst>
                                            <p:cond delay="0"/>
                                          </p:stCondLst>
                                        </p:cTn>
                                        <p:tgtEl>
                                          <p:spTgt spid="8204">
                                            <p:txEl>
                                              <p:pRg st="0" end="0"/>
                                            </p:txEl>
                                          </p:spTgt>
                                        </p:tgtEl>
                                        <p:attrNameLst>
                                          <p:attrName>style.visibility</p:attrName>
                                        </p:attrNameLst>
                                      </p:cBhvr>
                                      <p:to>
                                        <p:strVal val="visible"/>
                                      </p:to>
                                    </p:set>
                                    <p:animEffect transition="in" filter="box(in)">
                                      <p:cBhvr>
                                        <p:cTn id="7" dur="2000"/>
                                        <p:tgtEl>
                                          <p:spTgt spid="8204">
                                            <p:txEl>
                                              <p:pRg st="0" end="0"/>
                                            </p:txEl>
                                          </p:spTgt>
                                        </p:tgtEl>
                                      </p:cBhvr>
                                    </p:animEffect>
                                  </p:childTnLst>
                                </p:cTn>
                              </p:par>
                            </p:childTnLst>
                          </p:cTn>
                        </p:par>
                        <p:par>
                          <p:cTn id="8" fill="hold">
                            <p:stCondLst>
                              <p:cond delay="4500"/>
                            </p:stCondLst>
                            <p:childTnLst>
                              <p:par>
                                <p:cTn id="9" presetID="51" presetClass="entr" presetSubtype="0" fill="hold" nodeType="afterEffect">
                                  <p:stCondLst>
                                    <p:cond delay="0"/>
                                  </p:stCondLst>
                                  <p:childTnLst>
                                    <p:set>
                                      <p:cBhvr>
                                        <p:cTn id="10" dur="1" fill="hold">
                                          <p:stCondLst>
                                            <p:cond delay="0"/>
                                          </p:stCondLst>
                                        </p:cTn>
                                        <p:tgtEl>
                                          <p:spTgt spid="8205"/>
                                        </p:tgtEl>
                                        <p:attrNameLst>
                                          <p:attrName>style.visibility</p:attrName>
                                        </p:attrNameLst>
                                      </p:cBhvr>
                                      <p:to>
                                        <p:strVal val="visible"/>
                                      </p:to>
                                    </p:set>
                                    <p:animEffect transition="in" filter="fade">
                                      <p:cBhvr>
                                        <p:cTn id="11" dur="1925" decel="100000"/>
                                        <p:tgtEl>
                                          <p:spTgt spid="8205"/>
                                        </p:tgtEl>
                                      </p:cBhvr>
                                    </p:animEffect>
                                    <p:animScale>
                                      <p:cBhvr>
                                        <p:cTn id="12" dur="1925" decel="100000"/>
                                        <p:tgtEl>
                                          <p:spTgt spid="8205"/>
                                        </p:tgtEl>
                                      </p:cBhvr>
                                      <p:from x="10000" y="10000"/>
                                      <p:to x="200000" y="450000"/>
                                    </p:animScale>
                                    <p:animScale>
                                      <p:cBhvr>
                                        <p:cTn id="13" dur="3075" accel="100000" fill="hold">
                                          <p:stCondLst>
                                            <p:cond delay="1925"/>
                                          </p:stCondLst>
                                        </p:cTn>
                                        <p:tgtEl>
                                          <p:spTgt spid="8205"/>
                                        </p:tgtEl>
                                      </p:cBhvr>
                                      <p:from x="200000" y="450000"/>
                                      <p:to x="100000" y="100000"/>
                                    </p:animScale>
                                    <p:set>
                                      <p:cBhvr>
                                        <p:cTn id="14" dur="1925" fill="hold"/>
                                        <p:tgtEl>
                                          <p:spTgt spid="8205"/>
                                        </p:tgtEl>
                                        <p:attrNameLst>
                                          <p:attrName>ppt_x</p:attrName>
                                        </p:attrNameLst>
                                      </p:cBhvr>
                                      <p:to>
                                        <p:strVal val="(0.5)"/>
                                      </p:to>
                                    </p:set>
                                    <p:anim from="(0.5)" to="(#ppt_x)" calcmode="lin" valueType="num">
                                      <p:cBhvr>
                                        <p:cTn id="15" dur="3075" accel="100000" fill="hold">
                                          <p:stCondLst>
                                            <p:cond delay="1925"/>
                                          </p:stCondLst>
                                        </p:cTn>
                                        <p:tgtEl>
                                          <p:spTgt spid="8205"/>
                                        </p:tgtEl>
                                        <p:attrNameLst>
                                          <p:attrName>ppt_x</p:attrName>
                                        </p:attrNameLst>
                                      </p:cBhvr>
                                    </p:anim>
                                    <p:set>
                                      <p:cBhvr>
                                        <p:cTn id="16" dur="1925" fill="hold"/>
                                        <p:tgtEl>
                                          <p:spTgt spid="8205"/>
                                        </p:tgtEl>
                                        <p:attrNameLst>
                                          <p:attrName>ppt_y</p:attrName>
                                        </p:attrNameLst>
                                      </p:cBhvr>
                                      <p:to>
                                        <p:strVal val="(#ppt_y+0.4)"/>
                                      </p:to>
                                    </p:set>
                                    <p:anim from="(#ppt_y+0.4)" to="(#ppt_y)" calcmode="lin" valueType="num">
                                      <p:cBhvr>
                                        <p:cTn id="17" dur="3075" accel="100000" fill="hold">
                                          <p:stCondLst>
                                            <p:cond delay="1925"/>
                                          </p:stCondLst>
                                        </p:cTn>
                                        <p:tgtEl>
                                          <p:spTgt spid="8205"/>
                                        </p:tgtEl>
                                        <p:attrNameLst>
                                          <p:attrName>ppt_y</p:attrName>
                                        </p:attrNameLst>
                                      </p:cBhvr>
                                    </p:anim>
                                  </p:childTnLst>
                                </p:cTn>
                              </p:par>
                            </p:childTnLst>
                          </p:cTn>
                        </p:par>
                        <p:par>
                          <p:cTn id="18" fill="hold">
                            <p:stCondLst>
                              <p:cond delay="9500"/>
                            </p:stCondLst>
                            <p:childTnLst>
                              <p:par>
                                <p:cTn id="19" presetID="35" presetClass="entr" presetSubtype="0" fill="hold" nodeType="afterEffect">
                                  <p:stCondLst>
                                    <p:cond delay="0"/>
                                  </p:stCondLst>
                                  <p:childTnLst>
                                    <p:set>
                                      <p:cBhvr>
                                        <p:cTn id="20" dur="1" fill="hold">
                                          <p:stCondLst>
                                            <p:cond delay="0"/>
                                          </p:stCondLst>
                                        </p:cTn>
                                        <p:tgtEl>
                                          <p:spTgt spid="8206"/>
                                        </p:tgtEl>
                                        <p:attrNameLst>
                                          <p:attrName>style.visibility</p:attrName>
                                        </p:attrNameLst>
                                      </p:cBhvr>
                                      <p:to>
                                        <p:strVal val="visible"/>
                                      </p:to>
                                    </p:set>
                                    <p:animEffect transition="in" filter="fade">
                                      <p:cBhvr>
                                        <p:cTn id="21" dur="2000"/>
                                        <p:tgtEl>
                                          <p:spTgt spid="8206"/>
                                        </p:tgtEl>
                                      </p:cBhvr>
                                    </p:animEffect>
                                    <p:anim calcmode="lin" valueType="num">
                                      <p:cBhvr>
                                        <p:cTn id="22" dur="2000" fill="hold"/>
                                        <p:tgtEl>
                                          <p:spTgt spid="8206"/>
                                        </p:tgtEl>
                                        <p:attrNameLst>
                                          <p:attrName>style.rotation</p:attrName>
                                        </p:attrNameLst>
                                      </p:cBhvr>
                                      <p:tavLst>
                                        <p:tav tm="0">
                                          <p:val>
                                            <p:fltVal val="720"/>
                                          </p:val>
                                        </p:tav>
                                        <p:tav tm="100000">
                                          <p:val>
                                            <p:fltVal val="0"/>
                                          </p:val>
                                        </p:tav>
                                      </p:tavLst>
                                    </p:anim>
                                    <p:anim calcmode="lin" valueType="num">
                                      <p:cBhvr>
                                        <p:cTn id="23" dur="2000" fill="hold"/>
                                        <p:tgtEl>
                                          <p:spTgt spid="8206"/>
                                        </p:tgtEl>
                                        <p:attrNameLst>
                                          <p:attrName>ppt_h</p:attrName>
                                        </p:attrNameLst>
                                      </p:cBhvr>
                                      <p:tavLst>
                                        <p:tav tm="0">
                                          <p:val>
                                            <p:fltVal val="0"/>
                                          </p:val>
                                        </p:tav>
                                        <p:tav tm="100000">
                                          <p:val>
                                            <p:strVal val="#ppt_h"/>
                                          </p:val>
                                        </p:tav>
                                      </p:tavLst>
                                    </p:anim>
                                    <p:anim calcmode="lin" valueType="num">
                                      <p:cBhvr>
                                        <p:cTn id="24" dur="2000" fill="hold"/>
                                        <p:tgtEl>
                                          <p:spTgt spid="8206"/>
                                        </p:tgtEl>
                                        <p:attrNameLst>
                                          <p:attrName>ppt_w</p:attrName>
                                        </p:attrNameLst>
                                      </p:cBhvr>
                                      <p:tavLst>
                                        <p:tav tm="0">
                                          <p:val>
                                            <p:fltVal val="0"/>
                                          </p:val>
                                        </p:tav>
                                        <p:tav tm="100000">
                                          <p:val>
                                            <p:strVal val="#ppt_w"/>
                                          </p:val>
                                        </p:tav>
                                      </p:tavLst>
                                    </p:anim>
                                  </p:childTnLst>
                                </p:cTn>
                              </p:par>
                            </p:childTnLst>
                          </p:cTn>
                        </p:par>
                        <p:par>
                          <p:cTn id="25" fill="hold">
                            <p:stCondLst>
                              <p:cond delay="11500"/>
                            </p:stCondLst>
                            <p:childTnLst>
                              <p:par>
                                <p:cTn id="26" presetID="26" presetClass="entr" presetSubtype="0" fill="hold" nodeType="afterEffect">
                                  <p:stCondLst>
                                    <p:cond delay="0"/>
                                  </p:stCondLst>
                                  <p:childTnLst>
                                    <p:set>
                                      <p:cBhvr>
                                        <p:cTn id="27" dur="1" fill="hold">
                                          <p:stCondLst>
                                            <p:cond delay="0"/>
                                          </p:stCondLst>
                                        </p:cTn>
                                        <p:tgtEl>
                                          <p:spTgt spid="8213">
                                            <p:txEl>
                                              <p:pRg st="0" end="0"/>
                                            </p:txEl>
                                          </p:spTgt>
                                        </p:tgtEl>
                                        <p:attrNameLst>
                                          <p:attrName>style.visibility</p:attrName>
                                        </p:attrNameLst>
                                      </p:cBhvr>
                                      <p:to>
                                        <p:strVal val="visible"/>
                                      </p:to>
                                    </p:set>
                                    <p:animEffect transition="in" filter="wipe(down)">
                                      <p:cBhvr>
                                        <p:cTn id="28" dur="580">
                                          <p:stCondLst>
                                            <p:cond delay="0"/>
                                          </p:stCondLst>
                                        </p:cTn>
                                        <p:tgtEl>
                                          <p:spTgt spid="8213">
                                            <p:txEl>
                                              <p:pRg st="0" end="0"/>
                                            </p:txEl>
                                          </p:spTgt>
                                        </p:tgtEl>
                                      </p:cBhvr>
                                    </p:animEffect>
                                    <p:anim calcmode="lin" valueType="num">
                                      <p:cBhvr>
                                        <p:cTn id="29" dur="1822" tmFilter="0,0; 0.14,0.36; 0.43,0.73; 0.71,0.91; 1.0,1.0">
                                          <p:stCondLst>
                                            <p:cond delay="0"/>
                                          </p:stCondLst>
                                        </p:cTn>
                                        <p:tgtEl>
                                          <p:spTgt spid="8213">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213">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213">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213">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213">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8213">
                                            <p:txEl>
                                              <p:pRg st="0" end="0"/>
                                            </p:txEl>
                                          </p:spTgt>
                                        </p:tgtEl>
                                      </p:cBhvr>
                                      <p:to x="100000" y="60000"/>
                                    </p:animScale>
                                    <p:animScale>
                                      <p:cBhvr>
                                        <p:cTn id="35" dur="166" decel="50000">
                                          <p:stCondLst>
                                            <p:cond delay="676"/>
                                          </p:stCondLst>
                                        </p:cTn>
                                        <p:tgtEl>
                                          <p:spTgt spid="8213">
                                            <p:txEl>
                                              <p:pRg st="0" end="0"/>
                                            </p:txEl>
                                          </p:spTgt>
                                        </p:tgtEl>
                                      </p:cBhvr>
                                      <p:to x="100000" y="100000"/>
                                    </p:animScale>
                                    <p:animScale>
                                      <p:cBhvr>
                                        <p:cTn id="36" dur="26">
                                          <p:stCondLst>
                                            <p:cond delay="1312"/>
                                          </p:stCondLst>
                                        </p:cTn>
                                        <p:tgtEl>
                                          <p:spTgt spid="8213">
                                            <p:txEl>
                                              <p:pRg st="0" end="0"/>
                                            </p:txEl>
                                          </p:spTgt>
                                        </p:tgtEl>
                                      </p:cBhvr>
                                      <p:to x="100000" y="80000"/>
                                    </p:animScale>
                                    <p:animScale>
                                      <p:cBhvr>
                                        <p:cTn id="37" dur="166" decel="50000">
                                          <p:stCondLst>
                                            <p:cond delay="1338"/>
                                          </p:stCondLst>
                                        </p:cTn>
                                        <p:tgtEl>
                                          <p:spTgt spid="8213">
                                            <p:txEl>
                                              <p:pRg st="0" end="0"/>
                                            </p:txEl>
                                          </p:spTgt>
                                        </p:tgtEl>
                                      </p:cBhvr>
                                      <p:to x="100000" y="100000"/>
                                    </p:animScale>
                                    <p:animScale>
                                      <p:cBhvr>
                                        <p:cTn id="38" dur="26">
                                          <p:stCondLst>
                                            <p:cond delay="1642"/>
                                          </p:stCondLst>
                                        </p:cTn>
                                        <p:tgtEl>
                                          <p:spTgt spid="8213">
                                            <p:txEl>
                                              <p:pRg st="0" end="0"/>
                                            </p:txEl>
                                          </p:spTgt>
                                        </p:tgtEl>
                                      </p:cBhvr>
                                      <p:to x="100000" y="90000"/>
                                    </p:animScale>
                                    <p:animScale>
                                      <p:cBhvr>
                                        <p:cTn id="39" dur="166" decel="50000">
                                          <p:stCondLst>
                                            <p:cond delay="1668"/>
                                          </p:stCondLst>
                                        </p:cTn>
                                        <p:tgtEl>
                                          <p:spTgt spid="8213">
                                            <p:txEl>
                                              <p:pRg st="0" end="0"/>
                                            </p:txEl>
                                          </p:spTgt>
                                        </p:tgtEl>
                                      </p:cBhvr>
                                      <p:to x="100000" y="100000"/>
                                    </p:animScale>
                                    <p:animScale>
                                      <p:cBhvr>
                                        <p:cTn id="40" dur="26">
                                          <p:stCondLst>
                                            <p:cond delay="1808"/>
                                          </p:stCondLst>
                                        </p:cTn>
                                        <p:tgtEl>
                                          <p:spTgt spid="8213">
                                            <p:txEl>
                                              <p:pRg st="0" end="0"/>
                                            </p:txEl>
                                          </p:spTgt>
                                        </p:tgtEl>
                                      </p:cBhvr>
                                      <p:to x="100000" y="95000"/>
                                    </p:animScale>
                                    <p:animScale>
                                      <p:cBhvr>
                                        <p:cTn id="41" dur="166" decel="50000">
                                          <p:stCondLst>
                                            <p:cond delay="1834"/>
                                          </p:stCondLst>
                                        </p:cTn>
                                        <p:tgtEl>
                                          <p:spTgt spid="8213">
                                            <p:txEl>
                                              <p:pRg st="0" end="0"/>
                                            </p:txEl>
                                          </p:spTgt>
                                        </p:tgtEl>
                                      </p:cBhvr>
                                      <p:to x="100000" y="100000"/>
                                    </p:animScale>
                                  </p:childTnLst>
                                </p:cTn>
                              </p:par>
                            </p:childTnLst>
                          </p:cTn>
                        </p:par>
                        <p:par>
                          <p:cTn id="42" fill="hold">
                            <p:stCondLst>
                              <p:cond delay="13500"/>
                            </p:stCondLst>
                            <p:childTnLst>
                              <p:par>
                                <p:cTn id="43" presetID="26" presetClass="entr" presetSubtype="0" fill="hold" grpId="0" nodeType="afterEffect">
                                  <p:stCondLst>
                                    <p:cond delay="0"/>
                                  </p:stCondLst>
                                  <p:childTnLst>
                                    <p:set>
                                      <p:cBhvr>
                                        <p:cTn id="44" dur="1" fill="hold">
                                          <p:stCondLst>
                                            <p:cond delay="0"/>
                                          </p:stCondLst>
                                        </p:cTn>
                                        <p:tgtEl>
                                          <p:spTgt spid="8211"/>
                                        </p:tgtEl>
                                        <p:attrNameLst>
                                          <p:attrName>style.visibility</p:attrName>
                                        </p:attrNameLst>
                                      </p:cBhvr>
                                      <p:to>
                                        <p:strVal val="visible"/>
                                      </p:to>
                                    </p:set>
                                    <p:animEffect transition="in" filter="wipe(down)">
                                      <p:cBhvr>
                                        <p:cTn id="45" dur="1450">
                                          <p:stCondLst>
                                            <p:cond delay="0"/>
                                          </p:stCondLst>
                                        </p:cTn>
                                        <p:tgtEl>
                                          <p:spTgt spid="8211"/>
                                        </p:tgtEl>
                                      </p:cBhvr>
                                    </p:animEffect>
                                    <p:anim calcmode="lin" valueType="num">
                                      <p:cBhvr>
                                        <p:cTn id="46" dur="4555" tmFilter="0,0; 0.14,0.36; 0.43,0.73; 0.71,0.91; 1.0,1.0">
                                          <p:stCondLst>
                                            <p:cond delay="0"/>
                                          </p:stCondLst>
                                        </p:cTn>
                                        <p:tgtEl>
                                          <p:spTgt spid="8211"/>
                                        </p:tgtEl>
                                        <p:attrNameLst>
                                          <p:attrName>ppt_x</p:attrName>
                                        </p:attrNameLst>
                                      </p:cBhvr>
                                      <p:tavLst>
                                        <p:tav tm="0">
                                          <p:val>
                                            <p:strVal val="#ppt_x-0.25"/>
                                          </p:val>
                                        </p:tav>
                                        <p:tav tm="100000">
                                          <p:val>
                                            <p:strVal val="#ppt_x"/>
                                          </p:val>
                                        </p:tav>
                                      </p:tavLst>
                                    </p:anim>
                                    <p:anim calcmode="lin" valueType="num">
                                      <p:cBhvr>
                                        <p:cTn id="47" dur="1660" tmFilter="0.0,0.0; 0.25,0.07; 0.50,0.2; 0.75,0.467; 1.0,1.0">
                                          <p:stCondLst>
                                            <p:cond delay="0"/>
                                          </p:stCondLst>
                                        </p:cTn>
                                        <p:tgtEl>
                                          <p:spTgt spid="8211"/>
                                        </p:tgtEl>
                                        <p:attrNameLst>
                                          <p:attrName>ppt_y</p:attrName>
                                        </p:attrNameLst>
                                      </p:cBhvr>
                                      <p:tavLst>
                                        <p:tav tm="0" fmla="#ppt_y-sin(pi*$)/3">
                                          <p:val>
                                            <p:fltVal val="0.5"/>
                                          </p:val>
                                        </p:tav>
                                        <p:tav tm="100000">
                                          <p:val>
                                            <p:fltVal val="1"/>
                                          </p:val>
                                        </p:tav>
                                      </p:tavLst>
                                    </p:anim>
                                    <p:anim calcmode="lin" valueType="num">
                                      <p:cBhvr>
                                        <p:cTn id="48" dur="1660" tmFilter="0, 0; 0.125,0.2665; 0.25,0.4; 0.375,0.465; 0.5,0.5;  0.625,0.535; 0.75,0.6; 0.875,0.7335; 1,1">
                                          <p:stCondLst>
                                            <p:cond delay="1660"/>
                                          </p:stCondLst>
                                        </p:cTn>
                                        <p:tgtEl>
                                          <p:spTgt spid="8211"/>
                                        </p:tgtEl>
                                        <p:attrNameLst>
                                          <p:attrName>ppt_y</p:attrName>
                                        </p:attrNameLst>
                                      </p:cBhvr>
                                      <p:tavLst>
                                        <p:tav tm="0" fmla="#ppt_y-sin(pi*$)/9">
                                          <p:val>
                                            <p:fltVal val="0"/>
                                          </p:val>
                                        </p:tav>
                                        <p:tav tm="100000">
                                          <p:val>
                                            <p:fltVal val="1"/>
                                          </p:val>
                                        </p:tav>
                                      </p:tavLst>
                                    </p:anim>
                                    <p:anim calcmode="lin" valueType="num">
                                      <p:cBhvr>
                                        <p:cTn id="49" dur="830" tmFilter="0, 0; 0.125,0.2665; 0.25,0.4; 0.375,0.465; 0.5,0.5;  0.625,0.535; 0.75,0.6; 0.875,0.7335; 1,1">
                                          <p:stCondLst>
                                            <p:cond delay="3310"/>
                                          </p:stCondLst>
                                        </p:cTn>
                                        <p:tgtEl>
                                          <p:spTgt spid="8211"/>
                                        </p:tgtEl>
                                        <p:attrNameLst>
                                          <p:attrName>ppt_y</p:attrName>
                                        </p:attrNameLst>
                                      </p:cBhvr>
                                      <p:tavLst>
                                        <p:tav tm="0" fmla="#ppt_y-sin(pi*$)/27">
                                          <p:val>
                                            <p:fltVal val="0"/>
                                          </p:val>
                                        </p:tav>
                                        <p:tav tm="100000">
                                          <p:val>
                                            <p:fltVal val="1"/>
                                          </p:val>
                                        </p:tav>
                                      </p:tavLst>
                                    </p:anim>
                                    <p:anim calcmode="lin" valueType="num">
                                      <p:cBhvr>
                                        <p:cTn id="50" dur="410" tmFilter="0, 0; 0.125,0.2665; 0.25,0.4; 0.375,0.465; 0.5,0.5;  0.625,0.535; 0.75,0.6; 0.875,0.7335; 1,1">
                                          <p:stCondLst>
                                            <p:cond delay="4140"/>
                                          </p:stCondLst>
                                        </p:cTn>
                                        <p:tgtEl>
                                          <p:spTgt spid="8211"/>
                                        </p:tgtEl>
                                        <p:attrNameLst>
                                          <p:attrName>ppt_y</p:attrName>
                                        </p:attrNameLst>
                                      </p:cBhvr>
                                      <p:tavLst>
                                        <p:tav tm="0" fmla="#ppt_y-sin(pi*$)/81">
                                          <p:val>
                                            <p:fltVal val="0"/>
                                          </p:val>
                                        </p:tav>
                                        <p:tav tm="100000">
                                          <p:val>
                                            <p:fltVal val="1"/>
                                          </p:val>
                                        </p:tav>
                                      </p:tavLst>
                                    </p:anim>
                                    <p:animScale>
                                      <p:cBhvr>
                                        <p:cTn id="51" dur="65">
                                          <p:stCondLst>
                                            <p:cond delay="1625"/>
                                          </p:stCondLst>
                                        </p:cTn>
                                        <p:tgtEl>
                                          <p:spTgt spid="8211"/>
                                        </p:tgtEl>
                                      </p:cBhvr>
                                      <p:to x="100000" y="60000"/>
                                    </p:animScale>
                                    <p:animScale>
                                      <p:cBhvr>
                                        <p:cTn id="52" dur="415" decel="50000">
                                          <p:stCondLst>
                                            <p:cond delay="1690"/>
                                          </p:stCondLst>
                                        </p:cTn>
                                        <p:tgtEl>
                                          <p:spTgt spid="8211"/>
                                        </p:tgtEl>
                                      </p:cBhvr>
                                      <p:to x="100000" y="100000"/>
                                    </p:animScale>
                                    <p:animScale>
                                      <p:cBhvr>
                                        <p:cTn id="53" dur="65">
                                          <p:stCondLst>
                                            <p:cond delay="3280"/>
                                          </p:stCondLst>
                                        </p:cTn>
                                        <p:tgtEl>
                                          <p:spTgt spid="8211"/>
                                        </p:tgtEl>
                                      </p:cBhvr>
                                      <p:to x="100000" y="80000"/>
                                    </p:animScale>
                                    <p:animScale>
                                      <p:cBhvr>
                                        <p:cTn id="54" dur="415" decel="50000">
                                          <p:stCondLst>
                                            <p:cond delay="3345"/>
                                          </p:stCondLst>
                                        </p:cTn>
                                        <p:tgtEl>
                                          <p:spTgt spid="8211"/>
                                        </p:tgtEl>
                                      </p:cBhvr>
                                      <p:to x="100000" y="100000"/>
                                    </p:animScale>
                                    <p:animScale>
                                      <p:cBhvr>
                                        <p:cTn id="55" dur="65">
                                          <p:stCondLst>
                                            <p:cond delay="4105"/>
                                          </p:stCondLst>
                                        </p:cTn>
                                        <p:tgtEl>
                                          <p:spTgt spid="8211"/>
                                        </p:tgtEl>
                                      </p:cBhvr>
                                      <p:to x="100000" y="90000"/>
                                    </p:animScale>
                                    <p:animScale>
                                      <p:cBhvr>
                                        <p:cTn id="56" dur="415" decel="50000">
                                          <p:stCondLst>
                                            <p:cond delay="4170"/>
                                          </p:stCondLst>
                                        </p:cTn>
                                        <p:tgtEl>
                                          <p:spTgt spid="8211"/>
                                        </p:tgtEl>
                                      </p:cBhvr>
                                      <p:to x="100000" y="100000"/>
                                    </p:animScale>
                                    <p:animScale>
                                      <p:cBhvr>
                                        <p:cTn id="57" dur="65">
                                          <p:stCondLst>
                                            <p:cond delay="4520"/>
                                          </p:stCondLst>
                                        </p:cTn>
                                        <p:tgtEl>
                                          <p:spTgt spid="8211"/>
                                        </p:tgtEl>
                                      </p:cBhvr>
                                      <p:to x="100000" y="95000"/>
                                    </p:animScale>
                                    <p:animScale>
                                      <p:cBhvr>
                                        <p:cTn id="58" dur="415" decel="50000">
                                          <p:stCondLst>
                                            <p:cond delay="4585"/>
                                          </p:stCondLst>
                                        </p:cTn>
                                        <p:tgtEl>
                                          <p:spTgt spid="82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build="p"/>
      <p:bldP spid="8211"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r>
              <a:rPr lang="en-US" sz="4000">
                <a:ea typeface="ＭＳ Ｐゴシック" pitchFamily="-112" charset="-128"/>
                <a:cs typeface="ＭＳ Ｐゴシック" pitchFamily="-112" charset="-128"/>
              </a:rPr>
              <a:t>Federal Reserve Notes are </a:t>
            </a:r>
            <a:br>
              <a:rPr lang="en-US" sz="4000">
                <a:ea typeface="ＭＳ Ｐゴシック" pitchFamily="-112" charset="-128"/>
                <a:cs typeface="ＭＳ Ｐゴシック" pitchFamily="-112" charset="-128"/>
              </a:rPr>
            </a:br>
            <a:r>
              <a:rPr lang="en-US" sz="4000" u="sng">
                <a:solidFill>
                  <a:srgbClr val="FF3300"/>
                </a:solidFill>
                <a:ea typeface="ＭＳ Ｐゴシック" pitchFamily="-112" charset="-128"/>
                <a:cs typeface="ＭＳ Ｐゴシック" pitchFamily="-112" charset="-128"/>
              </a:rPr>
              <a:t>NOT</a:t>
            </a:r>
            <a:r>
              <a:rPr lang="en-US" sz="4000">
                <a:solidFill>
                  <a:srgbClr val="FF3300"/>
                </a:solidFill>
                <a:ea typeface="ＭＳ Ｐゴシック" pitchFamily="-112" charset="-128"/>
                <a:cs typeface="ＭＳ Ｐゴシック" pitchFamily="-112" charset="-128"/>
              </a:rPr>
              <a:t> Dollar</a:t>
            </a:r>
            <a:r>
              <a:rPr lang="en-US" sz="3200">
                <a:solidFill>
                  <a:srgbClr val="FF3300"/>
                </a:solidFill>
                <a:ea typeface="ＭＳ Ｐゴシック" pitchFamily="-112" charset="-128"/>
                <a:cs typeface="ＭＳ Ｐゴシック" pitchFamily="-112" charset="-128"/>
              </a:rPr>
              <a:t>$</a:t>
            </a:r>
            <a:r>
              <a:rPr lang="en-US" sz="4000">
                <a:solidFill>
                  <a:srgbClr val="FF3300"/>
                </a:solidFill>
                <a:ea typeface="ＭＳ Ｐゴシック" pitchFamily="-112" charset="-128"/>
                <a:cs typeface="ＭＳ Ｐゴシック" pitchFamily="-112" charset="-128"/>
              </a:rPr>
              <a:t> or Lawful Money</a:t>
            </a:r>
          </a:p>
        </p:txBody>
      </p:sp>
      <p:sp>
        <p:nvSpPr>
          <p:cNvPr id="37891" name="Rectangle 8"/>
          <p:cNvSpPr>
            <a:spLocks noGrp="1" noChangeArrowheads="1"/>
          </p:cNvSpPr>
          <p:nvPr>
            <p:ph type="body" sz="half" idx="2"/>
          </p:nvPr>
        </p:nvSpPr>
        <p:spPr/>
        <p:txBody>
          <a:bodyPr/>
          <a:lstStyle/>
          <a:p>
            <a:pPr marL="0" indent="0" eaLnBrk="1" hangingPunct="1">
              <a:lnSpc>
                <a:spcPct val="80000"/>
              </a:lnSpc>
              <a:buFontTx/>
              <a:buNone/>
            </a:pPr>
            <a:r>
              <a:rPr lang="en-US" sz="1200">
                <a:ea typeface="ＭＳ Ｐゴシック" pitchFamily="-112" charset="-128"/>
                <a:cs typeface="ＭＳ Ｐゴシック" pitchFamily="-112" charset="-128"/>
              </a:rPr>
              <a:t>-CITE-</a:t>
            </a:r>
          </a:p>
          <a:p>
            <a:pPr marL="0" indent="0" eaLnBrk="1" hangingPunct="1">
              <a:lnSpc>
                <a:spcPct val="80000"/>
              </a:lnSpc>
              <a:buFontTx/>
              <a:buNone/>
            </a:pPr>
            <a:r>
              <a:rPr lang="en-US" sz="1200">
                <a:ea typeface="ＭＳ Ｐゴシック" pitchFamily="-112" charset="-128"/>
                <a:cs typeface="ＭＳ Ｐゴシック" pitchFamily="-112" charset="-128"/>
              </a:rPr>
              <a:t>12 USC Sec. 411 01/03/05</a:t>
            </a:r>
          </a:p>
          <a:p>
            <a:pPr marL="0" indent="0" eaLnBrk="1" hangingPunct="1">
              <a:lnSpc>
                <a:spcPct val="80000"/>
              </a:lnSpc>
              <a:buFontTx/>
              <a:buNone/>
            </a:pPr>
            <a:r>
              <a:rPr lang="en-US" sz="1200">
                <a:ea typeface="ＭＳ Ｐゴシック" pitchFamily="-112" charset="-128"/>
                <a:cs typeface="ＭＳ Ｐゴシック" pitchFamily="-112" charset="-128"/>
              </a:rPr>
              <a:t/>
            </a:r>
            <a:br>
              <a:rPr lang="en-US" sz="1200">
                <a:ea typeface="ＭＳ Ｐゴシック" pitchFamily="-112" charset="-128"/>
                <a:cs typeface="ＭＳ Ｐゴシック" pitchFamily="-112" charset="-128"/>
              </a:rPr>
            </a:br>
            <a:r>
              <a:rPr lang="en-US" sz="1200">
                <a:ea typeface="ＭＳ Ｐゴシック" pitchFamily="-112" charset="-128"/>
                <a:cs typeface="ＭＳ Ｐゴシック" pitchFamily="-112" charset="-128"/>
              </a:rPr>
              <a:t>-EXPCITE-</a:t>
            </a:r>
          </a:p>
          <a:p>
            <a:pPr marL="0" indent="0" eaLnBrk="1" hangingPunct="1">
              <a:lnSpc>
                <a:spcPct val="80000"/>
              </a:lnSpc>
              <a:buFontTx/>
              <a:buNone/>
            </a:pPr>
            <a:r>
              <a:rPr lang="en-US" sz="1200">
                <a:ea typeface="ＭＳ Ｐゴシック" pitchFamily="-112" charset="-128"/>
                <a:cs typeface="ＭＳ Ｐゴシック" pitchFamily="-112" charset="-128"/>
              </a:rPr>
              <a:t>TITLE 12 - BANKS AND BANKING</a:t>
            </a:r>
          </a:p>
          <a:p>
            <a:pPr marL="0" indent="0" eaLnBrk="1" hangingPunct="1">
              <a:lnSpc>
                <a:spcPct val="80000"/>
              </a:lnSpc>
              <a:buFontTx/>
              <a:buNone/>
            </a:pPr>
            <a:r>
              <a:rPr lang="en-US" sz="1200">
                <a:ea typeface="ＭＳ Ｐゴシック" pitchFamily="-112" charset="-128"/>
                <a:cs typeface="ＭＳ Ｐゴシック" pitchFamily="-112" charset="-128"/>
              </a:rPr>
              <a:t>CHAPTER 3 - FEDERAL RESERVE SYSTEM</a:t>
            </a:r>
          </a:p>
          <a:p>
            <a:pPr marL="0" indent="0" eaLnBrk="1" hangingPunct="1">
              <a:lnSpc>
                <a:spcPct val="80000"/>
              </a:lnSpc>
              <a:buFontTx/>
              <a:buNone/>
            </a:pPr>
            <a:r>
              <a:rPr lang="en-US" sz="1200">
                <a:ea typeface="ＭＳ Ｐゴシック" pitchFamily="-112" charset="-128"/>
                <a:cs typeface="ＭＳ Ｐゴシック" pitchFamily="-112" charset="-128"/>
              </a:rPr>
              <a:t>SUBCHAPTER XII - FEDERAL RESERVE NOTES</a:t>
            </a:r>
          </a:p>
          <a:p>
            <a:pPr marL="0" indent="0" eaLnBrk="1" hangingPunct="1">
              <a:lnSpc>
                <a:spcPct val="80000"/>
              </a:lnSpc>
              <a:buFontTx/>
              <a:buNone/>
            </a:pPr>
            <a:endParaRPr lang="en-US" sz="1200">
              <a:ea typeface="ＭＳ Ｐゴシック" pitchFamily="-112" charset="-128"/>
              <a:cs typeface="ＭＳ Ｐゴシック" pitchFamily="-112" charset="-128"/>
            </a:endParaRPr>
          </a:p>
          <a:p>
            <a:pPr marL="0" indent="0" eaLnBrk="1" hangingPunct="1">
              <a:lnSpc>
                <a:spcPct val="80000"/>
              </a:lnSpc>
              <a:buFontTx/>
              <a:buNone/>
            </a:pPr>
            <a:r>
              <a:rPr lang="en-US" sz="1200">
                <a:ea typeface="ＭＳ Ｐゴシック" pitchFamily="-112" charset="-128"/>
                <a:cs typeface="ＭＳ Ｐゴシック" pitchFamily="-112" charset="-128"/>
              </a:rPr>
              <a:t>-HEAD-</a:t>
            </a:r>
          </a:p>
          <a:p>
            <a:pPr marL="0" indent="0" eaLnBrk="1" hangingPunct="1">
              <a:lnSpc>
                <a:spcPct val="80000"/>
              </a:lnSpc>
              <a:buFontTx/>
              <a:buNone/>
            </a:pPr>
            <a:r>
              <a:rPr lang="en-US" sz="1200">
                <a:ea typeface="ＭＳ Ｐゴシック" pitchFamily="-112" charset="-128"/>
                <a:cs typeface="ＭＳ Ｐゴシック" pitchFamily="-112" charset="-128"/>
              </a:rPr>
              <a:t>Sec. 411. Issuance to reserve banks; nature of obligation; redemption</a:t>
            </a:r>
          </a:p>
          <a:p>
            <a:pPr marL="0" indent="0" eaLnBrk="1" hangingPunct="1">
              <a:lnSpc>
                <a:spcPct val="80000"/>
              </a:lnSpc>
              <a:buFontTx/>
              <a:buNone/>
            </a:pPr>
            <a:endParaRPr lang="en-US" sz="1200">
              <a:ea typeface="ＭＳ Ｐゴシック" pitchFamily="-112" charset="-128"/>
              <a:cs typeface="ＭＳ Ｐゴシック" pitchFamily="-112" charset="-128"/>
            </a:endParaRPr>
          </a:p>
          <a:p>
            <a:pPr marL="0" indent="0" eaLnBrk="1" hangingPunct="1">
              <a:lnSpc>
                <a:spcPct val="80000"/>
              </a:lnSpc>
              <a:buFontTx/>
              <a:buNone/>
            </a:pPr>
            <a:r>
              <a:rPr lang="en-US" sz="1200">
                <a:ea typeface="ＭＳ Ｐゴシック" pitchFamily="-112" charset="-128"/>
                <a:cs typeface="ＭＳ Ｐゴシック" pitchFamily="-112" charset="-128"/>
              </a:rPr>
              <a:t>-STATUTE-</a:t>
            </a:r>
            <a:endParaRPr lang="en-US" sz="1200" b="1">
              <a:ea typeface="ＭＳ Ｐゴシック" pitchFamily="-112" charset="-128"/>
              <a:cs typeface="ＭＳ Ｐゴシック" pitchFamily="-112" charset="-128"/>
            </a:endParaRPr>
          </a:p>
          <a:p>
            <a:pPr marL="0" indent="0" eaLnBrk="1" hangingPunct="1">
              <a:lnSpc>
                <a:spcPct val="80000"/>
              </a:lnSpc>
              <a:buFontTx/>
              <a:buNone/>
            </a:pPr>
            <a:r>
              <a:rPr lang="en-US" sz="1200" b="1">
                <a:solidFill>
                  <a:srgbClr val="FF3300"/>
                </a:solidFill>
                <a:ea typeface="ＭＳ Ｐゴシック" pitchFamily="-112" charset="-128"/>
                <a:cs typeface="ＭＳ Ｐゴシック" pitchFamily="-112" charset="-128"/>
              </a:rPr>
              <a:t>Federal reserve notes</a:t>
            </a:r>
            <a:r>
              <a:rPr lang="en-US" sz="1200">
                <a:ea typeface="ＭＳ Ｐゴシック" pitchFamily="-112" charset="-128"/>
                <a:cs typeface="ＭＳ Ｐゴシック" pitchFamily="-112" charset="-128"/>
              </a:rPr>
              <a:t>, to be issued at the discretion of the Board of Governors of the Federal Reserve System for the purpose of making advances to Federal reserve banks through the Federal reserve agents as hereinafter set forth and for no other purpose, are authorized. The said notes shall be obligations of the United States and shall be receivable by all national and member banks and Federal reserve banks and for all taxes, customs, and other public dues. They </a:t>
            </a:r>
            <a:r>
              <a:rPr lang="en-US" sz="1200" b="1">
                <a:solidFill>
                  <a:srgbClr val="FF3300"/>
                </a:solidFill>
                <a:ea typeface="ＭＳ Ｐゴシック" pitchFamily="-112" charset="-128"/>
                <a:cs typeface="ＭＳ Ｐゴシック" pitchFamily="-112" charset="-128"/>
              </a:rPr>
              <a:t>shall be redeemed in </a:t>
            </a:r>
            <a:r>
              <a:rPr lang="en-US" sz="1200" b="1" u="sng">
                <a:solidFill>
                  <a:srgbClr val="FF3300"/>
                </a:solidFill>
                <a:ea typeface="ＭＳ Ｐゴシック" pitchFamily="-112" charset="-128"/>
                <a:cs typeface="ＭＳ Ｐゴシック" pitchFamily="-112" charset="-128"/>
              </a:rPr>
              <a:t>lawful money </a:t>
            </a:r>
            <a:r>
              <a:rPr lang="en-US" sz="1200" b="1">
                <a:solidFill>
                  <a:srgbClr val="FF3300"/>
                </a:solidFill>
                <a:ea typeface="ＭＳ Ｐゴシック" pitchFamily="-112" charset="-128"/>
                <a:cs typeface="ＭＳ Ｐゴシック" pitchFamily="-112" charset="-128"/>
              </a:rPr>
              <a:t>on demand</a:t>
            </a:r>
            <a:r>
              <a:rPr lang="en-US" sz="1200" b="1">
                <a:ea typeface="ＭＳ Ｐゴシック" pitchFamily="-112" charset="-128"/>
                <a:cs typeface="ＭＳ Ｐゴシック" pitchFamily="-112" charset="-128"/>
              </a:rPr>
              <a:t> </a:t>
            </a:r>
            <a:r>
              <a:rPr lang="en-US" sz="1200">
                <a:ea typeface="ＭＳ Ｐゴシック" pitchFamily="-112" charset="-128"/>
                <a:cs typeface="ＭＳ Ｐゴシック" pitchFamily="-112" charset="-128"/>
              </a:rPr>
              <a:t>at the Treasury Department of the United States, in the city of Washington, District of Columbia, or at any Federal Reserve bank.</a:t>
            </a:r>
          </a:p>
        </p:txBody>
      </p:sp>
      <p:pic>
        <p:nvPicPr>
          <p:cNvPr id="37892" name="Picture 11" descr="Obverse of the $1 bill">
            <a:hlinkClick r:id="rId3" tooltip="Obverse of the $1 bill"/>
          </p:cNvPr>
          <p:cNvPicPr>
            <a:picLocks noChangeAspect="1" noChangeArrowheads="1"/>
          </p:cNvPicPr>
          <p:nvPr/>
        </p:nvPicPr>
        <p:blipFill>
          <a:blip r:embed="rId4"/>
          <a:srcRect/>
          <a:stretch>
            <a:fillRect/>
          </a:stretch>
        </p:blipFill>
        <p:spPr bwMode="auto">
          <a:xfrm>
            <a:off x="2514600" y="2286000"/>
            <a:ext cx="1714500" cy="714375"/>
          </a:xfrm>
          <a:prstGeom prst="rect">
            <a:avLst/>
          </a:prstGeom>
          <a:noFill/>
          <a:ln w="9525">
            <a:noFill/>
            <a:miter lim="800000"/>
            <a:headEnd/>
            <a:tailEnd/>
          </a:ln>
        </p:spPr>
      </p:pic>
      <p:sp>
        <p:nvSpPr>
          <p:cNvPr id="37893" name="Text Box 13"/>
          <p:cNvSpPr txBox="1">
            <a:spLocks noChangeArrowheads="1"/>
          </p:cNvSpPr>
          <p:nvPr/>
        </p:nvSpPr>
        <p:spPr bwMode="auto">
          <a:xfrm>
            <a:off x="1965325" y="2478088"/>
            <a:ext cx="317500" cy="366712"/>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37894" name="Line 14"/>
          <p:cNvSpPr>
            <a:spLocks noChangeShapeType="1"/>
          </p:cNvSpPr>
          <p:nvPr/>
        </p:nvSpPr>
        <p:spPr bwMode="auto">
          <a:xfrm flipH="1">
            <a:off x="2100263" y="2565400"/>
            <a:ext cx="47625" cy="190500"/>
          </a:xfrm>
          <a:prstGeom prst="line">
            <a:avLst/>
          </a:prstGeom>
          <a:noFill/>
          <a:ln w="9525">
            <a:solidFill>
              <a:srgbClr val="FF3300"/>
            </a:solidFill>
            <a:round/>
            <a:headEnd/>
            <a:tailEnd/>
          </a:ln>
        </p:spPr>
        <p:txBody>
          <a:bodyPr>
            <a:prstTxWarp prst="textNoShape">
              <a:avLst/>
            </a:prstTxWarp>
          </a:bodyPr>
          <a:lstStyle/>
          <a:p>
            <a:endParaRPr lang="en-US"/>
          </a:p>
        </p:txBody>
      </p:sp>
      <p:sp>
        <p:nvSpPr>
          <p:cNvPr id="37895" name="Rectangle 15"/>
          <p:cNvSpPr>
            <a:spLocks noChangeArrowheads="1"/>
          </p:cNvSpPr>
          <p:nvPr/>
        </p:nvSpPr>
        <p:spPr bwMode="auto">
          <a:xfrm>
            <a:off x="381000" y="3722688"/>
            <a:ext cx="3962400" cy="915987"/>
          </a:xfrm>
          <a:prstGeom prst="rect">
            <a:avLst/>
          </a:prstGeom>
          <a:noFill/>
          <a:ln w="9525">
            <a:noFill/>
            <a:miter lim="800000"/>
            <a:headEnd/>
            <a:tailEnd/>
          </a:ln>
        </p:spPr>
        <p:txBody>
          <a:bodyPr>
            <a:prstTxWarp prst="textNoShape">
              <a:avLst/>
            </a:prstTxWarp>
            <a:spAutoFit/>
          </a:bodyPr>
          <a:lstStyle/>
          <a:p>
            <a:pPr algn="ctr"/>
            <a:r>
              <a:rPr lang="en-US" b="1"/>
              <a:t>Federal reserve notes shall be </a:t>
            </a:r>
            <a:r>
              <a:rPr lang="en-US" b="1" u="sng"/>
              <a:t>redeemed</a:t>
            </a:r>
            <a:r>
              <a:rPr lang="en-US" b="1"/>
              <a:t> in </a:t>
            </a:r>
            <a:r>
              <a:rPr lang="en-US" b="1" u="sng"/>
              <a:t>lawful money </a:t>
            </a:r>
            <a:r>
              <a:rPr lang="en-US" b="1"/>
              <a:t>on demand.</a:t>
            </a:r>
          </a:p>
        </p:txBody>
      </p:sp>
      <p:sp>
        <p:nvSpPr>
          <p:cNvPr id="37896" name="Oval 17"/>
          <p:cNvSpPr>
            <a:spLocks noChangeArrowheads="1"/>
          </p:cNvSpPr>
          <p:nvPr/>
        </p:nvSpPr>
        <p:spPr bwMode="auto">
          <a:xfrm>
            <a:off x="381000" y="3429000"/>
            <a:ext cx="4038600" cy="1371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7897" name="Line 18"/>
          <p:cNvSpPr>
            <a:spLocks noChangeShapeType="1"/>
          </p:cNvSpPr>
          <p:nvPr/>
        </p:nvSpPr>
        <p:spPr bwMode="auto">
          <a:xfrm>
            <a:off x="4419600" y="4114800"/>
            <a:ext cx="304800" cy="914400"/>
          </a:xfrm>
          <a:prstGeom prst="line">
            <a:avLst/>
          </a:prstGeom>
          <a:noFill/>
          <a:ln w="9525" cap="rnd">
            <a:solidFill>
              <a:schemeClr val="tx1"/>
            </a:solidFill>
            <a:prstDash val="sysDot"/>
            <a:round/>
            <a:headEnd/>
            <a:tailEnd/>
          </a:ln>
        </p:spPr>
        <p:txBody>
          <a:bodyPr>
            <a:prstTxWarp prst="textNoShape">
              <a:avLst/>
            </a:prstTxWarp>
          </a:bodyPr>
          <a:lstStyle/>
          <a:p>
            <a:endParaRPr lang="en-US"/>
          </a:p>
        </p:txBody>
      </p:sp>
      <p:sp>
        <p:nvSpPr>
          <p:cNvPr id="37898" name="Line 20"/>
          <p:cNvSpPr>
            <a:spLocks noChangeShapeType="1"/>
          </p:cNvSpPr>
          <p:nvPr/>
        </p:nvSpPr>
        <p:spPr bwMode="auto">
          <a:xfrm flipH="1" flipV="1">
            <a:off x="1447800" y="4724400"/>
            <a:ext cx="3200400" cy="685800"/>
          </a:xfrm>
          <a:prstGeom prst="line">
            <a:avLst/>
          </a:prstGeom>
          <a:noFill/>
          <a:ln w="9525" cap="rnd">
            <a:solidFill>
              <a:schemeClr val="tx1"/>
            </a:solidFill>
            <a:prstDash val="sysDot"/>
            <a:round/>
            <a:headEnd/>
            <a:tailEnd/>
          </a:ln>
        </p:spPr>
        <p:txBody>
          <a:bodyPr>
            <a:prstTxWarp prst="textNoShape">
              <a:avLst/>
            </a:prstTxWarp>
          </a:bodyPr>
          <a:lstStyle/>
          <a:p>
            <a:endParaRPr lang="en-US"/>
          </a:p>
        </p:txBody>
      </p:sp>
      <p:pic>
        <p:nvPicPr>
          <p:cNvPr id="37899"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09600" y="2057400"/>
            <a:ext cx="1295400" cy="1208088"/>
          </a:xfrm>
          <a:prstGeom prst="rect">
            <a:avLst/>
          </a:prstGeom>
          <a:noFill/>
          <a:ln w="9525">
            <a:noFill/>
            <a:miter lim="800000"/>
            <a:headEnd/>
            <a:tailEnd/>
          </a:ln>
        </p:spPr>
      </p:pic>
    </p:spTree>
  </p:cSld>
  <p:clrMapOvr>
    <a:masterClrMapping/>
  </p:clrMapOvr>
  <p:transition advClick="0" advTm="4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000">
                <a:ea typeface="ＭＳ Ｐゴシック" pitchFamily="-112" charset="-128"/>
                <a:cs typeface="ＭＳ Ｐゴシック" pitchFamily="-112" charset="-128"/>
              </a:rPr>
              <a:t>A Federal Reserve Note </a:t>
            </a:r>
            <a:br>
              <a:rPr lang="en-US" sz="4000">
                <a:ea typeface="ＭＳ Ｐゴシック" pitchFamily="-112" charset="-128"/>
                <a:cs typeface="ＭＳ Ｐゴシック" pitchFamily="-112" charset="-128"/>
              </a:rPr>
            </a:br>
            <a:r>
              <a:rPr lang="en-US" sz="4000">
                <a:ea typeface="ＭＳ Ｐゴシック" pitchFamily="-112" charset="-128"/>
                <a:cs typeface="ＭＳ Ｐゴシック" pitchFamily="-112" charset="-128"/>
              </a:rPr>
              <a:t>is </a:t>
            </a:r>
            <a:r>
              <a:rPr lang="en-US" sz="4000" u="sng">
                <a:solidFill>
                  <a:srgbClr val="FF3300"/>
                </a:solidFill>
                <a:ea typeface="ＭＳ Ｐゴシック" pitchFamily="-112" charset="-128"/>
                <a:cs typeface="ＭＳ Ｐゴシック" pitchFamily="-112" charset="-128"/>
              </a:rPr>
              <a:t>not</a:t>
            </a:r>
            <a:r>
              <a:rPr lang="en-US" sz="4000">
                <a:ea typeface="ＭＳ Ｐゴシック" pitchFamily="-112" charset="-128"/>
                <a:cs typeface="ＭＳ Ｐゴシック" pitchFamily="-112" charset="-128"/>
              </a:rPr>
              <a:t> a Dollar - they have no value</a:t>
            </a:r>
          </a:p>
        </p:txBody>
      </p:sp>
      <p:sp>
        <p:nvSpPr>
          <p:cNvPr id="39939" name="Rectangle 3"/>
          <p:cNvSpPr>
            <a:spLocks noGrp="1" noChangeArrowheads="1"/>
          </p:cNvSpPr>
          <p:nvPr>
            <p:ph type="body" sz="half" idx="1"/>
          </p:nvPr>
        </p:nvSpPr>
        <p:spPr/>
        <p:txBody>
          <a:bodyPr/>
          <a:lstStyle/>
          <a:p>
            <a:pPr marL="0" indent="0" eaLnBrk="1" hangingPunct="1">
              <a:buFontTx/>
              <a:buNone/>
            </a:pPr>
            <a:r>
              <a:rPr lang="en-US" sz="2400">
                <a:ea typeface="ＭＳ Ｐゴシック" pitchFamily="-112" charset="-128"/>
                <a:cs typeface="ＭＳ Ｐゴシック" pitchFamily="-112" charset="-128"/>
              </a:rPr>
              <a:t>U.S. Dept of Treasury web site states:</a:t>
            </a:r>
          </a:p>
          <a:p>
            <a:pPr marL="114300" lvl="1" indent="233363" eaLnBrk="1" hangingPunct="1">
              <a:buFontTx/>
              <a:buNone/>
            </a:pPr>
            <a:r>
              <a:rPr lang="en-US" sz="2000">
                <a:solidFill>
                  <a:srgbClr val="FF3300"/>
                </a:solidFill>
              </a:rPr>
              <a:t>Federal Reserve notes are not redeemable in gold, silver or any other commodity</a:t>
            </a:r>
            <a:r>
              <a:rPr lang="en-US" sz="2000"/>
              <a:t>, and receive no backing by anything. This has been the case since 1933. </a:t>
            </a:r>
            <a:r>
              <a:rPr lang="en-US" sz="2000">
                <a:solidFill>
                  <a:srgbClr val="FF3300"/>
                </a:solidFill>
              </a:rPr>
              <a:t>The notes have no value for themselves</a:t>
            </a:r>
            <a:r>
              <a:rPr lang="en-US" sz="2000"/>
              <a:t> …</a:t>
            </a:r>
          </a:p>
          <a:p>
            <a:pPr marL="114300" lvl="1" indent="233363" eaLnBrk="1" hangingPunct="1">
              <a:buFontTx/>
              <a:buNone/>
            </a:pPr>
            <a:endParaRPr lang="en-US" sz="1600"/>
          </a:p>
          <a:p>
            <a:pPr marL="0" indent="0" eaLnBrk="1" hangingPunct="1">
              <a:buFontTx/>
              <a:buNone/>
            </a:pPr>
            <a:r>
              <a:rPr lang="en-US" sz="1000">
                <a:ea typeface="ＭＳ Ｐゴシック" pitchFamily="-112" charset="-128"/>
                <a:cs typeface="ＭＳ Ｐゴシック" pitchFamily="-112" charset="-128"/>
                <a:hlinkClick r:id="rId3"/>
              </a:rPr>
              <a:t>http://www.ustreas.gov/education/faq/currency/legal-tender.shtml#q2</a:t>
            </a:r>
            <a:endParaRPr lang="en-US" sz="1000">
              <a:ea typeface="ＭＳ Ｐゴシック" pitchFamily="-112" charset="-128"/>
              <a:cs typeface="ＭＳ Ｐゴシック" pitchFamily="-112" charset="-128"/>
            </a:endParaRPr>
          </a:p>
        </p:txBody>
      </p:sp>
      <p:pic>
        <p:nvPicPr>
          <p:cNvPr id="39940" name="Picture 4">
            <a:hlinkClick r:id="rId3"/>
          </p:cNvPr>
          <p:cNvPicPr>
            <a:picLocks noChangeAspect="1" noChangeArrowheads="1"/>
          </p:cNvPicPr>
          <p:nvPr>
            <p:ph sz="half" idx="2"/>
          </p:nvPr>
        </p:nvPicPr>
        <p:blipFill>
          <a:blip r:embed="rId4"/>
          <a:srcRect/>
          <a:stretch>
            <a:fillRect/>
          </a:stretch>
        </p:blipFill>
        <p:spPr/>
      </p:pic>
      <p:pic>
        <p:nvPicPr>
          <p:cNvPr id="39941" name="Picture 5" descr="Obverse of the $1 bill">
            <a:hlinkClick r:id="rId5" tooltip="Obverse of the $1 bill"/>
          </p:cNvPr>
          <p:cNvPicPr>
            <a:picLocks noChangeAspect="1" noChangeArrowheads="1"/>
          </p:cNvPicPr>
          <p:nvPr/>
        </p:nvPicPr>
        <p:blipFill>
          <a:blip r:embed="rId6"/>
          <a:srcRect/>
          <a:stretch>
            <a:fillRect/>
          </a:stretch>
        </p:blipFill>
        <p:spPr bwMode="auto">
          <a:xfrm>
            <a:off x="1371600" y="5283200"/>
            <a:ext cx="2133600" cy="889000"/>
          </a:xfrm>
          <a:prstGeom prst="rect">
            <a:avLst/>
          </a:prstGeom>
          <a:noFill/>
          <a:ln w="9525">
            <a:noFill/>
            <a:miter lim="800000"/>
            <a:headEnd/>
            <a:tailEnd/>
          </a:ln>
        </p:spPr>
      </p:pic>
      <p:sp>
        <p:nvSpPr>
          <p:cNvPr id="39942" name="Text Box 6"/>
          <p:cNvSpPr txBox="1">
            <a:spLocks noChangeArrowheads="1"/>
          </p:cNvSpPr>
          <p:nvPr/>
        </p:nvSpPr>
        <p:spPr bwMode="auto">
          <a:xfrm rot="-2172957">
            <a:off x="1446213" y="5376863"/>
            <a:ext cx="1987550" cy="701675"/>
          </a:xfrm>
          <a:prstGeom prst="rect">
            <a:avLst/>
          </a:prstGeom>
          <a:noFill/>
          <a:ln w="9525">
            <a:noFill/>
            <a:miter lim="800000"/>
            <a:headEnd/>
            <a:tailEnd/>
          </a:ln>
        </p:spPr>
        <p:txBody>
          <a:bodyPr>
            <a:prstTxWarp prst="textNoShape">
              <a:avLst/>
            </a:prstTxWarp>
            <a:spAutoFit/>
          </a:bodyPr>
          <a:lstStyle/>
          <a:p>
            <a:pPr algn="ctr"/>
            <a:r>
              <a:rPr lang="en-US" sz="2000" b="1">
                <a:solidFill>
                  <a:srgbClr val="FF3300"/>
                </a:solidFill>
              </a:rPr>
              <a:t>No </a:t>
            </a:r>
            <a:r>
              <a:rPr lang="en-US" sz="1400" b="1">
                <a:solidFill>
                  <a:srgbClr val="FF3300"/>
                </a:solidFill>
              </a:rPr>
              <a:t>[Determinable]</a:t>
            </a:r>
            <a:r>
              <a:rPr lang="en-US" sz="2000" b="1">
                <a:solidFill>
                  <a:srgbClr val="FF3300"/>
                </a:solidFill>
              </a:rPr>
              <a:t> Value</a:t>
            </a:r>
          </a:p>
        </p:txBody>
      </p:sp>
    </p:spTree>
  </p:cSld>
  <p:clrMapOvr>
    <a:masterClrMapping/>
  </p:clrMapOvr>
  <p:transition advClick="0" advTm="4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4000">
                <a:ea typeface="ＭＳ Ｐゴシック" pitchFamily="-112" charset="-128"/>
                <a:cs typeface="ＭＳ Ｐゴシック" pitchFamily="-112" charset="-128"/>
              </a:rPr>
              <a:t>Supreme Court - Coin Money is a Constitutional Requirement</a:t>
            </a:r>
          </a:p>
        </p:txBody>
      </p:sp>
      <p:sp>
        <p:nvSpPr>
          <p:cNvPr id="41987" name="Rectangle 3"/>
          <p:cNvSpPr>
            <a:spLocks noGrp="1" noChangeArrowheads="1"/>
          </p:cNvSpPr>
          <p:nvPr>
            <p:ph type="body" idx="1"/>
          </p:nvPr>
        </p:nvSpPr>
        <p:spPr>
          <a:xfrm>
            <a:off x="457200" y="1600200"/>
            <a:ext cx="8229600" cy="4648200"/>
          </a:xfrm>
        </p:spPr>
        <p:txBody>
          <a:bodyPr/>
          <a:lstStyle/>
          <a:p>
            <a:pPr marL="231775" indent="-231775" eaLnBrk="1" hangingPunct="1">
              <a:lnSpc>
                <a:spcPct val="80000"/>
              </a:lnSpc>
            </a:pPr>
            <a:r>
              <a:rPr lang="en-US" sz="1400" b="1" i="1">
                <a:solidFill>
                  <a:srgbClr val="0000FF"/>
                </a:solidFill>
                <a:ea typeface="ＭＳ Ｐゴシック" pitchFamily="-112" charset="-128"/>
                <a:cs typeface="ＭＳ Ｐゴシック" pitchFamily="-112" charset="-128"/>
                <a:hlinkClick r:id="rId3"/>
              </a:rPr>
              <a:t>United States v. Marigold</a:t>
            </a:r>
            <a:r>
              <a:rPr lang="en-US" sz="1400" b="1">
                <a:ea typeface="ＭＳ Ｐゴシック" pitchFamily="-112" charset="-128"/>
                <a:cs typeface="ＭＳ Ｐゴシック" pitchFamily="-112" charset="-128"/>
              </a:rPr>
              <a:t>, 50 U.S. (9 How.) 560, 567-68 (1850): </a:t>
            </a:r>
          </a:p>
          <a:p>
            <a:pPr marL="354013" lvl="1" indent="-7938" algn="just" eaLnBrk="1" hangingPunct="1">
              <a:buFontTx/>
              <a:buNone/>
            </a:pPr>
            <a:r>
              <a:rPr lang="en-US" sz="1500"/>
              <a:t>“They [</a:t>
            </a:r>
            <a:r>
              <a:rPr lang="en-US" sz="1500" b="1"/>
              <a:t>Congress</a:t>
            </a:r>
            <a:r>
              <a:rPr lang="en-US" sz="1500"/>
              <a:t>] </a:t>
            </a:r>
            <a:r>
              <a:rPr lang="en-US" sz="1500" b="1"/>
              <a:t>appertain rather to the execution of an important trust invested by the Constitution</a:t>
            </a:r>
            <a:r>
              <a:rPr lang="en-US" sz="1500"/>
              <a:t>, and to the obligation to fulfill that trust on the part of the government, </a:t>
            </a:r>
            <a:r>
              <a:rPr lang="en-US" sz="1500" b="1"/>
              <a:t>namely, the trust and the duty of creating and maintaining a uniform and </a:t>
            </a:r>
            <a:r>
              <a:rPr lang="en-US" sz="1500" b="1" u="sng">
                <a:solidFill>
                  <a:srgbClr val="FF3300"/>
                </a:solidFill>
              </a:rPr>
              <a:t>pure</a:t>
            </a:r>
            <a:r>
              <a:rPr lang="en-US" sz="1500" b="1"/>
              <a:t> </a:t>
            </a:r>
            <a:r>
              <a:rPr lang="en-US" sz="1500" b="1" u="sng">
                <a:solidFill>
                  <a:srgbClr val="FF3300"/>
                </a:solidFill>
              </a:rPr>
              <a:t>metallic standard of value</a:t>
            </a:r>
            <a:r>
              <a:rPr lang="en-US" sz="1500" b="1"/>
              <a:t> throughout the Union. The power of coining money and of regulating its value was delegated to Congress by the Constitution for the very purpose, as assigned by the framers of that instrument, of creating and preserving the uniformity and purity of such standard of value</a:t>
            </a:r>
            <a:r>
              <a:rPr lang="en-US" sz="1500"/>
              <a:t> * * * </a:t>
            </a:r>
          </a:p>
          <a:p>
            <a:pPr marL="354013" lvl="1" indent="-7938" algn="just" eaLnBrk="1" hangingPunct="1">
              <a:buFontTx/>
              <a:buNone/>
            </a:pPr>
            <a:endParaRPr lang="en-US" sz="1500"/>
          </a:p>
          <a:p>
            <a:pPr marL="354013" lvl="1" indent="-7938" algn="just" eaLnBrk="1" hangingPunct="1">
              <a:buFontTx/>
              <a:buNone/>
            </a:pPr>
            <a:r>
              <a:rPr lang="en-US" sz="1500"/>
              <a:t>"</a:t>
            </a:r>
            <a:r>
              <a:rPr lang="en-US" sz="1500" b="1">
                <a:solidFill>
                  <a:srgbClr val="0000FF"/>
                </a:solidFill>
              </a:rPr>
              <a:t>If the medium which the government was authorized to create and establish could immediately be expelled, and substituted by one it had neither created, estimated, nor authorized ­­ one possessing no intrinsic value ­­ then the power conferred by the Constitution would be useless ­­ wholly fruitless of every end it was designed to accomplish</a:t>
            </a:r>
            <a:r>
              <a:rPr lang="en-US" sz="1500"/>
              <a:t>. Whatever functions </a:t>
            </a:r>
            <a:r>
              <a:rPr lang="en-US" sz="1500" b="1"/>
              <a:t>Congress</a:t>
            </a:r>
            <a:r>
              <a:rPr lang="en-US" sz="1500"/>
              <a:t> are, by the Constitution, authorized to perform, they are, when the public good requires it, bound to perform; and on this principle, having emitted a circulating medium, a standard of value indispensable for the purposes of the community, and for the action of the government itself, they are accordingly authorized and </a:t>
            </a:r>
            <a:r>
              <a:rPr lang="en-US" sz="1500" b="1"/>
              <a:t>bound in duty to prevent its debasement and expulsion, and the destruction of the general confidence and convenience</a:t>
            </a:r>
            <a:r>
              <a:rPr lang="en-US" sz="1500"/>
              <a:t> …."</a:t>
            </a:r>
          </a:p>
        </p:txBody>
      </p:sp>
      <p:sp>
        <p:nvSpPr>
          <p:cNvPr id="41988" name="Text Box 6"/>
          <p:cNvSpPr txBox="1">
            <a:spLocks noChangeArrowheads="1"/>
          </p:cNvSpPr>
          <p:nvPr/>
        </p:nvSpPr>
        <p:spPr bwMode="auto">
          <a:xfrm>
            <a:off x="6172200" y="6110288"/>
            <a:ext cx="993775" cy="274637"/>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1792 Penny</a:t>
            </a:r>
          </a:p>
        </p:txBody>
      </p:sp>
      <p:pic>
        <p:nvPicPr>
          <p:cNvPr id="41989" name="Picture 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162800" y="5867400"/>
            <a:ext cx="762000" cy="762000"/>
          </a:xfrm>
          <a:prstGeom prst="rect">
            <a:avLst/>
          </a:prstGeom>
          <a:noFill/>
          <a:ln w="9525">
            <a:noFill/>
            <a:miter lim="800000"/>
            <a:headEnd/>
            <a:tailEnd/>
          </a:ln>
        </p:spPr>
      </p:pic>
      <p:pic>
        <p:nvPicPr>
          <p:cNvPr id="41990" name="Picture 8" descr="C:\Documents and Settings\Thomas Selgas\Desktop\Image1.gif"/>
          <p:cNvPicPr>
            <a:picLocks noChangeAspect="1" noChangeArrowheads="1"/>
          </p:cNvPicPr>
          <p:nvPr/>
        </p:nvPicPr>
        <p:blipFill>
          <a:blip r:embed="rId5"/>
          <a:srcRect/>
          <a:stretch>
            <a:fillRect/>
          </a:stretch>
        </p:blipFill>
        <p:spPr bwMode="auto">
          <a:xfrm>
            <a:off x="5486400" y="5867400"/>
            <a:ext cx="762000" cy="762000"/>
          </a:xfrm>
          <a:prstGeom prst="rect">
            <a:avLst/>
          </a:prstGeom>
          <a:noFill/>
          <a:ln w="9525">
            <a:noFill/>
            <a:miter lim="800000"/>
            <a:headEnd/>
            <a:tailEnd/>
          </a:ln>
        </p:spPr>
      </p:pic>
    </p:spTree>
  </p:cSld>
  <p:clrMapOvr>
    <a:masterClrMapping/>
  </p:clrMapOvr>
  <p:transition advClick="0" advTm="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4000">
                <a:ea typeface="ＭＳ Ｐゴシック" pitchFamily="-112" charset="-128"/>
                <a:cs typeface="ＭＳ Ｐゴシック" pitchFamily="-112" charset="-128"/>
              </a:rPr>
              <a:t>The Legislature Knows The Truth </a:t>
            </a:r>
          </a:p>
        </p:txBody>
      </p:sp>
      <p:sp>
        <p:nvSpPr>
          <p:cNvPr id="44035" name="Rectangle 3"/>
          <p:cNvSpPr>
            <a:spLocks noGrp="1" noChangeArrowheads="1"/>
          </p:cNvSpPr>
          <p:nvPr>
            <p:ph type="body" idx="1"/>
          </p:nvPr>
        </p:nvSpPr>
        <p:spPr/>
        <p:txBody>
          <a:bodyPr/>
          <a:lstStyle/>
          <a:p>
            <a:pPr eaLnBrk="1" hangingPunct="1">
              <a:lnSpc>
                <a:spcPct val="90000"/>
              </a:lnSpc>
            </a:pPr>
            <a:r>
              <a:rPr lang="en-US">
                <a:ea typeface="ＭＳ Ｐゴシック" pitchFamily="-112" charset="-128"/>
                <a:cs typeface="ＭＳ Ｐゴシック" pitchFamily="-112" charset="-128"/>
              </a:rPr>
              <a:t>From the Report of the Commission, established pursuant to Public Law 96-389</a:t>
            </a:r>
          </a:p>
          <a:p>
            <a:pPr marL="577850" lvl="1" indent="-120650" eaLnBrk="1" hangingPunct="1">
              <a:lnSpc>
                <a:spcPct val="90000"/>
              </a:lnSpc>
              <a:buFontTx/>
              <a:buNone/>
            </a:pPr>
            <a:r>
              <a:rPr lang="en-US"/>
              <a:t>“In addition to the compelling economic case for the gold standard, a case buttressed by both historical and theoretical arguments, there is a compelling argument based upon the Constitution. </a:t>
            </a:r>
            <a:r>
              <a:rPr lang="en-US" b="1">
                <a:solidFill>
                  <a:srgbClr val="FF3300"/>
                </a:solidFill>
              </a:rPr>
              <a:t>The present monetary arrangements of the United States are unconstitutional --even anti-constitutional-- from top to bottom</a:t>
            </a:r>
            <a:r>
              <a:rPr lang="en-US"/>
              <a:t>.”  (vol II, pg. 243)</a:t>
            </a:r>
          </a:p>
        </p:txBody>
      </p:sp>
    </p:spTree>
  </p:cSld>
  <p:clrMapOvr>
    <a:masterClrMapping/>
  </p:clrMapOvr>
  <p:transition advClick="0" advTm="4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868362"/>
          </a:xfrm>
        </p:spPr>
        <p:txBody>
          <a:bodyPr/>
          <a:lstStyle/>
          <a:p>
            <a:pPr eaLnBrk="1" hangingPunct="1"/>
            <a:r>
              <a:rPr lang="en-US" sz="3200">
                <a:ea typeface="ＭＳ Ｐゴシック" pitchFamily="-112" charset="-128"/>
                <a:cs typeface="ＭＳ Ｐゴシック" pitchFamily="-112" charset="-128"/>
              </a:rPr>
              <a:t>The Legislature Reinstituted Monetary Law</a:t>
            </a:r>
          </a:p>
        </p:txBody>
      </p:sp>
      <p:pic>
        <p:nvPicPr>
          <p:cNvPr id="46083" name="Picture 4" descr="Silver_1st_act"/>
          <p:cNvPicPr>
            <a:picLocks noChangeAspect="1" noChangeArrowheads="1"/>
          </p:cNvPicPr>
          <p:nvPr/>
        </p:nvPicPr>
        <p:blipFill>
          <a:blip r:embed="rId3"/>
          <a:srcRect/>
          <a:stretch>
            <a:fillRect/>
          </a:stretch>
        </p:blipFill>
        <p:spPr bwMode="auto">
          <a:xfrm>
            <a:off x="4648200" y="1447800"/>
            <a:ext cx="3505200" cy="2573338"/>
          </a:xfrm>
          <a:prstGeom prst="rect">
            <a:avLst/>
          </a:prstGeom>
          <a:noFill/>
          <a:ln w="9525">
            <a:noFill/>
            <a:miter lim="800000"/>
            <a:headEnd/>
            <a:tailEnd/>
          </a:ln>
        </p:spPr>
      </p:pic>
      <p:pic>
        <p:nvPicPr>
          <p:cNvPr id="46084" name="Picture 7" descr="Silver_2nd_act"/>
          <p:cNvPicPr>
            <a:picLocks noChangeAspect="1" noChangeArrowheads="1"/>
          </p:cNvPicPr>
          <p:nvPr/>
        </p:nvPicPr>
        <p:blipFill>
          <a:blip r:embed="rId4"/>
          <a:srcRect/>
          <a:stretch>
            <a:fillRect/>
          </a:stretch>
        </p:blipFill>
        <p:spPr bwMode="auto">
          <a:xfrm>
            <a:off x="4994275" y="2133600"/>
            <a:ext cx="3500438" cy="2187575"/>
          </a:xfrm>
          <a:prstGeom prst="rect">
            <a:avLst/>
          </a:prstGeom>
          <a:noFill/>
          <a:ln w="9525">
            <a:noFill/>
            <a:miter lim="800000"/>
            <a:headEnd/>
            <a:tailEnd/>
          </a:ln>
        </p:spPr>
      </p:pic>
      <p:pic>
        <p:nvPicPr>
          <p:cNvPr id="46085" name="Picture 9" descr="Gold_1st_act_partial"/>
          <p:cNvPicPr>
            <a:picLocks noChangeAspect="1" noChangeArrowheads="1"/>
          </p:cNvPicPr>
          <p:nvPr/>
        </p:nvPicPr>
        <p:blipFill>
          <a:blip r:embed="rId5"/>
          <a:srcRect/>
          <a:stretch>
            <a:fillRect/>
          </a:stretch>
        </p:blipFill>
        <p:spPr bwMode="auto">
          <a:xfrm>
            <a:off x="5334000" y="3657600"/>
            <a:ext cx="3500438" cy="2868613"/>
          </a:xfrm>
          <a:prstGeom prst="rect">
            <a:avLst/>
          </a:prstGeom>
          <a:noFill/>
          <a:ln w="9525">
            <a:noFill/>
            <a:miter lim="800000"/>
            <a:headEnd/>
            <a:tailEnd/>
          </a:ln>
        </p:spPr>
      </p:pic>
      <p:pic>
        <p:nvPicPr>
          <p:cNvPr id="46086" name="Picture 13"/>
          <p:cNvPicPr>
            <a:picLocks noChangeAspect="1" noChangeArrowheads="1"/>
          </p:cNvPicPr>
          <p:nvPr/>
        </p:nvPicPr>
        <p:blipFill>
          <a:blip r:embed="rId6"/>
          <a:srcRect/>
          <a:stretch>
            <a:fillRect/>
          </a:stretch>
        </p:blipFill>
        <p:spPr bwMode="auto">
          <a:xfrm>
            <a:off x="381000" y="2057400"/>
            <a:ext cx="3733800" cy="4572000"/>
          </a:xfrm>
          <a:prstGeom prst="rect">
            <a:avLst/>
          </a:prstGeom>
          <a:noFill/>
          <a:ln w="9525">
            <a:noFill/>
            <a:miter lim="800000"/>
            <a:headEnd/>
            <a:tailEnd/>
          </a:ln>
        </p:spPr>
      </p:pic>
      <p:sp>
        <p:nvSpPr>
          <p:cNvPr id="46087" name="Text Box 15"/>
          <p:cNvSpPr txBox="1">
            <a:spLocks noChangeArrowheads="1"/>
          </p:cNvSpPr>
          <p:nvPr/>
        </p:nvSpPr>
        <p:spPr bwMode="auto">
          <a:xfrm>
            <a:off x="152400" y="1143000"/>
            <a:ext cx="4419600" cy="825500"/>
          </a:xfrm>
          <a:prstGeom prst="rect">
            <a:avLst/>
          </a:prstGeom>
          <a:noFill/>
          <a:ln w="9525">
            <a:noFill/>
            <a:miter lim="800000"/>
            <a:headEnd/>
            <a:tailEnd/>
          </a:ln>
        </p:spPr>
        <p:txBody>
          <a:bodyPr>
            <a:prstTxWarp prst="textNoShape">
              <a:avLst/>
            </a:prstTxWarp>
            <a:spAutoFit/>
          </a:bodyPr>
          <a:lstStyle/>
          <a:p>
            <a:r>
              <a:rPr lang="en-US" sz="1600">
                <a:solidFill>
                  <a:srgbClr val="0000FF"/>
                </a:solidFill>
              </a:rPr>
              <a:t>Within 6 Months of the Gold Commission Report, the Legislature reinstitutes lawful Silver Dollar money followed by Gold money in 1985.</a:t>
            </a:r>
          </a:p>
        </p:txBody>
      </p:sp>
      <p:sp>
        <p:nvSpPr>
          <p:cNvPr id="46088" name="Oval 16"/>
          <p:cNvSpPr>
            <a:spLocks noChangeArrowheads="1"/>
          </p:cNvSpPr>
          <p:nvPr/>
        </p:nvSpPr>
        <p:spPr bwMode="auto">
          <a:xfrm>
            <a:off x="1752600" y="2209800"/>
            <a:ext cx="990600" cy="304800"/>
          </a:xfrm>
          <a:prstGeom prst="ellipse">
            <a:avLst/>
          </a:prstGeom>
          <a:noFill/>
          <a:ln w="9525">
            <a:solidFill>
              <a:srgbClr val="FF3300"/>
            </a:solidFill>
            <a:round/>
            <a:headEnd/>
            <a:tailEnd/>
          </a:ln>
        </p:spPr>
        <p:txBody>
          <a:bodyPr wrap="none" anchor="ctr">
            <a:prstTxWarp prst="textNoShape">
              <a:avLst/>
            </a:prstTxWarp>
          </a:bodyPr>
          <a:lstStyle/>
          <a:p>
            <a:endParaRPr lang="en-US"/>
          </a:p>
        </p:txBody>
      </p:sp>
      <p:sp>
        <p:nvSpPr>
          <p:cNvPr id="46089" name="Line 17"/>
          <p:cNvSpPr>
            <a:spLocks noChangeShapeType="1"/>
          </p:cNvSpPr>
          <p:nvPr/>
        </p:nvSpPr>
        <p:spPr bwMode="auto">
          <a:xfrm flipV="1">
            <a:off x="2743200" y="1600200"/>
            <a:ext cx="2971800" cy="7620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
        <p:nvSpPr>
          <p:cNvPr id="46090" name="Line 19"/>
          <p:cNvSpPr>
            <a:spLocks noChangeShapeType="1"/>
          </p:cNvSpPr>
          <p:nvPr/>
        </p:nvSpPr>
        <p:spPr bwMode="auto">
          <a:xfrm>
            <a:off x="2743200" y="2362200"/>
            <a:ext cx="2514600" cy="5334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
        <p:nvSpPr>
          <p:cNvPr id="46091" name="Line 20"/>
          <p:cNvSpPr>
            <a:spLocks noChangeShapeType="1"/>
          </p:cNvSpPr>
          <p:nvPr/>
        </p:nvSpPr>
        <p:spPr bwMode="auto">
          <a:xfrm>
            <a:off x="2743200" y="2362200"/>
            <a:ext cx="2819400" cy="22860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Tree>
  </p:cSld>
  <p:clrMapOvr>
    <a:masterClrMapping/>
  </p:clrMapOvr>
  <p:transition advClick="0" advTm="4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48131" name="Group 57"/>
          <p:cNvGrpSpPr>
            <a:grpSpLocks/>
          </p:cNvGrpSpPr>
          <p:nvPr/>
        </p:nvGrpSpPr>
        <p:grpSpPr bwMode="auto">
          <a:xfrm>
            <a:off x="152400" y="1477963"/>
            <a:ext cx="2209800" cy="1570037"/>
            <a:chOff x="96" y="931"/>
            <a:chExt cx="1392" cy="989"/>
          </a:xfrm>
        </p:grpSpPr>
        <p:pic>
          <p:nvPicPr>
            <p:cNvPr id="48133" name="Picture 2" descr="MPj03996810000[1]"/>
            <p:cNvPicPr>
              <a:picLocks noChangeAspect="1" noChangeArrowheads="1"/>
            </p:cNvPicPr>
            <p:nvPr/>
          </p:nvPicPr>
          <p:blipFill>
            <a:blip r:embed="rId3"/>
            <a:srcRect/>
            <a:stretch>
              <a:fillRect/>
            </a:stretch>
          </p:blipFill>
          <p:spPr bwMode="auto">
            <a:xfrm>
              <a:off x="632" y="931"/>
              <a:ext cx="704" cy="816"/>
            </a:xfrm>
            <a:prstGeom prst="rect">
              <a:avLst/>
            </a:prstGeom>
            <a:noFill/>
            <a:ln w="9525">
              <a:noFill/>
              <a:miter lim="800000"/>
              <a:headEnd/>
              <a:tailEnd/>
            </a:ln>
          </p:spPr>
        </p:pic>
        <p:sp>
          <p:nvSpPr>
            <p:cNvPr id="48134"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48135"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sp>
        <p:nvSpPr>
          <p:cNvPr id="48132"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pitchFamily="-112" charset="-128"/>
                <a:cs typeface="ＭＳ Ｐゴシック" pitchFamily="-112" charset="-128"/>
              </a:rPr>
              <a:t>What is the effect of using unconstitutional legal tender?</a:t>
            </a:r>
          </a:p>
        </p:txBody>
      </p:sp>
    </p:spTree>
  </p:cSld>
  <p:clrMapOvr>
    <a:masterClrMapping/>
  </p:clrMapOvr>
  <p:transition advClick="0" advTm="4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50185"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0186"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50187" name="Group 58"/>
            <p:cNvGrpSpPr>
              <a:grpSpLocks/>
            </p:cNvGrpSpPr>
            <p:nvPr/>
          </p:nvGrpSpPr>
          <p:grpSpPr bwMode="auto">
            <a:xfrm>
              <a:off x="2784" y="1016"/>
              <a:ext cx="1202" cy="904"/>
              <a:chOff x="2784" y="1016"/>
              <a:chExt cx="1202" cy="904"/>
            </a:xfrm>
          </p:grpSpPr>
          <p:pic>
            <p:nvPicPr>
              <p:cNvPr id="50188"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50189"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0190"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50180" name="Group 57"/>
          <p:cNvGrpSpPr>
            <a:grpSpLocks/>
          </p:cNvGrpSpPr>
          <p:nvPr/>
        </p:nvGrpSpPr>
        <p:grpSpPr bwMode="auto">
          <a:xfrm>
            <a:off x="152400" y="1477963"/>
            <a:ext cx="2209800" cy="1570037"/>
            <a:chOff x="96" y="931"/>
            <a:chExt cx="1392" cy="989"/>
          </a:xfrm>
        </p:grpSpPr>
        <p:pic>
          <p:nvPicPr>
            <p:cNvPr id="50182"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50183"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50184"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sp>
        <p:nvSpPr>
          <p:cNvPr id="50181"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pitchFamily="-112" charset="-128"/>
                <a:cs typeface="ＭＳ Ｐゴシック" pitchFamily="-112" charset="-128"/>
              </a:rPr>
              <a:t>What is the effect of using unconstitutional legal tender?</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52240"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2241"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52242" name="Group 58"/>
            <p:cNvGrpSpPr>
              <a:grpSpLocks/>
            </p:cNvGrpSpPr>
            <p:nvPr/>
          </p:nvGrpSpPr>
          <p:grpSpPr bwMode="auto">
            <a:xfrm>
              <a:off x="2784" y="1016"/>
              <a:ext cx="1202" cy="904"/>
              <a:chOff x="2784" y="1016"/>
              <a:chExt cx="1202" cy="904"/>
            </a:xfrm>
          </p:grpSpPr>
          <p:pic>
            <p:nvPicPr>
              <p:cNvPr id="52243"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52244"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2245"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52228" name="Group 57"/>
          <p:cNvGrpSpPr>
            <a:grpSpLocks/>
          </p:cNvGrpSpPr>
          <p:nvPr/>
        </p:nvGrpSpPr>
        <p:grpSpPr bwMode="auto">
          <a:xfrm>
            <a:off x="152400" y="1477963"/>
            <a:ext cx="2209800" cy="1570037"/>
            <a:chOff x="96" y="931"/>
            <a:chExt cx="1392" cy="989"/>
          </a:xfrm>
        </p:grpSpPr>
        <p:pic>
          <p:nvPicPr>
            <p:cNvPr id="52237"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52238"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52239"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52231"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2232"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52233" name="Group 60"/>
            <p:cNvGrpSpPr>
              <a:grpSpLocks/>
            </p:cNvGrpSpPr>
            <p:nvPr/>
          </p:nvGrpSpPr>
          <p:grpSpPr bwMode="auto">
            <a:xfrm>
              <a:off x="1488" y="1015"/>
              <a:ext cx="1194" cy="905"/>
              <a:chOff x="1488" y="1015"/>
              <a:chExt cx="1194" cy="905"/>
            </a:xfrm>
          </p:grpSpPr>
          <p:sp>
            <p:nvSpPr>
              <p:cNvPr id="52234"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2235"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2236"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sp>
        <p:nvSpPr>
          <p:cNvPr id="52230"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pitchFamily="-112" charset="-128"/>
                <a:cs typeface="ＭＳ Ｐゴシック" pitchFamily="-112" charset="-128"/>
              </a:rPr>
              <a:t>What is the effect of using unconstitutional legal tender?</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54296"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297"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54298" name="Group 58"/>
            <p:cNvGrpSpPr>
              <a:grpSpLocks/>
            </p:cNvGrpSpPr>
            <p:nvPr/>
          </p:nvGrpSpPr>
          <p:grpSpPr bwMode="auto">
            <a:xfrm>
              <a:off x="2784" y="1016"/>
              <a:ext cx="1202" cy="904"/>
              <a:chOff x="2784" y="1016"/>
              <a:chExt cx="1202" cy="904"/>
            </a:xfrm>
          </p:grpSpPr>
          <p:pic>
            <p:nvPicPr>
              <p:cNvPr id="54299"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54300"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4301"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54276" name="Group 57"/>
          <p:cNvGrpSpPr>
            <a:grpSpLocks/>
          </p:cNvGrpSpPr>
          <p:nvPr/>
        </p:nvGrpSpPr>
        <p:grpSpPr bwMode="auto">
          <a:xfrm>
            <a:off x="152400" y="1477963"/>
            <a:ext cx="2209800" cy="1570037"/>
            <a:chOff x="96" y="931"/>
            <a:chExt cx="1392" cy="989"/>
          </a:xfrm>
        </p:grpSpPr>
        <p:pic>
          <p:nvPicPr>
            <p:cNvPr id="54293"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54294"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54295"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54287"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288"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54289" name="Group 60"/>
            <p:cNvGrpSpPr>
              <a:grpSpLocks/>
            </p:cNvGrpSpPr>
            <p:nvPr/>
          </p:nvGrpSpPr>
          <p:grpSpPr bwMode="auto">
            <a:xfrm>
              <a:off x="1488" y="1015"/>
              <a:ext cx="1194" cy="905"/>
              <a:chOff x="1488" y="1015"/>
              <a:chExt cx="1194" cy="905"/>
            </a:xfrm>
          </p:grpSpPr>
          <p:sp>
            <p:nvSpPr>
              <p:cNvPr id="54290"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291"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4292"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54280"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54281" name="Group 59"/>
            <p:cNvGrpSpPr>
              <a:grpSpLocks/>
            </p:cNvGrpSpPr>
            <p:nvPr/>
          </p:nvGrpSpPr>
          <p:grpSpPr bwMode="auto">
            <a:xfrm>
              <a:off x="4176" y="1101"/>
              <a:ext cx="1438" cy="819"/>
              <a:chOff x="4176" y="1101"/>
              <a:chExt cx="1438" cy="819"/>
            </a:xfrm>
          </p:grpSpPr>
          <p:pic>
            <p:nvPicPr>
              <p:cNvPr id="54283"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54284"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54285"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286"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54282"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54279"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pitchFamily="-112" charset="-128"/>
                <a:cs typeface="ＭＳ Ｐゴシック" pitchFamily="-112" charset="-128"/>
              </a:rPr>
              <a:t>What is the effect of using unconstitutional legal tender?</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56349"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50"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56351" name="Group 58"/>
            <p:cNvGrpSpPr>
              <a:grpSpLocks/>
            </p:cNvGrpSpPr>
            <p:nvPr/>
          </p:nvGrpSpPr>
          <p:grpSpPr bwMode="auto">
            <a:xfrm>
              <a:off x="2784" y="1016"/>
              <a:ext cx="1202" cy="904"/>
              <a:chOff x="2784" y="1016"/>
              <a:chExt cx="1202" cy="904"/>
            </a:xfrm>
          </p:grpSpPr>
          <p:pic>
            <p:nvPicPr>
              <p:cNvPr id="56352"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56353"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6354"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56324" name="Group 57"/>
          <p:cNvGrpSpPr>
            <a:grpSpLocks/>
          </p:cNvGrpSpPr>
          <p:nvPr/>
        </p:nvGrpSpPr>
        <p:grpSpPr bwMode="auto">
          <a:xfrm>
            <a:off x="152400" y="1477963"/>
            <a:ext cx="2209800" cy="1570037"/>
            <a:chOff x="96" y="931"/>
            <a:chExt cx="1392" cy="989"/>
          </a:xfrm>
        </p:grpSpPr>
        <p:pic>
          <p:nvPicPr>
            <p:cNvPr id="56346"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56347"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56348"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56340"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41"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56342" name="Group 60"/>
            <p:cNvGrpSpPr>
              <a:grpSpLocks/>
            </p:cNvGrpSpPr>
            <p:nvPr/>
          </p:nvGrpSpPr>
          <p:grpSpPr bwMode="auto">
            <a:xfrm>
              <a:off x="1488" y="1015"/>
              <a:ext cx="1194" cy="905"/>
              <a:chOff x="1488" y="1015"/>
              <a:chExt cx="1194" cy="905"/>
            </a:xfrm>
          </p:grpSpPr>
          <p:sp>
            <p:nvSpPr>
              <p:cNvPr id="56343"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44"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45"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56333"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56334" name="Group 59"/>
            <p:cNvGrpSpPr>
              <a:grpSpLocks/>
            </p:cNvGrpSpPr>
            <p:nvPr/>
          </p:nvGrpSpPr>
          <p:grpSpPr bwMode="auto">
            <a:xfrm>
              <a:off x="4176" y="1101"/>
              <a:ext cx="1438" cy="819"/>
              <a:chOff x="4176" y="1101"/>
              <a:chExt cx="1438" cy="819"/>
            </a:xfrm>
          </p:grpSpPr>
          <p:pic>
            <p:nvPicPr>
              <p:cNvPr id="56336"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56337"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56338"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39"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56335"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1"/>
          <p:cNvGrpSpPr>
            <a:grpSpLocks/>
          </p:cNvGrpSpPr>
          <p:nvPr/>
        </p:nvGrpSpPr>
        <p:grpSpPr bwMode="auto">
          <a:xfrm>
            <a:off x="152400" y="3170238"/>
            <a:ext cx="2209800" cy="1570037"/>
            <a:chOff x="96" y="1997"/>
            <a:chExt cx="1392" cy="989"/>
          </a:xfrm>
        </p:grpSpPr>
        <p:sp>
          <p:nvSpPr>
            <p:cNvPr id="56330"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56331"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56332"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sp>
        <p:nvSpPr>
          <p:cNvPr id="56329"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pitchFamily="-112" charset="-128"/>
                <a:cs typeface="ＭＳ Ｐゴシック" pitchFamily="-112" charset="-128"/>
              </a:rPr>
              <a:t>What is the effect of using unconstitutional legal tender?</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a:ea typeface="ＭＳ Ｐゴシック" pitchFamily="-112" charset="-128"/>
                <a:cs typeface="ＭＳ Ｐゴシック" pitchFamily="-112" charset="-128"/>
              </a:rPr>
              <a:t>Do you know the answers to these questions?</a:t>
            </a:r>
          </a:p>
        </p:txBody>
      </p:sp>
      <p:sp>
        <p:nvSpPr>
          <p:cNvPr id="55299" name="Rectangle 3"/>
          <p:cNvSpPr>
            <a:spLocks noGrp="1" noChangeArrowheads="1"/>
          </p:cNvSpPr>
          <p:nvPr>
            <p:ph type="body" idx="1"/>
          </p:nvPr>
        </p:nvSpPr>
        <p:spPr/>
        <p:txBody>
          <a:bodyPr/>
          <a:lstStyle/>
          <a:p>
            <a:pPr marL="457200" indent="-457200" eaLnBrk="1" hangingPunct="1">
              <a:lnSpc>
                <a:spcPct val="90000"/>
              </a:lnSpc>
              <a:buFontTx/>
              <a:buAutoNum type="arabicPeriod"/>
            </a:pPr>
            <a:r>
              <a:rPr lang="en-US" sz="2400">
                <a:ea typeface="ＭＳ Ｐゴシック" pitchFamily="-112" charset="-128"/>
                <a:cs typeface="ＭＳ Ｐゴシック" pitchFamily="-112" charset="-128"/>
              </a:rPr>
              <a:t>What is a Dollar?</a:t>
            </a:r>
          </a:p>
          <a:p>
            <a:pPr marL="457200" indent="-457200" eaLnBrk="1" hangingPunct="1">
              <a:lnSpc>
                <a:spcPct val="90000"/>
              </a:lnSpc>
              <a:buFontTx/>
              <a:buAutoNum type="arabicPeriod"/>
            </a:pPr>
            <a:endParaRPr lang="en-US" sz="2400">
              <a:ea typeface="ＭＳ Ｐゴシック" pitchFamily="-112" charset="-128"/>
              <a:cs typeface="ＭＳ Ｐゴシック" pitchFamily="-112" charset="-128"/>
            </a:endParaRPr>
          </a:p>
          <a:p>
            <a:pPr marL="457200" indent="-457200" eaLnBrk="1" hangingPunct="1">
              <a:lnSpc>
                <a:spcPct val="90000"/>
              </a:lnSpc>
              <a:buFontTx/>
              <a:buAutoNum type="arabicPeriod"/>
            </a:pPr>
            <a:r>
              <a:rPr lang="en-US" sz="2400">
                <a:ea typeface="ＭＳ Ｐゴシック" pitchFamily="-112" charset="-128"/>
                <a:cs typeface="ＭＳ Ｐゴシック" pitchFamily="-112" charset="-128"/>
              </a:rPr>
              <a:t>What is a Federal Reserve Note?</a:t>
            </a:r>
          </a:p>
          <a:p>
            <a:pPr marL="457200" indent="-457200" eaLnBrk="1" hangingPunct="1">
              <a:lnSpc>
                <a:spcPct val="90000"/>
              </a:lnSpc>
              <a:buFontTx/>
              <a:buAutoNum type="arabicPeriod"/>
            </a:pPr>
            <a:endParaRPr lang="en-US" sz="2400">
              <a:ea typeface="ＭＳ Ｐゴシック" pitchFamily="-112" charset="-128"/>
              <a:cs typeface="ＭＳ Ｐゴシック" pitchFamily="-112" charset="-128"/>
            </a:endParaRPr>
          </a:p>
          <a:p>
            <a:pPr marL="457200" indent="-457200" eaLnBrk="1" hangingPunct="1">
              <a:lnSpc>
                <a:spcPct val="90000"/>
              </a:lnSpc>
              <a:buFontTx/>
              <a:buAutoNum type="arabicPeriod"/>
            </a:pPr>
            <a:r>
              <a:rPr lang="en-US" sz="2400">
                <a:ea typeface="ＭＳ Ｐゴシック" pitchFamily="-112" charset="-128"/>
                <a:cs typeface="ＭＳ Ｐゴシック" pitchFamily="-112" charset="-128"/>
              </a:rPr>
              <a:t>What is significant about the word “Dollar” appearing in the Constitution of the United States of America?</a:t>
            </a:r>
          </a:p>
          <a:p>
            <a:pPr marL="457200" indent="-457200" eaLnBrk="1" hangingPunct="1">
              <a:lnSpc>
                <a:spcPct val="90000"/>
              </a:lnSpc>
              <a:buFontTx/>
              <a:buAutoNum type="arabicPeriod"/>
            </a:pPr>
            <a:endParaRPr lang="en-US" sz="2400">
              <a:ea typeface="ＭＳ Ｐゴシック" pitchFamily="-112" charset="-128"/>
              <a:cs typeface="ＭＳ Ｐゴシック" pitchFamily="-112" charset="-128"/>
            </a:endParaRPr>
          </a:p>
          <a:p>
            <a:pPr marL="457200" indent="-457200" eaLnBrk="1" hangingPunct="1">
              <a:lnSpc>
                <a:spcPct val="90000"/>
              </a:lnSpc>
              <a:buFontTx/>
              <a:buAutoNum type="arabicPeriod"/>
            </a:pPr>
            <a:r>
              <a:rPr lang="en-US" sz="2400">
                <a:ea typeface="ＭＳ Ｐゴシック" pitchFamily="-112" charset="-128"/>
                <a:cs typeface="ＭＳ Ｐゴシック" pitchFamily="-112" charset="-128"/>
              </a:rPr>
              <a:t>What is Lawful Money?</a:t>
            </a:r>
          </a:p>
          <a:p>
            <a:pPr marL="457200" indent="-457200" eaLnBrk="1" hangingPunct="1">
              <a:lnSpc>
                <a:spcPct val="90000"/>
              </a:lnSpc>
              <a:buFontTx/>
              <a:buAutoNum type="arabicPeriod"/>
            </a:pPr>
            <a:endParaRPr lang="en-US" sz="2400">
              <a:ea typeface="ＭＳ Ｐゴシック" pitchFamily="-112" charset="-128"/>
              <a:cs typeface="ＭＳ Ｐゴシック" pitchFamily="-112" charset="-128"/>
            </a:endParaRPr>
          </a:p>
          <a:p>
            <a:pPr marL="457200" indent="-457200" eaLnBrk="1" hangingPunct="1">
              <a:lnSpc>
                <a:spcPct val="90000"/>
              </a:lnSpc>
              <a:buFontTx/>
              <a:buAutoNum type="arabicPeriod"/>
            </a:pPr>
            <a:r>
              <a:rPr lang="en-US" sz="2400">
                <a:ea typeface="ＭＳ Ｐゴシック" pitchFamily="-112" charset="-128"/>
                <a:cs typeface="ＭＳ Ｐゴシック" pitchFamily="-112" charset="-128"/>
              </a:rPr>
              <a:t>Does the Constitution allow the United States to issue or print paper money?</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200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7" dur="1000"/>
                                        <p:tgtEl>
                                          <p:spTgt spid="55299">
                                            <p:txEl>
                                              <p:pRg st="0" end="0"/>
                                            </p:txEl>
                                          </p:spTgt>
                                        </p:tgtEl>
                                      </p:cBhvr>
                                    </p:animEffect>
                                  </p:childTnLst>
                                </p:cTn>
                              </p:par>
                            </p:childTnLst>
                          </p:cTn>
                        </p:par>
                        <p:par>
                          <p:cTn id="8" fill="hold">
                            <p:stCondLst>
                              <p:cond delay="3000"/>
                            </p:stCondLst>
                            <p:childTnLst>
                              <p:par>
                                <p:cTn id="9" presetID="3" presetClass="entr" presetSubtype="10" fill="hold" grpId="0" nodeType="afterEffect">
                                  <p:stCondLst>
                                    <p:cond delay="2000"/>
                                  </p:stCondLst>
                                  <p:childTnLst>
                                    <p:set>
                                      <p:cBhvr>
                                        <p:cTn id="10" dur="1" fill="hold">
                                          <p:stCondLst>
                                            <p:cond delay="0"/>
                                          </p:stCondLst>
                                        </p:cTn>
                                        <p:tgtEl>
                                          <p:spTgt spid="55299">
                                            <p:txEl>
                                              <p:pRg st="2" end="2"/>
                                            </p:txEl>
                                          </p:spTgt>
                                        </p:tgtEl>
                                        <p:attrNameLst>
                                          <p:attrName>style.visibility</p:attrName>
                                        </p:attrNameLst>
                                      </p:cBhvr>
                                      <p:to>
                                        <p:strVal val="visible"/>
                                      </p:to>
                                    </p:set>
                                    <p:animEffect transition="in" filter="blinds(horizontal)">
                                      <p:cBhvr>
                                        <p:cTn id="11" dur="1000"/>
                                        <p:tgtEl>
                                          <p:spTgt spid="55299">
                                            <p:txEl>
                                              <p:pRg st="2" end="2"/>
                                            </p:txEl>
                                          </p:spTgt>
                                        </p:tgtEl>
                                      </p:cBhvr>
                                    </p:animEffect>
                                  </p:childTnLst>
                                </p:cTn>
                              </p:par>
                            </p:childTnLst>
                          </p:cTn>
                        </p:par>
                        <p:par>
                          <p:cTn id="12" fill="hold">
                            <p:stCondLst>
                              <p:cond delay="6000"/>
                            </p:stCondLst>
                            <p:childTnLst>
                              <p:par>
                                <p:cTn id="13" presetID="3" presetClass="entr" presetSubtype="10" fill="hold" grpId="0" nodeType="afterEffect">
                                  <p:stCondLst>
                                    <p:cond delay="2000"/>
                                  </p:stCondLst>
                                  <p:childTnLst>
                                    <p:set>
                                      <p:cBhvr>
                                        <p:cTn id="14" dur="1" fill="hold">
                                          <p:stCondLst>
                                            <p:cond delay="0"/>
                                          </p:stCondLst>
                                        </p:cTn>
                                        <p:tgtEl>
                                          <p:spTgt spid="55299">
                                            <p:txEl>
                                              <p:pRg st="4" end="4"/>
                                            </p:txEl>
                                          </p:spTgt>
                                        </p:tgtEl>
                                        <p:attrNameLst>
                                          <p:attrName>style.visibility</p:attrName>
                                        </p:attrNameLst>
                                      </p:cBhvr>
                                      <p:to>
                                        <p:strVal val="visible"/>
                                      </p:to>
                                    </p:set>
                                    <p:animEffect transition="in" filter="blinds(horizontal)">
                                      <p:cBhvr>
                                        <p:cTn id="15" dur="1000"/>
                                        <p:tgtEl>
                                          <p:spTgt spid="55299">
                                            <p:txEl>
                                              <p:pRg st="4" end="4"/>
                                            </p:txEl>
                                          </p:spTgt>
                                        </p:tgtEl>
                                      </p:cBhvr>
                                    </p:animEffect>
                                  </p:childTnLst>
                                </p:cTn>
                              </p:par>
                            </p:childTnLst>
                          </p:cTn>
                        </p:par>
                        <p:par>
                          <p:cTn id="16" fill="hold">
                            <p:stCondLst>
                              <p:cond delay="9000"/>
                            </p:stCondLst>
                            <p:childTnLst>
                              <p:par>
                                <p:cTn id="17" presetID="3" presetClass="entr" presetSubtype="10" fill="hold" grpId="0" nodeType="afterEffect">
                                  <p:stCondLst>
                                    <p:cond delay="2000"/>
                                  </p:stCondLst>
                                  <p:childTnLst>
                                    <p:set>
                                      <p:cBhvr>
                                        <p:cTn id="18" dur="1" fill="hold">
                                          <p:stCondLst>
                                            <p:cond delay="0"/>
                                          </p:stCondLst>
                                        </p:cTn>
                                        <p:tgtEl>
                                          <p:spTgt spid="55299">
                                            <p:txEl>
                                              <p:pRg st="6" end="6"/>
                                            </p:txEl>
                                          </p:spTgt>
                                        </p:tgtEl>
                                        <p:attrNameLst>
                                          <p:attrName>style.visibility</p:attrName>
                                        </p:attrNameLst>
                                      </p:cBhvr>
                                      <p:to>
                                        <p:strVal val="visible"/>
                                      </p:to>
                                    </p:set>
                                    <p:animEffect transition="in" filter="blinds(horizontal)">
                                      <p:cBhvr>
                                        <p:cTn id="19" dur="1000"/>
                                        <p:tgtEl>
                                          <p:spTgt spid="55299">
                                            <p:txEl>
                                              <p:pRg st="6" end="6"/>
                                            </p:txEl>
                                          </p:spTgt>
                                        </p:tgtEl>
                                      </p:cBhvr>
                                    </p:animEffect>
                                  </p:childTnLst>
                                </p:cTn>
                              </p:par>
                            </p:childTnLst>
                          </p:cTn>
                        </p:par>
                        <p:par>
                          <p:cTn id="20" fill="hold">
                            <p:stCondLst>
                              <p:cond delay="12000"/>
                            </p:stCondLst>
                            <p:childTnLst>
                              <p:par>
                                <p:cTn id="21" presetID="3" presetClass="entr" presetSubtype="10" fill="hold" grpId="0" nodeType="afterEffect">
                                  <p:stCondLst>
                                    <p:cond delay="2000"/>
                                  </p:stCondLst>
                                  <p:childTnLst>
                                    <p:set>
                                      <p:cBhvr>
                                        <p:cTn id="22" dur="1" fill="hold">
                                          <p:stCondLst>
                                            <p:cond delay="0"/>
                                          </p:stCondLst>
                                        </p:cTn>
                                        <p:tgtEl>
                                          <p:spTgt spid="55299">
                                            <p:txEl>
                                              <p:pRg st="8" end="8"/>
                                            </p:txEl>
                                          </p:spTgt>
                                        </p:tgtEl>
                                        <p:attrNameLst>
                                          <p:attrName>style.visibility</p:attrName>
                                        </p:attrNameLst>
                                      </p:cBhvr>
                                      <p:to>
                                        <p:strVal val="visible"/>
                                      </p:to>
                                    </p:set>
                                    <p:animEffect transition="in" filter="blinds(horizontal)">
                                      <p:cBhvr>
                                        <p:cTn id="23" dur="1000"/>
                                        <p:tgtEl>
                                          <p:spTgt spid="552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58401"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2"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58403" name="Group 58"/>
            <p:cNvGrpSpPr>
              <a:grpSpLocks/>
            </p:cNvGrpSpPr>
            <p:nvPr/>
          </p:nvGrpSpPr>
          <p:grpSpPr bwMode="auto">
            <a:xfrm>
              <a:off x="2784" y="1016"/>
              <a:ext cx="1202" cy="904"/>
              <a:chOff x="2784" y="1016"/>
              <a:chExt cx="1202" cy="904"/>
            </a:xfrm>
          </p:grpSpPr>
          <p:pic>
            <p:nvPicPr>
              <p:cNvPr id="58404"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58405"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06"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58372" name="Group 57"/>
          <p:cNvGrpSpPr>
            <a:grpSpLocks/>
          </p:cNvGrpSpPr>
          <p:nvPr/>
        </p:nvGrpSpPr>
        <p:grpSpPr bwMode="auto">
          <a:xfrm>
            <a:off x="152400" y="1477963"/>
            <a:ext cx="2209800" cy="1570037"/>
            <a:chOff x="96" y="931"/>
            <a:chExt cx="1392" cy="989"/>
          </a:xfrm>
        </p:grpSpPr>
        <p:pic>
          <p:nvPicPr>
            <p:cNvPr id="58398"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58399"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58400"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58392"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393"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58394" name="Group 60"/>
            <p:cNvGrpSpPr>
              <a:grpSpLocks/>
            </p:cNvGrpSpPr>
            <p:nvPr/>
          </p:nvGrpSpPr>
          <p:grpSpPr bwMode="auto">
            <a:xfrm>
              <a:off x="1488" y="1015"/>
              <a:ext cx="1194" cy="905"/>
              <a:chOff x="1488" y="1015"/>
              <a:chExt cx="1194" cy="905"/>
            </a:xfrm>
          </p:grpSpPr>
          <p:sp>
            <p:nvSpPr>
              <p:cNvPr id="58395"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396"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8397"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58385"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58386" name="Group 59"/>
            <p:cNvGrpSpPr>
              <a:grpSpLocks/>
            </p:cNvGrpSpPr>
            <p:nvPr/>
          </p:nvGrpSpPr>
          <p:grpSpPr bwMode="auto">
            <a:xfrm>
              <a:off x="4176" y="1101"/>
              <a:ext cx="1438" cy="819"/>
              <a:chOff x="4176" y="1101"/>
              <a:chExt cx="1438" cy="819"/>
            </a:xfrm>
          </p:grpSpPr>
          <p:pic>
            <p:nvPicPr>
              <p:cNvPr id="58388"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58389"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58390"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391"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58387"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3"/>
          <p:cNvGrpSpPr>
            <a:grpSpLocks/>
          </p:cNvGrpSpPr>
          <p:nvPr/>
        </p:nvGrpSpPr>
        <p:grpSpPr bwMode="auto">
          <a:xfrm>
            <a:off x="2362200" y="3303588"/>
            <a:ext cx="1895475" cy="1436687"/>
            <a:chOff x="1488" y="2081"/>
            <a:chExt cx="1194" cy="905"/>
          </a:xfrm>
        </p:grpSpPr>
        <p:sp>
          <p:nvSpPr>
            <p:cNvPr id="58382"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8383"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8384" name="Picture 40" descr="208303341_12da2510d9"/>
            <p:cNvPicPr>
              <a:picLocks noChangeAspect="1" noChangeArrowheads="1"/>
            </p:cNvPicPr>
            <p:nvPr/>
          </p:nvPicPr>
          <p:blipFill>
            <a:blip r:embed="rId6"/>
            <a:srcRect/>
            <a:stretch>
              <a:fillRect/>
            </a:stretch>
          </p:blipFill>
          <p:spPr bwMode="auto">
            <a:xfrm>
              <a:off x="1818" y="2081"/>
              <a:ext cx="864" cy="648"/>
            </a:xfrm>
            <a:prstGeom prst="rect">
              <a:avLst/>
            </a:prstGeom>
            <a:noFill/>
            <a:ln w="9525">
              <a:noFill/>
              <a:miter lim="800000"/>
              <a:headEnd/>
              <a:tailEnd/>
            </a:ln>
          </p:spPr>
        </p:pic>
      </p:grpSp>
      <p:grpSp>
        <p:nvGrpSpPr>
          <p:cNvPr id="10" name="Group 61"/>
          <p:cNvGrpSpPr>
            <a:grpSpLocks/>
          </p:cNvGrpSpPr>
          <p:nvPr/>
        </p:nvGrpSpPr>
        <p:grpSpPr bwMode="auto">
          <a:xfrm>
            <a:off x="152400" y="3170238"/>
            <a:ext cx="2209800" cy="1570037"/>
            <a:chOff x="96" y="1997"/>
            <a:chExt cx="1392" cy="989"/>
          </a:xfrm>
        </p:grpSpPr>
        <p:sp>
          <p:nvSpPr>
            <p:cNvPr id="58379"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58380"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58381"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sp>
        <p:nvSpPr>
          <p:cNvPr id="58378"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pitchFamily="-112" charset="-128"/>
                <a:cs typeface="ＭＳ Ｐゴシック" pitchFamily="-112" charset="-128"/>
              </a:rPr>
              <a:t>What is the effect of using unconstitutional legal tender?</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60453"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54"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60455" name="Group 58"/>
            <p:cNvGrpSpPr>
              <a:grpSpLocks/>
            </p:cNvGrpSpPr>
            <p:nvPr/>
          </p:nvGrpSpPr>
          <p:grpSpPr bwMode="auto">
            <a:xfrm>
              <a:off x="2784" y="1016"/>
              <a:ext cx="1202" cy="904"/>
              <a:chOff x="2784" y="1016"/>
              <a:chExt cx="1202" cy="904"/>
            </a:xfrm>
          </p:grpSpPr>
          <p:pic>
            <p:nvPicPr>
              <p:cNvPr id="60456"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60457"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60458"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60420" name="Group 57"/>
          <p:cNvGrpSpPr>
            <a:grpSpLocks/>
          </p:cNvGrpSpPr>
          <p:nvPr/>
        </p:nvGrpSpPr>
        <p:grpSpPr bwMode="auto">
          <a:xfrm>
            <a:off x="152400" y="1477963"/>
            <a:ext cx="2209800" cy="1570037"/>
            <a:chOff x="96" y="931"/>
            <a:chExt cx="1392" cy="989"/>
          </a:xfrm>
        </p:grpSpPr>
        <p:pic>
          <p:nvPicPr>
            <p:cNvPr id="60450"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60451"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60452"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60444"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45"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60446" name="Group 60"/>
            <p:cNvGrpSpPr>
              <a:grpSpLocks/>
            </p:cNvGrpSpPr>
            <p:nvPr/>
          </p:nvGrpSpPr>
          <p:grpSpPr bwMode="auto">
            <a:xfrm>
              <a:off x="1488" y="1015"/>
              <a:ext cx="1194" cy="905"/>
              <a:chOff x="1488" y="1015"/>
              <a:chExt cx="1194" cy="905"/>
            </a:xfrm>
          </p:grpSpPr>
          <p:sp>
            <p:nvSpPr>
              <p:cNvPr id="60447"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48"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60449"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60437"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60438" name="Group 59"/>
            <p:cNvGrpSpPr>
              <a:grpSpLocks/>
            </p:cNvGrpSpPr>
            <p:nvPr/>
          </p:nvGrpSpPr>
          <p:grpSpPr bwMode="auto">
            <a:xfrm>
              <a:off x="4176" y="1101"/>
              <a:ext cx="1438" cy="819"/>
              <a:chOff x="4176" y="1101"/>
              <a:chExt cx="1438" cy="819"/>
            </a:xfrm>
          </p:grpSpPr>
          <p:pic>
            <p:nvPicPr>
              <p:cNvPr id="60440"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60441"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60442"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43"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60439"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3"/>
          <p:cNvGrpSpPr>
            <a:grpSpLocks/>
          </p:cNvGrpSpPr>
          <p:nvPr/>
        </p:nvGrpSpPr>
        <p:grpSpPr bwMode="auto">
          <a:xfrm>
            <a:off x="2362200" y="3303588"/>
            <a:ext cx="1895475" cy="1436687"/>
            <a:chOff x="1488" y="2081"/>
            <a:chExt cx="1194" cy="905"/>
          </a:xfrm>
        </p:grpSpPr>
        <p:sp>
          <p:nvSpPr>
            <p:cNvPr id="60434"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0435"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60436" name="Picture 40" descr="208303341_12da2510d9"/>
            <p:cNvPicPr>
              <a:picLocks noChangeAspect="1" noChangeArrowheads="1"/>
            </p:cNvPicPr>
            <p:nvPr/>
          </p:nvPicPr>
          <p:blipFill>
            <a:blip r:embed="rId6"/>
            <a:srcRect/>
            <a:stretch>
              <a:fillRect/>
            </a:stretch>
          </p:blipFill>
          <p:spPr bwMode="auto">
            <a:xfrm>
              <a:off x="1818" y="2081"/>
              <a:ext cx="864" cy="648"/>
            </a:xfrm>
            <a:prstGeom prst="rect">
              <a:avLst/>
            </a:prstGeom>
            <a:noFill/>
            <a:ln w="9525">
              <a:noFill/>
              <a:miter lim="800000"/>
              <a:headEnd/>
              <a:tailEnd/>
            </a:ln>
          </p:spPr>
        </p:pic>
      </p:grpSp>
      <p:grpSp>
        <p:nvGrpSpPr>
          <p:cNvPr id="10" name="Group 62"/>
          <p:cNvGrpSpPr>
            <a:grpSpLocks/>
          </p:cNvGrpSpPr>
          <p:nvPr/>
        </p:nvGrpSpPr>
        <p:grpSpPr bwMode="auto">
          <a:xfrm>
            <a:off x="7159625" y="3460750"/>
            <a:ext cx="1752600" cy="1279525"/>
            <a:chOff x="4510" y="2180"/>
            <a:chExt cx="1104" cy="806"/>
          </a:xfrm>
        </p:grpSpPr>
        <p:pic>
          <p:nvPicPr>
            <p:cNvPr id="60431" name="Picture 8" descr="Obverse of the $1 bill">
              <a:hlinkClick r:id="rId8" tooltip="Obverse of the $1 bill"/>
            </p:cNvPr>
            <p:cNvPicPr>
              <a:picLocks noChangeAspect="1" noChangeArrowheads="1"/>
            </p:cNvPicPr>
            <p:nvPr/>
          </p:nvPicPr>
          <p:blipFill>
            <a:blip r:embed="rId9"/>
            <a:srcRect/>
            <a:stretch>
              <a:fillRect/>
            </a:stretch>
          </p:blipFill>
          <p:spPr bwMode="auto">
            <a:xfrm>
              <a:off x="4522" y="2180"/>
              <a:ext cx="1080" cy="450"/>
            </a:xfrm>
            <a:prstGeom prst="rect">
              <a:avLst/>
            </a:prstGeom>
            <a:noFill/>
            <a:ln w="9525">
              <a:noFill/>
              <a:miter lim="800000"/>
              <a:headEnd/>
              <a:tailEnd/>
            </a:ln>
          </p:spPr>
        </p:pic>
        <p:sp>
          <p:nvSpPr>
            <p:cNvPr id="60432" name="Text Box 31"/>
            <p:cNvSpPr txBox="1">
              <a:spLocks noChangeArrowheads="1"/>
            </p:cNvSpPr>
            <p:nvPr/>
          </p:nvSpPr>
          <p:spPr bwMode="auto">
            <a:xfrm>
              <a:off x="4798" y="281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“$85,400”</a:t>
              </a:r>
            </a:p>
          </p:txBody>
        </p:sp>
        <p:sp>
          <p:nvSpPr>
            <p:cNvPr id="60433"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1" name="Group 61"/>
          <p:cNvGrpSpPr>
            <a:grpSpLocks/>
          </p:cNvGrpSpPr>
          <p:nvPr/>
        </p:nvGrpSpPr>
        <p:grpSpPr bwMode="auto">
          <a:xfrm>
            <a:off x="152400" y="3170238"/>
            <a:ext cx="2209800" cy="1570037"/>
            <a:chOff x="96" y="1997"/>
            <a:chExt cx="1392" cy="989"/>
          </a:xfrm>
        </p:grpSpPr>
        <p:sp>
          <p:nvSpPr>
            <p:cNvPr id="60428"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60429"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60430"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sp>
        <p:nvSpPr>
          <p:cNvPr id="60427"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pitchFamily="-112" charset="-128"/>
                <a:cs typeface="ＭＳ Ｐゴシック" pitchFamily="-112" charset="-128"/>
              </a:rPr>
              <a:t>What is the effect of using unconstitutional legal tender?</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62505"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6"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62507" name="Group 58"/>
            <p:cNvGrpSpPr>
              <a:grpSpLocks/>
            </p:cNvGrpSpPr>
            <p:nvPr/>
          </p:nvGrpSpPr>
          <p:grpSpPr bwMode="auto">
            <a:xfrm>
              <a:off x="2784" y="1016"/>
              <a:ext cx="1202" cy="904"/>
              <a:chOff x="2784" y="1016"/>
              <a:chExt cx="1202" cy="904"/>
            </a:xfrm>
          </p:grpSpPr>
          <p:pic>
            <p:nvPicPr>
              <p:cNvPr id="62508"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62509"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62510"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62468" name="Group 57"/>
          <p:cNvGrpSpPr>
            <a:grpSpLocks/>
          </p:cNvGrpSpPr>
          <p:nvPr/>
        </p:nvGrpSpPr>
        <p:grpSpPr bwMode="auto">
          <a:xfrm>
            <a:off x="152400" y="1477963"/>
            <a:ext cx="2209800" cy="1570037"/>
            <a:chOff x="96" y="931"/>
            <a:chExt cx="1392" cy="989"/>
          </a:xfrm>
        </p:grpSpPr>
        <p:pic>
          <p:nvPicPr>
            <p:cNvPr id="62502"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62503"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62504"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62496"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7"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62498" name="Group 60"/>
            <p:cNvGrpSpPr>
              <a:grpSpLocks/>
            </p:cNvGrpSpPr>
            <p:nvPr/>
          </p:nvGrpSpPr>
          <p:grpSpPr bwMode="auto">
            <a:xfrm>
              <a:off x="1488" y="1015"/>
              <a:ext cx="1194" cy="905"/>
              <a:chOff x="1488" y="1015"/>
              <a:chExt cx="1194" cy="905"/>
            </a:xfrm>
          </p:grpSpPr>
          <p:sp>
            <p:nvSpPr>
              <p:cNvPr id="62499"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0"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62501"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62489"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62490" name="Group 59"/>
            <p:cNvGrpSpPr>
              <a:grpSpLocks/>
            </p:cNvGrpSpPr>
            <p:nvPr/>
          </p:nvGrpSpPr>
          <p:grpSpPr bwMode="auto">
            <a:xfrm>
              <a:off x="4176" y="1101"/>
              <a:ext cx="1438" cy="819"/>
              <a:chOff x="4176" y="1101"/>
              <a:chExt cx="1438" cy="819"/>
            </a:xfrm>
          </p:grpSpPr>
          <p:pic>
            <p:nvPicPr>
              <p:cNvPr id="62492"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62493"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62494"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5"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62491"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3"/>
          <p:cNvGrpSpPr>
            <a:grpSpLocks/>
          </p:cNvGrpSpPr>
          <p:nvPr/>
        </p:nvGrpSpPr>
        <p:grpSpPr bwMode="auto">
          <a:xfrm>
            <a:off x="2362200" y="3303588"/>
            <a:ext cx="1895475" cy="1436687"/>
            <a:chOff x="1488" y="2081"/>
            <a:chExt cx="1194" cy="905"/>
          </a:xfrm>
        </p:grpSpPr>
        <p:sp>
          <p:nvSpPr>
            <p:cNvPr id="62486"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2487"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62488" name="Picture 40" descr="208303341_12da2510d9"/>
            <p:cNvPicPr>
              <a:picLocks noChangeAspect="1" noChangeArrowheads="1"/>
            </p:cNvPicPr>
            <p:nvPr/>
          </p:nvPicPr>
          <p:blipFill>
            <a:blip r:embed="rId6"/>
            <a:srcRect/>
            <a:stretch>
              <a:fillRect/>
            </a:stretch>
          </p:blipFill>
          <p:spPr bwMode="auto">
            <a:xfrm>
              <a:off x="1818" y="2081"/>
              <a:ext cx="864" cy="648"/>
            </a:xfrm>
            <a:prstGeom prst="rect">
              <a:avLst/>
            </a:prstGeom>
            <a:noFill/>
            <a:ln w="9525">
              <a:noFill/>
              <a:miter lim="800000"/>
              <a:headEnd/>
              <a:tailEnd/>
            </a:ln>
          </p:spPr>
        </p:pic>
      </p:grpSp>
      <p:grpSp>
        <p:nvGrpSpPr>
          <p:cNvPr id="10" name="Group 62"/>
          <p:cNvGrpSpPr>
            <a:grpSpLocks/>
          </p:cNvGrpSpPr>
          <p:nvPr/>
        </p:nvGrpSpPr>
        <p:grpSpPr bwMode="auto">
          <a:xfrm>
            <a:off x="7159625" y="3460750"/>
            <a:ext cx="1752600" cy="1279525"/>
            <a:chOff x="4510" y="2180"/>
            <a:chExt cx="1104" cy="806"/>
          </a:xfrm>
        </p:grpSpPr>
        <p:pic>
          <p:nvPicPr>
            <p:cNvPr id="62483" name="Picture 8" descr="Obverse of the $1 bill">
              <a:hlinkClick r:id="rId8" tooltip="Obverse of the $1 bill"/>
            </p:cNvPr>
            <p:cNvPicPr>
              <a:picLocks noChangeAspect="1" noChangeArrowheads="1"/>
            </p:cNvPicPr>
            <p:nvPr/>
          </p:nvPicPr>
          <p:blipFill>
            <a:blip r:embed="rId9"/>
            <a:srcRect/>
            <a:stretch>
              <a:fillRect/>
            </a:stretch>
          </p:blipFill>
          <p:spPr bwMode="auto">
            <a:xfrm>
              <a:off x="4522" y="2180"/>
              <a:ext cx="1080" cy="450"/>
            </a:xfrm>
            <a:prstGeom prst="rect">
              <a:avLst/>
            </a:prstGeom>
            <a:noFill/>
            <a:ln w="9525">
              <a:noFill/>
              <a:miter lim="800000"/>
              <a:headEnd/>
              <a:tailEnd/>
            </a:ln>
          </p:spPr>
        </p:pic>
        <p:sp>
          <p:nvSpPr>
            <p:cNvPr id="62484" name="Text Box 31"/>
            <p:cNvSpPr txBox="1">
              <a:spLocks noChangeArrowheads="1"/>
            </p:cNvSpPr>
            <p:nvPr/>
          </p:nvSpPr>
          <p:spPr bwMode="auto">
            <a:xfrm>
              <a:off x="4798" y="281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“$85,400”</a:t>
              </a:r>
            </a:p>
          </p:txBody>
        </p:sp>
        <p:sp>
          <p:nvSpPr>
            <p:cNvPr id="62485"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1" name="Group 61"/>
          <p:cNvGrpSpPr>
            <a:grpSpLocks/>
          </p:cNvGrpSpPr>
          <p:nvPr/>
        </p:nvGrpSpPr>
        <p:grpSpPr bwMode="auto">
          <a:xfrm>
            <a:off x="152400" y="3170238"/>
            <a:ext cx="2209800" cy="1570037"/>
            <a:chOff x="96" y="1997"/>
            <a:chExt cx="1392" cy="989"/>
          </a:xfrm>
        </p:grpSpPr>
        <p:sp>
          <p:nvSpPr>
            <p:cNvPr id="62480"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62481"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62482"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2" name="Group 64"/>
          <p:cNvGrpSpPr>
            <a:grpSpLocks/>
          </p:cNvGrpSpPr>
          <p:nvPr/>
        </p:nvGrpSpPr>
        <p:grpSpPr bwMode="auto">
          <a:xfrm>
            <a:off x="152400" y="4894263"/>
            <a:ext cx="2209800" cy="1552575"/>
            <a:chOff x="96" y="3083"/>
            <a:chExt cx="1392" cy="978"/>
          </a:xfrm>
        </p:grpSpPr>
        <p:sp>
          <p:nvSpPr>
            <p:cNvPr id="62477"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pic>
          <p:nvPicPr>
            <p:cNvPr id="62478" name="Picture 30" descr="MPj03996810000[1]"/>
            <p:cNvPicPr>
              <a:picLocks noChangeAspect="1" noChangeArrowheads="1"/>
            </p:cNvPicPr>
            <p:nvPr/>
          </p:nvPicPr>
          <p:blipFill>
            <a:blip r:embed="rId5"/>
            <a:srcRect/>
            <a:stretch>
              <a:fillRect/>
            </a:stretch>
          </p:blipFill>
          <p:spPr bwMode="auto">
            <a:xfrm>
              <a:off x="632" y="3083"/>
              <a:ext cx="704" cy="816"/>
            </a:xfrm>
            <a:prstGeom prst="rect">
              <a:avLst/>
            </a:prstGeom>
            <a:noFill/>
            <a:ln w="9525">
              <a:noFill/>
              <a:miter lim="800000"/>
              <a:headEnd/>
              <a:tailEnd/>
            </a:ln>
          </p:spPr>
        </p:pic>
        <p:sp>
          <p:nvSpPr>
            <p:cNvPr id="62479" name="Text Box 47"/>
            <p:cNvSpPr txBox="1">
              <a:spLocks noChangeArrowheads="1"/>
            </p:cNvSpPr>
            <p:nvPr/>
          </p:nvSpPr>
          <p:spPr bwMode="auto">
            <a:xfrm>
              <a:off x="480" y="3888"/>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sp>
        <p:nvSpPr>
          <p:cNvPr id="62476"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pitchFamily="-112" charset="-128"/>
                <a:cs typeface="ＭＳ Ｐゴシック" pitchFamily="-112" charset="-128"/>
              </a:rPr>
              <a:t>What is the effect of using unconstitutional legal tender?</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66609"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6610"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3" name="Group 58"/>
            <p:cNvGrpSpPr>
              <a:grpSpLocks/>
            </p:cNvGrpSpPr>
            <p:nvPr/>
          </p:nvGrpSpPr>
          <p:grpSpPr bwMode="auto">
            <a:xfrm>
              <a:off x="2784" y="1016"/>
              <a:ext cx="1202" cy="904"/>
              <a:chOff x="2784" y="1016"/>
              <a:chExt cx="1202" cy="904"/>
            </a:xfrm>
          </p:grpSpPr>
          <p:pic>
            <p:nvPicPr>
              <p:cNvPr id="66612"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66613"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66614"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4" name="Group 57"/>
          <p:cNvGrpSpPr>
            <a:grpSpLocks/>
          </p:cNvGrpSpPr>
          <p:nvPr/>
        </p:nvGrpSpPr>
        <p:grpSpPr bwMode="auto">
          <a:xfrm>
            <a:off x="152400" y="1477963"/>
            <a:ext cx="2209800" cy="1570037"/>
            <a:chOff x="96" y="931"/>
            <a:chExt cx="1392" cy="989"/>
          </a:xfrm>
        </p:grpSpPr>
        <p:pic>
          <p:nvPicPr>
            <p:cNvPr id="66606"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66607"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66608"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66600"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6601"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6" name="Group 60"/>
            <p:cNvGrpSpPr>
              <a:grpSpLocks/>
            </p:cNvGrpSpPr>
            <p:nvPr/>
          </p:nvGrpSpPr>
          <p:grpSpPr bwMode="auto">
            <a:xfrm>
              <a:off x="1488" y="1015"/>
              <a:ext cx="1194" cy="905"/>
              <a:chOff x="1488" y="1015"/>
              <a:chExt cx="1194" cy="905"/>
            </a:xfrm>
          </p:grpSpPr>
          <p:sp>
            <p:nvSpPr>
              <p:cNvPr id="66603"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6604"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66605"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66593"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8" name="Group 59"/>
            <p:cNvGrpSpPr>
              <a:grpSpLocks/>
            </p:cNvGrpSpPr>
            <p:nvPr/>
          </p:nvGrpSpPr>
          <p:grpSpPr bwMode="auto">
            <a:xfrm>
              <a:off x="4176" y="1101"/>
              <a:ext cx="1438" cy="819"/>
              <a:chOff x="4176" y="1101"/>
              <a:chExt cx="1438" cy="819"/>
            </a:xfrm>
          </p:grpSpPr>
          <p:pic>
            <p:nvPicPr>
              <p:cNvPr id="66596"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66597"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66598"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6599"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66595"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3"/>
          <p:cNvGrpSpPr>
            <a:grpSpLocks/>
          </p:cNvGrpSpPr>
          <p:nvPr/>
        </p:nvGrpSpPr>
        <p:grpSpPr bwMode="auto">
          <a:xfrm>
            <a:off x="2362200" y="3303588"/>
            <a:ext cx="1895475" cy="1436687"/>
            <a:chOff x="1488" y="2081"/>
            <a:chExt cx="1194" cy="905"/>
          </a:xfrm>
        </p:grpSpPr>
        <p:sp>
          <p:nvSpPr>
            <p:cNvPr id="66590"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6591"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66592" name="Picture 40" descr="208303341_12da2510d9"/>
            <p:cNvPicPr>
              <a:picLocks noChangeAspect="1" noChangeArrowheads="1"/>
            </p:cNvPicPr>
            <p:nvPr/>
          </p:nvPicPr>
          <p:blipFill>
            <a:blip r:embed="rId6"/>
            <a:srcRect/>
            <a:stretch>
              <a:fillRect/>
            </a:stretch>
          </p:blipFill>
          <p:spPr bwMode="auto">
            <a:xfrm>
              <a:off x="1818" y="2081"/>
              <a:ext cx="864" cy="648"/>
            </a:xfrm>
            <a:prstGeom prst="rect">
              <a:avLst/>
            </a:prstGeom>
            <a:noFill/>
            <a:ln w="9525">
              <a:noFill/>
              <a:miter lim="800000"/>
              <a:headEnd/>
              <a:tailEnd/>
            </a:ln>
          </p:spPr>
        </p:pic>
      </p:grpSp>
      <p:grpSp>
        <p:nvGrpSpPr>
          <p:cNvPr id="10" name="Group 62"/>
          <p:cNvGrpSpPr>
            <a:grpSpLocks/>
          </p:cNvGrpSpPr>
          <p:nvPr/>
        </p:nvGrpSpPr>
        <p:grpSpPr bwMode="auto">
          <a:xfrm>
            <a:off x="7159625" y="3460750"/>
            <a:ext cx="1752600" cy="1279525"/>
            <a:chOff x="4510" y="2180"/>
            <a:chExt cx="1104" cy="806"/>
          </a:xfrm>
        </p:grpSpPr>
        <p:pic>
          <p:nvPicPr>
            <p:cNvPr id="66587" name="Picture 8" descr="Obverse of the $1 bill">
              <a:hlinkClick r:id="rId8" tooltip="Obverse of the $1 bill"/>
            </p:cNvPr>
            <p:cNvPicPr>
              <a:picLocks noChangeAspect="1" noChangeArrowheads="1"/>
            </p:cNvPicPr>
            <p:nvPr/>
          </p:nvPicPr>
          <p:blipFill>
            <a:blip r:embed="rId9"/>
            <a:srcRect/>
            <a:stretch>
              <a:fillRect/>
            </a:stretch>
          </p:blipFill>
          <p:spPr bwMode="auto">
            <a:xfrm>
              <a:off x="4522" y="2180"/>
              <a:ext cx="1080" cy="450"/>
            </a:xfrm>
            <a:prstGeom prst="rect">
              <a:avLst/>
            </a:prstGeom>
            <a:noFill/>
            <a:ln w="9525">
              <a:noFill/>
              <a:miter lim="800000"/>
              <a:headEnd/>
              <a:tailEnd/>
            </a:ln>
          </p:spPr>
        </p:pic>
        <p:sp>
          <p:nvSpPr>
            <p:cNvPr id="66588" name="Text Box 31"/>
            <p:cNvSpPr txBox="1">
              <a:spLocks noChangeArrowheads="1"/>
            </p:cNvSpPr>
            <p:nvPr/>
          </p:nvSpPr>
          <p:spPr bwMode="auto">
            <a:xfrm>
              <a:off x="4798" y="281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“$85,400”</a:t>
              </a:r>
            </a:p>
          </p:txBody>
        </p:sp>
        <p:sp>
          <p:nvSpPr>
            <p:cNvPr id="66589"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1" name="Group 61"/>
          <p:cNvGrpSpPr>
            <a:grpSpLocks/>
          </p:cNvGrpSpPr>
          <p:nvPr/>
        </p:nvGrpSpPr>
        <p:grpSpPr bwMode="auto">
          <a:xfrm>
            <a:off x="152400" y="3170238"/>
            <a:ext cx="2209800" cy="1570037"/>
            <a:chOff x="96" y="1997"/>
            <a:chExt cx="1392" cy="989"/>
          </a:xfrm>
        </p:grpSpPr>
        <p:sp>
          <p:nvSpPr>
            <p:cNvPr id="66584"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66585"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66586"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3" name="Group 65"/>
          <p:cNvGrpSpPr>
            <a:grpSpLocks/>
          </p:cNvGrpSpPr>
          <p:nvPr/>
        </p:nvGrpSpPr>
        <p:grpSpPr bwMode="auto">
          <a:xfrm>
            <a:off x="2362200" y="5027613"/>
            <a:ext cx="1895475" cy="1495425"/>
            <a:chOff x="1488" y="3167"/>
            <a:chExt cx="1194" cy="942"/>
          </a:xfrm>
        </p:grpSpPr>
        <p:sp>
          <p:nvSpPr>
            <p:cNvPr id="66578"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6579" name="Text Box 33"/>
            <p:cNvSpPr txBox="1">
              <a:spLocks noChangeArrowheads="1"/>
            </p:cNvSpPr>
            <p:nvPr/>
          </p:nvSpPr>
          <p:spPr bwMode="auto">
            <a:xfrm>
              <a:off x="1971" y="3936"/>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66580" name="Picture 41" descr="208303341_12da2510d9"/>
            <p:cNvPicPr>
              <a:picLocks noChangeAspect="1" noChangeArrowheads="1"/>
            </p:cNvPicPr>
            <p:nvPr/>
          </p:nvPicPr>
          <p:blipFill>
            <a:blip r:embed="rId6"/>
            <a:srcRect/>
            <a:stretch>
              <a:fillRect/>
            </a:stretch>
          </p:blipFill>
          <p:spPr bwMode="auto">
            <a:xfrm>
              <a:off x="1818" y="3167"/>
              <a:ext cx="864" cy="648"/>
            </a:xfrm>
            <a:prstGeom prst="rect">
              <a:avLst/>
            </a:prstGeom>
            <a:noFill/>
            <a:ln w="9525">
              <a:noFill/>
              <a:miter lim="800000"/>
              <a:headEnd/>
              <a:tailEnd/>
            </a:ln>
          </p:spPr>
        </p:pic>
      </p:grpSp>
      <p:grpSp>
        <p:nvGrpSpPr>
          <p:cNvPr id="14" name="Group 64"/>
          <p:cNvGrpSpPr>
            <a:grpSpLocks/>
          </p:cNvGrpSpPr>
          <p:nvPr/>
        </p:nvGrpSpPr>
        <p:grpSpPr bwMode="auto">
          <a:xfrm>
            <a:off x="152400" y="4894263"/>
            <a:ext cx="2209800" cy="1552575"/>
            <a:chOff x="96" y="3083"/>
            <a:chExt cx="1392" cy="978"/>
          </a:xfrm>
        </p:grpSpPr>
        <p:sp>
          <p:nvSpPr>
            <p:cNvPr id="66575"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pic>
          <p:nvPicPr>
            <p:cNvPr id="66576" name="Picture 30" descr="MPj03996810000[1]"/>
            <p:cNvPicPr>
              <a:picLocks noChangeAspect="1" noChangeArrowheads="1"/>
            </p:cNvPicPr>
            <p:nvPr/>
          </p:nvPicPr>
          <p:blipFill>
            <a:blip r:embed="rId5"/>
            <a:srcRect/>
            <a:stretch>
              <a:fillRect/>
            </a:stretch>
          </p:blipFill>
          <p:spPr bwMode="auto">
            <a:xfrm>
              <a:off x="632" y="3083"/>
              <a:ext cx="704" cy="816"/>
            </a:xfrm>
            <a:prstGeom prst="rect">
              <a:avLst/>
            </a:prstGeom>
            <a:noFill/>
            <a:ln w="9525">
              <a:noFill/>
              <a:miter lim="800000"/>
              <a:headEnd/>
              <a:tailEnd/>
            </a:ln>
          </p:spPr>
        </p:pic>
        <p:sp>
          <p:nvSpPr>
            <p:cNvPr id="66577" name="Text Box 47"/>
            <p:cNvSpPr txBox="1">
              <a:spLocks noChangeArrowheads="1"/>
            </p:cNvSpPr>
            <p:nvPr/>
          </p:nvSpPr>
          <p:spPr bwMode="auto">
            <a:xfrm>
              <a:off x="480" y="3888"/>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sp>
        <p:nvSpPr>
          <p:cNvPr id="66574"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pitchFamily="-112" charset="-128"/>
                <a:cs typeface="ＭＳ Ｐゴシック" pitchFamily="-112" charset="-128"/>
              </a:rPr>
              <a:t>What is the effect of using unconstitutional legal tender?</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66609"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6610"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66611" name="Group 58"/>
            <p:cNvGrpSpPr>
              <a:grpSpLocks/>
            </p:cNvGrpSpPr>
            <p:nvPr/>
          </p:nvGrpSpPr>
          <p:grpSpPr bwMode="auto">
            <a:xfrm>
              <a:off x="2784" y="1016"/>
              <a:ext cx="1202" cy="904"/>
              <a:chOff x="2784" y="1016"/>
              <a:chExt cx="1202" cy="904"/>
            </a:xfrm>
          </p:grpSpPr>
          <p:pic>
            <p:nvPicPr>
              <p:cNvPr id="66612"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66613"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66614"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66564" name="Group 57"/>
          <p:cNvGrpSpPr>
            <a:grpSpLocks/>
          </p:cNvGrpSpPr>
          <p:nvPr/>
        </p:nvGrpSpPr>
        <p:grpSpPr bwMode="auto">
          <a:xfrm>
            <a:off x="152400" y="1477963"/>
            <a:ext cx="2209800" cy="1570037"/>
            <a:chOff x="96" y="931"/>
            <a:chExt cx="1392" cy="989"/>
          </a:xfrm>
        </p:grpSpPr>
        <p:pic>
          <p:nvPicPr>
            <p:cNvPr id="66606"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66607"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66608"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66600"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6601"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66602" name="Group 60"/>
            <p:cNvGrpSpPr>
              <a:grpSpLocks/>
            </p:cNvGrpSpPr>
            <p:nvPr/>
          </p:nvGrpSpPr>
          <p:grpSpPr bwMode="auto">
            <a:xfrm>
              <a:off x="1488" y="1015"/>
              <a:ext cx="1194" cy="905"/>
              <a:chOff x="1488" y="1015"/>
              <a:chExt cx="1194" cy="905"/>
            </a:xfrm>
          </p:grpSpPr>
          <p:sp>
            <p:nvSpPr>
              <p:cNvPr id="66603"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6604"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66605"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66593"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66594" name="Group 59"/>
            <p:cNvGrpSpPr>
              <a:grpSpLocks/>
            </p:cNvGrpSpPr>
            <p:nvPr/>
          </p:nvGrpSpPr>
          <p:grpSpPr bwMode="auto">
            <a:xfrm>
              <a:off x="4176" y="1101"/>
              <a:ext cx="1438" cy="819"/>
              <a:chOff x="4176" y="1101"/>
              <a:chExt cx="1438" cy="819"/>
            </a:xfrm>
          </p:grpSpPr>
          <p:pic>
            <p:nvPicPr>
              <p:cNvPr id="66596"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66597"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66598"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6599"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66595"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3"/>
          <p:cNvGrpSpPr>
            <a:grpSpLocks/>
          </p:cNvGrpSpPr>
          <p:nvPr/>
        </p:nvGrpSpPr>
        <p:grpSpPr bwMode="auto">
          <a:xfrm>
            <a:off x="2362200" y="3303588"/>
            <a:ext cx="1895475" cy="1436687"/>
            <a:chOff x="1488" y="2081"/>
            <a:chExt cx="1194" cy="905"/>
          </a:xfrm>
        </p:grpSpPr>
        <p:sp>
          <p:nvSpPr>
            <p:cNvPr id="66590"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6591"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66592" name="Picture 40" descr="208303341_12da2510d9"/>
            <p:cNvPicPr>
              <a:picLocks noChangeAspect="1" noChangeArrowheads="1"/>
            </p:cNvPicPr>
            <p:nvPr/>
          </p:nvPicPr>
          <p:blipFill>
            <a:blip r:embed="rId6"/>
            <a:srcRect/>
            <a:stretch>
              <a:fillRect/>
            </a:stretch>
          </p:blipFill>
          <p:spPr bwMode="auto">
            <a:xfrm>
              <a:off x="1818" y="2081"/>
              <a:ext cx="864" cy="648"/>
            </a:xfrm>
            <a:prstGeom prst="rect">
              <a:avLst/>
            </a:prstGeom>
            <a:noFill/>
            <a:ln w="9525">
              <a:noFill/>
              <a:miter lim="800000"/>
              <a:headEnd/>
              <a:tailEnd/>
            </a:ln>
          </p:spPr>
        </p:pic>
      </p:grpSp>
      <p:grpSp>
        <p:nvGrpSpPr>
          <p:cNvPr id="10" name="Group 62"/>
          <p:cNvGrpSpPr>
            <a:grpSpLocks/>
          </p:cNvGrpSpPr>
          <p:nvPr/>
        </p:nvGrpSpPr>
        <p:grpSpPr bwMode="auto">
          <a:xfrm>
            <a:off x="7159625" y="3460750"/>
            <a:ext cx="1752600" cy="1279525"/>
            <a:chOff x="4510" y="2180"/>
            <a:chExt cx="1104" cy="806"/>
          </a:xfrm>
        </p:grpSpPr>
        <p:pic>
          <p:nvPicPr>
            <p:cNvPr id="66587" name="Picture 8" descr="Obverse of the $1 bill">
              <a:hlinkClick r:id="rId8" tooltip="Obverse of the $1 bill"/>
            </p:cNvPr>
            <p:cNvPicPr>
              <a:picLocks noChangeAspect="1" noChangeArrowheads="1"/>
            </p:cNvPicPr>
            <p:nvPr/>
          </p:nvPicPr>
          <p:blipFill>
            <a:blip r:embed="rId9"/>
            <a:srcRect/>
            <a:stretch>
              <a:fillRect/>
            </a:stretch>
          </p:blipFill>
          <p:spPr bwMode="auto">
            <a:xfrm>
              <a:off x="4522" y="2180"/>
              <a:ext cx="1080" cy="450"/>
            </a:xfrm>
            <a:prstGeom prst="rect">
              <a:avLst/>
            </a:prstGeom>
            <a:noFill/>
            <a:ln w="9525">
              <a:noFill/>
              <a:miter lim="800000"/>
              <a:headEnd/>
              <a:tailEnd/>
            </a:ln>
          </p:spPr>
        </p:pic>
        <p:sp>
          <p:nvSpPr>
            <p:cNvPr id="66588" name="Text Box 31"/>
            <p:cNvSpPr txBox="1">
              <a:spLocks noChangeArrowheads="1"/>
            </p:cNvSpPr>
            <p:nvPr/>
          </p:nvSpPr>
          <p:spPr bwMode="auto">
            <a:xfrm>
              <a:off x="4798" y="281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“$85,400”</a:t>
              </a:r>
            </a:p>
          </p:txBody>
        </p:sp>
        <p:sp>
          <p:nvSpPr>
            <p:cNvPr id="66589"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1" name="Group 61"/>
          <p:cNvGrpSpPr>
            <a:grpSpLocks/>
          </p:cNvGrpSpPr>
          <p:nvPr/>
        </p:nvGrpSpPr>
        <p:grpSpPr bwMode="auto">
          <a:xfrm>
            <a:off x="152400" y="3170238"/>
            <a:ext cx="2209800" cy="1570037"/>
            <a:chOff x="96" y="1997"/>
            <a:chExt cx="1392" cy="989"/>
          </a:xfrm>
        </p:grpSpPr>
        <p:sp>
          <p:nvSpPr>
            <p:cNvPr id="66584"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66585"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66586"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2" name="Group 66"/>
          <p:cNvGrpSpPr>
            <a:grpSpLocks/>
          </p:cNvGrpSpPr>
          <p:nvPr/>
        </p:nvGrpSpPr>
        <p:grpSpPr bwMode="auto">
          <a:xfrm>
            <a:off x="4419600" y="4938713"/>
            <a:ext cx="2022475" cy="1584325"/>
            <a:chOff x="2784" y="3111"/>
            <a:chExt cx="1274" cy="998"/>
          </a:xfrm>
        </p:grpSpPr>
        <p:pic>
          <p:nvPicPr>
            <p:cNvPr id="66581" name="Picture 18" descr="American Eagle Silver Uncirculated Coin">
              <a:hlinkClick r:id="rId10"/>
            </p:cNvPr>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66582"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6583" name="Text Box 38"/>
            <p:cNvSpPr txBox="1">
              <a:spLocks noChangeArrowheads="1"/>
            </p:cNvSpPr>
            <p:nvPr/>
          </p:nvSpPr>
          <p:spPr bwMode="auto">
            <a:xfrm>
              <a:off x="3386" y="3936"/>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grpSp>
      <p:grpSp>
        <p:nvGrpSpPr>
          <p:cNvPr id="13" name="Group 65"/>
          <p:cNvGrpSpPr>
            <a:grpSpLocks/>
          </p:cNvGrpSpPr>
          <p:nvPr/>
        </p:nvGrpSpPr>
        <p:grpSpPr bwMode="auto">
          <a:xfrm>
            <a:off x="2362200" y="5027613"/>
            <a:ext cx="1895475" cy="1495425"/>
            <a:chOff x="1488" y="3167"/>
            <a:chExt cx="1194" cy="942"/>
          </a:xfrm>
        </p:grpSpPr>
        <p:sp>
          <p:nvSpPr>
            <p:cNvPr id="66578"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6579" name="Text Box 33"/>
            <p:cNvSpPr txBox="1">
              <a:spLocks noChangeArrowheads="1"/>
            </p:cNvSpPr>
            <p:nvPr/>
          </p:nvSpPr>
          <p:spPr bwMode="auto">
            <a:xfrm>
              <a:off x="1971" y="3936"/>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66580" name="Picture 41" descr="208303341_12da2510d9"/>
            <p:cNvPicPr>
              <a:picLocks noChangeAspect="1" noChangeArrowheads="1"/>
            </p:cNvPicPr>
            <p:nvPr/>
          </p:nvPicPr>
          <p:blipFill>
            <a:blip r:embed="rId6"/>
            <a:srcRect/>
            <a:stretch>
              <a:fillRect/>
            </a:stretch>
          </p:blipFill>
          <p:spPr bwMode="auto">
            <a:xfrm>
              <a:off x="1818" y="3167"/>
              <a:ext cx="864" cy="648"/>
            </a:xfrm>
            <a:prstGeom prst="rect">
              <a:avLst/>
            </a:prstGeom>
            <a:noFill/>
            <a:ln w="9525">
              <a:noFill/>
              <a:miter lim="800000"/>
              <a:headEnd/>
              <a:tailEnd/>
            </a:ln>
          </p:spPr>
        </p:pic>
      </p:grpSp>
      <p:grpSp>
        <p:nvGrpSpPr>
          <p:cNvPr id="14" name="Group 64"/>
          <p:cNvGrpSpPr>
            <a:grpSpLocks/>
          </p:cNvGrpSpPr>
          <p:nvPr/>
        </p:nvGrpSpPr>
        <p:grpSpPr bwMode="auto">
          <a:xfrm>
            <a:off x="152400" y="4894263"/>
            <a:ext cx="2209800" cy="1552575"/>
            <a:chOff x="96" y="3083"/>
            <a:chExt cx="1392" cy="978"/>
          </a:xfrm>
        </p:grpSpPr>
        <p:sp>
          <p:nvSpPr>
            <p:cNvPr id="66575"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pic>
          <p:nvPicPr>
            <p:cNvPr id="66576" name="Picture 30" descr="MPj03996810000[1]"/>
            <p:cNvPicPr>
              <a:picLocks noChangeAspect="1" noChangeArrowheads="1"/>
            </p:cNvPicPr>
            <p:nvPr/>
          </p:nvPicPr>
          <p:blipFill>
            <a:blip r:embed="rId5"/>
            <a:srcRect/>
            <a:stretch>
              <a:fillRect/>
            </a:stretch>
          </p:blipFill>
          <p:spPr bwMode="auto">
            <a:xfrm>
              <a:off x="632" y="3083"/>
              <a:ext cx="704" cy="816"/>
            </a:xfrm>
            <a:prstGeom prst="rect">
              <a:avLst/>
            </a:prstGeom>
            <a:noFill/>
            <a:ln w="9525">
              <a:noFill/>
              <a:miter lim="800000"/>
              <a:headEnd/>
              <a:tailEnd/>
            </a:ln>
          </p:spPr>
        </p:pic>
        <p:sp>
          <p:nvSpPr>
            <p:cNvPr id="66577" name="Text Box 47"/>
            <p:cNvSpPr txBox="1">
              <a:spLocks noChangeArrowheads="1"/>
            </p:cNvSpPr>
            <p:nvPr/>
          </p:nvSpPr>
          <p:spPr bwMode="auto">
            <a:xfrm>
              <a:off x="480" y="3888"/>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sp>
        <p:nvSpPr>
          <p:cNvPr id="66574"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pitchFamily="-112" charset="-128"/>
                <a:cs typeface="ＭＳ Ｐゴシック" pitchFamily="-112" charset="-128"/>
              </a:rPr>
              <a:t>What is the effect of using unconstitutional legal tender?</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68664"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8665"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68666" name="Group 58"/>
            <p:cNvGrpSpPr>
              <a:grpSpLocks/>
            </p:cNvGrpSpPr>
            <p:nvPr/>
          </p:nvGrpSpPr>
          <p:grpSpPr bwMode="auto">
            <a:xfrm>
              <a:off x="2784" y="1016"/>
              <a:ext cx="1202" cy="904"/>
              <a:chOff x="2784" y="1016"/>
              <a:chExt cx="1202" cy="904"/>
            </a:xfrm>
          </p:grpSpPr>
          <p:pic>
            <p:nvPicPr>
              <p:cNvPr id="68667"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68668"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68669"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68612" name="Group 57"/>
          <p:cNvGrpSpPr>
            <a:grpSpLocks/>
          </p:cNvGrpSpPr>
          <p:nvPr/>
        </p:nvGrpSpPr>
        <p:grpSpPr bwMode="auto">
          <a:xfrm>
            <a:off x="152400" y="1477963"/>
            <a:ext cx="2209800" cy="1570037"/>
            <a:chOff x="96" y="931"/>
            <a:chExt cx="1392" cy="989"/>
          </a:xfrm>
        </p:grpSpPr>
        <p:pic>
          <p:nvPicPr>
            <p:cNvPr id="68661"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68662"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68663"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68655"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8656"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68657" name="Group 60"/>
            <p:cNvGrpSpPr>
              <a:grpSpLocks/>
            </p:cNvGrpSpPr>
            <p:nvPr/>
          </p:nvGrpSpPr>
          <p:grpSpPr bwMode="auto">
            <a:xfrm>
              <a:off x="1488" y="1015"/>
              <a:ext cx="1194" cy="905"/>
              <a:chOff x="1488" y="1015"/>
              <a:chExt cx="1194" cy="905"/>
            </a:xfrm>
          </p:grpSpPr>
          <p:sp>
            <p:nvSpPr>
              <p:cNvPr id="68658"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8659"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68660"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68648"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68649" name="Group 59"/>
            <p:cNvGrpSpPr>
              <a:grpSpLocks/>
            </p:cNvGrpSpPr>
            <p:nvPr/>
          </p:nvGrpSpPr>
          <p:grpSpPr bwMode="auto">
            <a:xfrm>
              <a:off x="4176" y="1101"/>
              <a:ext cx="1438" cy="819"/>
              <a:chOff x="4176" y="1101"/>
              <a:chExt cx="1438" cy="819"/>
            </a:xfrm>
          </p:grpSpPr>
          <p:pic>
            <p:nvPicPr>
              <p:cNvPr id="68651"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68652"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68653"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8654"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68650"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3"/>
          <p:cNvGrpSpPr>
            <a:grpSpLocks/>
          </p:cNvGrpSpPr>
          <p:nvPr/>
        </p:nvGrpSpPr>
        <p:grpSpPr bwMode="auto">
          <a:xfrm>
            <a:off x="2362200" y="3303588"/>
            <a:ext cx="1895475" cy="1436687"/>
            <a:chOff x="1488" y="2081"/>
            <a:chExt cx="1194" cy="905"/>
          </a:xfrm>
        </p:grpSpPr>
        <p:sp>
          <p:nvSpPr>
            <p:cNvPr id="68645"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8646"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68647" name="Picture 40" descr="208303341_12da2510d9"/>
            <p:cNvPicPr>
              <a:picLocks noChangeAspect="1" noChangeArrowheads="1"/>
            </p:cNvPicPr>
            <p:nvPr/>
          </p:nvPicPr>
          <p:blipFill>
            <a:blip r:embed="rId6"/>
            <a:srcRect/>
            <a:stretch>
              <a:fillRect/>
            </a:stretch>
          </p:blipFill>
          <p:spPr bwMode="auto">
            <a:xfrm>
              <a:off x="1818" y="2081"/>
              <a:ext cx="864" cy="648"/>
            </a:xfrm>
            <a:prstGeom prst="rect">
              <a:avLst/>
            </a:prstGeom>
            <a:noFill/>
            <a:ln w="9525">
              <a:noFill/>
              <a:miter lim="800000"/>
              <a:headEnd/>
              <a:tailEnd/>
            </a:ln>
          </p:spPr>
        </p:pic>
      </p:grpSp>
      <p:grpSp>
        <p:nvGrpSpPr>
          <p:cNvPr id="10" name="Group 62"/>
          <p:cNvGrpSpPr>
            <a:grpSpLocks/>
          </p:cNvGrpSpPr>
          <p:nvPr/>
        </p:nvGrpSpPr>
        <p:grpSpPr bwMode="auto">
          <a:xfrm>
            <a:off x="7159625" y="3460750"/>
            <a:ext cx="1752600" cy="1279525"/>
            <a:chOff x="4510" y="2180"/>
            <a:chExt cx="1104" cy="806"/>
          </a:xfrm>
        </p:grpSpPr>
        <p:pic>
          <p:nvPicPr>
            <p:cNvPr id="68642" name="Picture 8" descr="Obverse of the $1 bill">
              <a:hlinkClick r:id="rId8" tooltip="Obverse of the $1 bill"/>
            </p:cNvPr>
            <p:cNvPicPr>
              <a:picLocks noChangeAspect="1" noChangeArrowheads="1"/>
            </p:cNvPicPr>
            <p:nvPr/>
          </p:nvPicPr>
          <p:blipFill>
            <a:blip r:embed="rId9"/>
            <a:srcRect/>
            <a:stretch>
              <a:fillRect/>
            </a:stretch>
          </p:blipFill>
          <p:spPr bwMode="auto">
            <a:xfrm>
              <a:off x="4522" y="2180"/>
              <a:ext cx="1080" cy="450"/>
            </a:xfrm>
            <a:prstGeom prst="rect">
              <a:avLst/>
            </a:prstGeom>
            <a:noFill/>
            <a:ln w="9525">
              <a:noFill/>
              <a:miter lim="800000"/>
              <a:headEnd/>
              <a:tailEnd/>
            </a:ln>
          </p:spPr>
        </p:pic>
        <p:sp>
          <p:nvSpPr>
            <p:cNvPr id="68643" name="Text Box 31"/>
            <p:cNvSpPr txBox="1">
              <a:spLocks noChangeArrowheads="1"/>
            </p:cNvSpPr>
            <p:nvPr/>
          </p:nvSpPr>
          <p:spPr bwMode="auto">
            <a:xfrm>
              <a:off x="4798" y="281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“$85,400”</a:t>
              </a:r>
            </a:p>
          </p:txBody>
        </p:sp>
        <p:sp>
          <p:nvSpPr>
            <p:cNvPr id="68644"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1" name="Group 61"/>
          <p:cNvGrpSpPr>
            <a:grpSpLocks/>
          </p:cNvGrpSpPr>
          <p:nvPr/>
        </p:nvGrpSpPr>
        <p:grpSpPr bwMode="auto">
          <a:xfrm>
            <a:off x="152400" y="3170238"/>
            <a:ext cx="2209800" cy="1570037"/>
            <a:chOff x="96" y="1997"/>
            <a:chExt cx="1392" cy="989"/>
          </a:xfrm>
        </p:grpSpPr>
        <p:sp>
          <p:nvSpPr>
            <p:cNvPr id="68639"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68640"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68641"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2" name="Group 66"/>
          <p:cNvGrpSpPr>
            <a:grpSpLocks/>
          </p:cNvGrpSpPr>
          <p:nvPr/>
        </p:nvGrpSpPr>
        <p:grpSpPr bwMode="auto">
          <a:xfrm>
            <a:off x="4419600" y="4938713"/>
            <a:ext cx="2022475" cy="1584325"/>
            <a:chOff x="2784" y="3111"/>
            <a:chExt cx="1274" cy="998"/>
          </a:xfrm>
        </p:grpSpPr>
        <p:pic>
          <p:nvPicPr>
            <p:cNvPr id="68636" name="Picture 18" descr="American Eagle Silver Uncirculated Coin">
              <a:hlinkClick r:id="rId10"/>
            </p:cNvPr>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68637"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8638" name="Text Box 38"/>
            <p:cNvSpPr txBox="1">
              <a:spLocks noChangeArrowheads="1"/>
            </p:cNvSpPr>
            <p:nvPr/>
          </p:nvSpPr>
          <p:spPr bwMode="auto">
            <a:xfrm>
              <a:off x="3386" y="3936"/>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grpSp>
      <p:grpSp>
        <p:nvGrpSpPr>
          <p:cNvPr id="13" name="Group 65"/>
          <p:cNvGrpSpPr>
            <a:grpSpLocks/>
          </p:cNvGrpSpPr>
          <p:nvPr/>
        </p:nvGrpSpPr>
        <p:grpSpPr bwMode="auto">
          <a:xfrm>
            <a:off x="2362200" y="5027613"/>
            <a:ext cx="1895475" cy="1495425"/>
            <a:chOff x="1488" y="3167"/>
            <a:chExt cx="1194" cy="942"/>
          </a:xfrm>
        </p:grpSpPr>
        <p:sp>
          <p:nvSpPr>
            <p:cNvPr id="68633"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8634" name="Text Box 33"/>
            <p:cNvSpPr txBox="1">
              <a:spLocks noChangeArrowheads="1"/>
            </p:cNvSpPr>
            <p:nvPr/>
          </p:nvSpPr>
          <p:spPr bwMode="auto">
            <a:xfrm>
              <a:off x="1971" y="3936"/>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68635" name="Picture 41" descr="208303341_12da2510d9"/>
            <p:cNvPicPr>
              <a:picLocks noChangeAspect="1" noChangeArrowheads="1"/>
            </p:cNvPicPr>
            <p:nvPr/>
          </p:nvPicPr>
          <p:blipFill>
            <a:blip r:embed="rId6"/>
            <a:srcRect/>
            <a:stretch>
              <a:fillRect/>
            </a:stretch>
          </p:blipFill>
          <p:spPr bwMode="auto">
            <a:xfrm>
              <a:off x="1818" y="3167"/>
              <a:ext cx="864" cy="648"/>
            </a:xfrm>
            <a:prstGeom prst="rect">
              <a:avLst/>
            </a:prstGeom>
            <a:noFill/>
            <a:ln w="9525">
              <a:noFill/>
              <a:miter lim="800000"/>
              <a:headEnd/>
              <a:tailEnd/>
            </a:ln>
          </p:spPr>
        </p:pic>
      </p:grpSp>
      <p:grpSp>
        <p:nvGrpSpPr>
          <p:cNvPr id="14" name="Group 64"/>
          <p:cNvGrpSpPr>
            <a:grpSpLocks/>
          </p:cNvGrpSpPr>
          <p:nvPr/>
        </p:nvGrpSpPr>
        <p:grpSpPr bwMode="auto">
          <a:xfrm>
            <a:off x="152400" y="4894263"/>
            <a:ext cx="2209800" cy="1552575"/>
            <a:chOff x="96" y="3083"/>
            <a:chExt cx="1392" cy="978"/>
          </a:xfrm>
        </p:grpSpPr>
        <p:sp>
          <p:nvSpPr>
            <p:cNvPr id="68630"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pic>
          <p:nvPicPr>
            <p:cNvPr id="68631" name="Picture 30" descr="MPj03996810000[1]"/>
            <p:cNvPicPr>
              <a:picLocks noChangeAspect="1" noChangeArrowheads="1"/>
            </p:cNvPicPr>
            <p:nvPr/>
          </p:nvPicPr>
          <p:blipFill>
            <a:blip r:embed="rId5"/>
            <a:srcRect/>
            <a:stretch>
              <a:fillRect/>
            </a:stretch>
          </p:blipFill>
          <p:spPr bwMode="auto">
            <a:xfrm>
              <a:off x="632" y="3083"/>
              <a:ext cx="704" cy="816"/>
            </a:xfrm>
            <a:prstGeom prst="rect">
              <a:avLst/>
            </a:prstGeom>
            <a:noFill/>
            <a:ln w="9525">
              <a:noFill/>
              <a:miter lim="800000"/>
              <a:headEnd/>
              <a:tailEnd/>
            </a:ln>
          </p:spPr>
        </p:pic>
        <p:sp>
          <p:nvSpPr>
            <p:cNvPr id="68632" name="Text Box 47"/>
            <p:cNvSpPr txBox="1">
              <a:spLocks noChangeArrowheads="1"/>
            </p:cNvSpPr>
            <p:nvPr/>
          </p:nvSpPr>
          <p:spPr bwMode="auto">
            <a:xfrm>
              <a:off x="480" y="3888"/>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5" name="Group 67"/>
          <p:cNvGrpSpPr>
            <a:grpSpLocks/>
          </p:cNvGrpSpPr>
          <p:nvPr/>
        </p:nvGrpSpPr>
        <p:grpSpPr bwMode="auto">
          <a:xfrm>
            <a:off x="6629400" y="5184775"/>
            <a:ext cx="2282825" cy="1338263"/>
            <a:chOff x="4176" y="3266"/>
            <a:chExt cx="1438" cy="843"/>
          </a:xfrm>
        </p:grpSpPr>
        <p:pic>
          <p:nvPicPr>
            <p:cNvPr id="68624"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3266"/>
              <a:ext cx="1080" cy="450"/>
            </a:xfrm>
            <a:prstGeom prst="rect">
              <a:avLst/>
            </a:prstGeom>
            <a:noFill/>
            <a:ln w="9525">
              <a:noFill/>
              <a:miter lim="800000"/>
              <a:headEnd/>
              <a:tailEnd/>
            </a:ln>
          </p:spPr>
        </p:pic>
        <p:sp>
          <p:nvSpPr>
            <p:cNvPr id="68625" name="Text Box 22"/>
            <p:cNvSpPr txBox="1">
              <a:spLocks noChangeArrowheads="1"/>
            </p:cNvSpPr>
            <p:nvPr/>
          </p:nvSpPr>
          <p:spPr bwMode="auto">
            <a:xfrm>
              <a:off x="4749" y="3936"/>
              <a:ext cx="626"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68626"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68627" name="Group 53"/>
            <p:cNvGrpSpPr>
              <a:grpSpLocks/>
            </p:cNvGrpSpPr>
            <p:nvPr/>
          </p:nvGrpSpPr>
          <p:grpSpPr bwMode="auto">
            <a:xfrm>
              <a:off x="4176" y="3375"/>
              <a:ext cx="200" cy="231"/>
              <a:chOff x="4176" y="3360"/>
              <a:chExt cx="200" cy="231"/>
            </a:xfrm>
          </p:grpSpPr>
          <p:sp>
            <p:nvSpPr>
              <p:cNvPr id="68628"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8629"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68623"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pitchFamily="-112" charset="-128"/>
                <a:cs typeface="ＭＳ Ｐゴシック" pitchFamily="-112" charset="-128"/>
              </a:rPr>
              <a:t>What is the effect of using unconstitutional legal tender?</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70659"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70660"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70661"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70662"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sp>
        <p:nvSpPr>
          <p:cNvPr id="70663"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sp>
        <p:nvSpPr>
          <p:cNvPr id="70664"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pitchFamily="-112" charset="-128"/>
                <a:cs typeface="ＭＳ Ｐゴシック" pitchFamily="-112" charset="-128"/>
              </a:rPr>
              <a:t>Watch Carefully</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212"/>
                                        </p:tgtEl>
                                        <p:attrNameLst>
                                          <p:attrName>style.visibility</p:attrName>
                                        </p:attrNameLst>
                                      </p:cBhvr>
                                      <p:to>
                                        <p:strVal val="visible"/>
                                      </p:to>
                                    </p:set>
                                    <p:animEffect transition="in" filter="blinds(horizontal)">
                                      <p:cBhvr>
                                        <p:cTn id="7"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72707"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72708"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72709"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72710"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sp>
        <p:nvSpPr>
          <p:cNvPr id="72711"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93"/>
          <p:cNvGrpSpPr>
            <a:grpSpLocks/>
          </p:cNvGrpSpPr>
          <p:nvPr/>
        </p:nvGrpSpPr>
        <p:grpSpPr bwMode="auto">
          <a:xfrm>
            <a:off x="2362200" y="715963"/>
            <a:ext cx="2016125" cy="3627437"/>
            <a:chOff x="1488" y="451"/>
            <a:chExt cx="1270" cy="2285"/>
          </a:xfrm>
        </p:grpSpPr>
        <p:sp>
          <p:nvSpPr>
            <p:cNvPr id="72715"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2716"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2717"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72718"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72719" name="Picture 39" descr="208303341_12da2510d9"/>
            <p:cNvPicPr>
              <a:picLocks noChangeAspect="1" noChangeArrowheads="1"/>
            </p:cNvPicPr>
            <p:nvPr/>
          </p:nvPicPr>
          <p:blipFill>
            <a:blip r:embed="rId4"/>
            <a:srcRect/>
            <a:stretch>
              <a:fillRect/>
            </a:stretch>
          </p:blipFill>
          <p:spPr bwMode="auto">
            <a:xfrm>
              <a:off x="1807" y="811"/>
              <a:ext cx="864" cy="648"/>
            </a:xfrm>
            <a:prstGeom prst="rect">
              <a:avLst/>
            </a:prstGeom>
            <a:noFill/>
            <a:ln w="9525">
              <a:noFill/>
              <a:miter lim="800000"/>
              <a:headEnd/>
              <a:tailEnd/>
            </a:ln>
          </p:spPr>
        </p:pic>
        <p:pic>
          <p:nvPicPr>
            <p:cNvPr id="72720" name="Picture 41" descr="208303341_12da2510d9"/>
            <p:cNvPicPr>
              <a:picLocks noChangeAspect="1" noChangeArrowheads="1"/>
            </p:cNvPicPr>
            <p:nvPr/>
          </p:nvPicPr>
          <p:blipFill>
            <a:blip r:embed="rId4"/>
            <a:srcRect/>
            <a:stretch>
              <a:fillRect/>
            </a:stretch>
          </p:blipFill>
          <p:spPr bwMode="auto">
            <a:xfrm>
              <a:off x="1807" y="1831"/>
              <a:ext cx="864" cy="648"/>
            </a:xfrm>
            <a:prstGeom prst="rect">
              <a:avLst/>
            </a:prstGeom>
            <a:noFill/>
            <a:ln w="9525">
              <a:noFill/>
              <a:miter lim="800000"/>
              <a:headEnd/>
              <a:tailEnd/>
            </a:ln>
          </p:spPr>
        </p:pic>
        <p:sp>
          <p:nvSpPr>
            <p:cNvPr id="72721"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2722"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72713"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pitchFamily="-112" charset="-128"/>
                <a:cs typeface="ＭＳ Ｐゴシック" pitchFamily="-112" charset="-128"/>
              </a:rPr>
              <a:t>Was a gain made in this transaction?</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12"/>
                                        </p:tgtEl>
                                        <p:attrNameLst>
                                          <p:attrName>style.visibility</p:attrName>
                                        </p:attrNameLst>
                                      </p:cBhvr>
                                      <p:to>
                                        <p:strVal val="visible"/>
                                      </p:to>
                                    </p:set>
                                    <p:animEffect transition="in" filter="blinds(horizontal)">
                                      <p:cBhvr>
                                        <p:cTn id="10"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74755"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74756"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74757"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74758"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74772"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74773"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sp>
        <p:nvSpPr>
          <p:cNvPr id="74760"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3" name="Group 93"/>
          <p:cNvGrpSpPr>
            <a:grpSpLocks/>
          </p:cNvGrpSpPr>
          <p:nvPr/>
        </p:nvGrpSpPr>
        <p:grpSpPr bwMode="auto">
          <a:xfrm>
            <a:off x="2362200" y="715963"/>
            <a:ext cx="2016125" cy="3627437"/>
            <a:chOff x="1488" y="451"/>
            <a:chExt cx="1270" cy="2285"/>
          </a:xfrm>
        </p:grpSpPr>
        <p:sp>
          <p:nvSpPr>
            <p:cNvPr id="74764"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4765"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4766"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74767"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74768" name="Picture 39" descr="208303341_12da2510d9"/>
            <p:cNvPicPr>
              <a:picLocks noChangeAspect="1" noChangeArrowheads="1"/>
            </p:cNvPicPr>
            <p:nvPr/>
          </p:nvPicPr>
          <p:blipFill>
            <a:blip r:embed="rId4"/>
            <a:srcRect/>
            <a:stretch>
              <a:fillRect/>
            </a:stretch>
          </p:blipFill>
          <p:spPr bwMode="auto">
            <a:xfrm>
              <a:off x="1807" y="811"/>
              <a:ext cx="864" cy="648"/>
            </a:xfrm>
            <a:prstGeom prst="rect">
              <a:avLst/>
            </a:prstGeom>
            <a:noFill/>
            <a:ln w="9525">
              <a:noFill/>
              <a:miter lim="800000"/>
              <a:headEnd/>
              <a:tailEnd/>
            </a:ln>
          </p:spPr>
        </p:pic>
        <p:pic>
          <p:nvPicPr>
            <p:cNvPr id="74769" name="Picture 41" descr="208303341_12da2510d9"/>
            <p:cNvPicPr>
              <a:picLocks noChangeAspect="1" noChangeArrowheads="1"/>
            </p:cNvPicPr>
            <p:nvPr/>
          </p:nvPicPr>
          <p:blipFill>
            <a:blip r:embed="rId4"/>
            <a:srcRect/>
            <a:stretch>
              <a:fillRect/>
            </a:stretch>
          </p:blipFill>
          <p:spPr bwMode="auto">
            <a:xfrm>
              <a:off x="1807" y="1831"/>
              <a:ext cx="864" cy="648"/>
            </a:xfrm>
            <a:prstGeom prst="rect">
              <a:avLst/>
            </a:prstGeom>
            <a:noFill/>
            <a:ln w="9525">
              <a:noFill/>
              <a:miter lim="800000"/>
              <a:headEnd/>
              <a:tailEnd/>
            </a:ln>
          </p:spPr>
        </p:pic>
        <p:sp>
          <p:nvSpPr>
            <p:cNvPr id="74770"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4771"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74762"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pitchFamily="-112" charset="-128"/>
                <a:cs typeface="ＭＳ Ｐゴシック" pitchFamily="-112" charset="-128"/>
              </a:rPr>
              <a:t>No Gain!</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212"/>
                                        </p:tgtEl>
                                        <p:attrNameLst>
                                          <p:attrName>style.visibility</p:attrName>
                                        </p:attrNameLst>
                                      </p:cBhvr>
                                      <p:to>
                                        <p:strVal val="visible"/>
                                      </p:to>
                                    </p:set>
                                    <p:animEffect transition="in" filter="blinds(horizontal)">
                                      <p:cBhvr>
                                        <p:cTn id="1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76803"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76804"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76805"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76806"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76829"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76830"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sp>
        <p:nvSpPr>
          <p:cNvPr id="76808"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3" name="Group 95"/>
          <p:cNvGrpSpPr>
            <a:grpSpLocks/>
          </p:cNvGrpSpPr>
          <p:nvPr/>
        </p:nvGrpSpPr>
        <p:grpSpPr bwMode="auto">
          <a:xfrm>
            <a:off x="4457700" y="715963"/>
            <a:ext cx="2390775" cy="3627437"/>
            <a:chOff x="2808" y="451"/>
            <a:chExt cx="1506" cy="2285"/>
          </a:xfrm>
        </p:grpSpPr>
        <p:pic>
          <p:nvPicPr>
            <p:cNvPr id="76821"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76822"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76823" name="Text Box 20"/>
            <p:cNvSpPr txBox="1">
              <a:spLocks noChangeArrowheads="1"/>
            </p:cNvSpPr>
            <p:nvPr/>
          </p:nvSpPr>
          <p:spPr bwMode="auto">
            <a:xfrm>
              <a:off x="3380"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76824"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6825"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76826" name="Text Box 38"/>
            <p:cNvSpPr txBox="1">
              <a:spLocks noChangeArrowheads="1"/>
            </p:cNvSpPr>
            <p:nvPr/>
          </p:nvSpPr>
          <p:spPr bwMode="auto">
            <a:xfrm>
              <a:off x="3380"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76827"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6828"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grpSp>
        <p:nvGrpSpPr>
          <p:cNvPr id="4" name="Group 93"/>
          <p:cNvGrpSpPr>
            <a:grpSpLocks/>
          </p:cNvGrpSpPr>
          <p:nvPr/>
        </p:nvGrpSpPr>
        <p:grpSpPr bwMode="auto">
          <a:xfrm>
            <a:off x="2362200" y="715963"/>
            <a:ext cx="2016125" cy="3627437"/>
            <a:chOff x="1488" y="451"/>
            <a:chExt cx="1270" cy="2285"/>
          </a:xfrm>
        </p:grpSpPr>
        <p:sp>
          <p:nvSpPr>
            <p:cNvPr id="76813"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6814"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6815"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76816"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76817"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76818"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76819"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6820"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76811"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pitchFamily="-112" charset="-128"/>
                <a:cs typeface="ＭＳ Ｐゴシック" pitchFamily="-112" charset="-128"/>
              </a:rPr>
              <a:t>Was a gain made in this transaction?</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212"/>
                                        </p:tgtEl>
                                        <p:attrNameLst>
                                          <p:attrName>style.visibility</p:attrName>
                                        </p:attrNameLst>
                                      </p:cBhvr>
                                      <p:to>
                                        <p:strVal val="visible"/>
                                      </p:to>
                                    </p:set>
                                    <p:animEffect transition="in" filter="blinds(horizontal)">
                                      <p:cBhvr>
                                        <p:cTn id="20"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ea typeface="ＭＳ Ｐゴシック" pitchFamily="-112" charset="-128"/>
                <a:cs typeface="ＭＳ Ｐゴシック" pitchFamily="-112" charset="-128"/>
              </a:rPr>
              <a:t>What is a Dollar?</a:t>
            </a:r>
          </a:p>
        </p:txBody>
      </p:sp>
      <p:sp>
        <p:nvSpPr>
          <p:cNvPr id="23555" name="Rectangle 4"/>
          <p:cNvSpPr>
            <a:spLocks noGrp="1" noChangeArrowheads="1"/>
          </p:cNvSpPr>
          <p:nvPr>
            <p:ph type="body" sz="half" idx="1"/>
          </p:nvPr>
        </p:nvSpPr>
        <p:spPr>
          <a:xfrm>
            <a:off x="381000" y="1600200"/>
            <a:ext cx="8382000" cy="609600"/>
          </a:xfrm>
        </p:spPr>
        <p:txBody>
          <a:bodyPr/>
          <a:lstStyle/>
          <a:p>
            <a:pPr eaLnBrk="1" hangingPunct="1">
              <a:buFontTx/>
              <a:buNone/>
            </a:pPr>
            <a:r>
              <a:rPr lang="en-US">
                <a:ea typeface="ＭＳ Ｐゴシック" pitchFamily="-112" charset="-128"/>
                <a:cs typeface="ＭＳ Ｐゴシック" pitchFamily="-112" charset="-128"/>
              </a:rPr>
              <a:t>A </a:t>
            </a:r>
            <a:r>
              <a:rPr lang="en-US">
                <a:solidFill>
                  <a:srgbClr val="0000FF"/>
                </a:solidFill>
                <a:ea typeface="ＭＳ Ｐゴシック" pitchFamily="-112" charset="-128"/>
                <a:cs typeface="ＭＳ Ｐゴシック" pitchFamily="-112" charset="-128"/>
              </a:rPr>
              <a:t>Dollar</a:t>
            </a:r>
            <a:r>
              <a:rPr lang="en-US">
                <a:ea typeface="ＭＳ Ｐゴシック" pitchFamily="-112" charset="-128"/>
                <a:cs typeface="ＭＳ Ｐゴシック" pitchFamily="-112" charset="-128"/>
              </a:rPr>
              <a:t> is a standard unit of measurement of</a:t>
            </a:r>
          </a:p>
        </p:txBody>
      </p:sp>
      <p:pic>
        <p:nvPicPr>
          <p:cNvPr id="23556" name="Picture 6" descr="j0234131"/>
          <p:cNvPicPr>
            <a:picLocks noGrp="1" noChangeAspect="1" noChangeArrowheads="1"/>
          </p:cNvPicPr>
          <p:nvPr>
            <p:ph sz="half" idx="2"/>
          </p:nvPr>
        </p:nvPicPr>
        <p:blipFill>
          <a:blip r:embed="rId3"/>
          <a:srcRect/>
          <a:stretch>
            <a:fillRect/>
          </a:stretch>
        </p:blipFill>
        <p:spPr>
          <a:xfrm>
            <a:off x="1600200" y="3810000"/>
            <a:ext cx="860425" cy="914400"/>
          </a:xfrm>
        </p:spPr>
      </p:pic>
      <p:sp>
        <p:nvSpPr>
          <p:cNvPr id="23557" name="Text Box 7"/>
          <p:cNvSpPr txBox="1">
            <a:spLocks noChangeArrowheads="1"/>
          </p:cNvSpPr>
          <p:nvPr/>
        </p:nvSpPr>
        <p:spPr bwMode="auto">
          <a:xfrm>
            <a:off x="2667000" y="4038600"/>
            <a:ext cx="4486275" cy="457200"/>
          </a:xfrm>
          <a:prstGeom prst="rect">
            <a:avLst/>
          </a:prstGeom>
          <a:noFill/>
          <a:ln w="9525">
            <a:noFill/>
            <a:miter lim="800000"/>
            <a:headEnd/>
            <a:tailEnd/>
          </a:ln>
        </p:spPr>
        <p:txBody>
          <a:bodyPr wrap="none">
            <a:prstTxWarp prst="textNoShape">
              <a:avLst/>
            </a:prstTxWarp>
            <a:spAutoFit/>
          </a:bodyPr>
          <a:lstStyle/>
          <a:p>
            <a:r>
              <a:rPr lang="en-US" sz="2400"/>
              <a:t>24 </a:t>
            </a:r>
            <a:r>
              <a:rPr lang="en-US" sz="2400">
                <a:solidFill>
                  <a:srgbClr val="0000FF"/>
                </a:solidFill>
              </a:rPr>
              <a:t>Hours</a:t>
            </a:r>
            <a:r>
              <a:rPr lang="en-US" sz="2400"/>
              <a:t> = 1 </a:t>
            </a:r>
            <a:r>
              <a:rPr lang="en-US" sz="2400">
                <a:solidFill>
                  <a:srgbClr val="0000FF"/>
                </a:solidFill>
              </a:rPr>
              <a:t>Day</a:t>
            </a:r>
            <a:r>
              <a:rPr lang="en-US" sz="2400"/>
              <a:t>  * 7 = 1 </a:t>
            </a:r>
            <a:r>
              <a:rPr lang="en-US" sz="2400">
                <a:solidFill>
                  <a:srgbClr val="0000FF"/>
                </a:solidFill>
              </a:rPr>
              <a:t>Week</a:t>
            </a:r>
          </a:p>
        </p:txBody>
      </p:sp>
      <p:sp>
        <p:nvSpPr>
          <p:cNvPr id="23558" name="Text Box 8"/>
          <p:cNvSpPr txBox="1">
            <a:spLocks noChangeArrowheads="1"/>
          </p:cNvSpPr>
          <p:nvPr/>
        </p:nvSpPr>
        <p:spPr bwMode="auto">
          <a:xfrm>
            <a:off x="457200" y="4008438"/>
            <a:ext cx="1074738" cy="519112"/>
          </a:xfrm>
          <a:prstGeom prst="rect">
            <a:avLst/>
          </a:prstGeom>
          <a:noFill/>
          <a:ln w="9525">
            <a:noFill/>
            <a:miter lim="800000"/>
            <a:headEnd/>
            <a:tailEnd/>
          </a:ln>
        </p:spPr>
        <p:txBody>
          <a:bodyPr wrap="none">
            <a:prstTxWarp prst="textNoShape">
              <a:avLst/>
            </a:prstTxWarp>
            <a:spAutoFit/>
          </a:bodyPr>
          <a:lstStyle/>
          <a:p>
            <a:r>
              <a:rPr lang="en-US" sz="2800"/>
              <a:t>Time:</a:t>
            </a:r>
          </a:p>
        </p:txBody>
      </p:sp>
      <p:sp>
        <p:nvSpPr>
          <p:cNvPr id="23559" name="Text Box 9"/>
          <p:cNvSpPr txBox="1">
            <a:spLocks noChangeArrowheads="1"/>
          </p:cNvSpPr>
          <p:nvPr/>
        </p:nvSpPr>
        <p:spPr bwMode="auto">
          <a:xfrm>
            <a:off x="457200" y="4860925"/>
            <a:ext cx="1390650" cy="519113"/>
          </a:xfrm>
          <a:prstGeom prst="rect">
            <a:avLst/>
          </a:prstGeom>
          <a:noFill/>
          <a:ln w="9525">
            <a:noFill/>
            <a:miter lim="800000"/>
            <a:headEnd/>
            <a:tailEnd/>
          </a:ln>
        </p:spPr>
        <p:txBody>
          <a:bodyPr wrap="none">
            <a:prstTxWarp prst="textNoShape">
              <a:avLst/>
            </a:prstTxWarp>
            <a:spAutoFit/>
          </a:bodyPr>
          <a:lstStyle/>
          <a:p>
            <a:r>
              <a:rPr lang="en-US" sz="2800"/>
              <a:t>Weight:</a:t>
            </a:r>
          </a:p>
        </p:txBody>
      </p:sp>
      <p:sp>
        <p:nvSpPr>
          <p:cNvPr id="23560" name="Text Box 10"/>
          <p:cNvSpPr txBox="1">
            <a:spLocks noChangeArrowheads="1"/>
          </p:cNvSpPr>
          <p:nvPr/>
        </p:nvSpPr>
        <p:spPr bwMode="auto">
          <a:xfrm>
            <a:off x="457200" y="5865813"/>
            <a:ext cx="1373188" cy="519112"/>
          </a:xfrm>
          <a:prstGeom prst="rect">
            <a:avLst/>
          </a:prstGeom>
          <a:noFill/>
          <a:ln w="9525">
            <a:noFill/>
            <a:miter lim="800000"/>
            <a:headEnd/>
            <a:tailEnd/>
          </a:ln>
        </p:spPr>
        <p:txBody>
          <a:bodyPr wrap="none">
            <a:prstTxWarp prst="textNoShape">
              <a:avLst/>
            </a:prstTxWarp>
            <a:spAutoFit/>
          </a:bodyPr>
          <a:lstStyle/>
          <a:p>
            <a:r>
              <a:rPr lang="en-US" sz="2800"/>
              <a:t>Length:</a:t>
            </a:r>
          </a:p>
        </p:txBody>
      </p:sp>
      <p:pic>
        <p:nvPicPr>
          <p:cNvPr id="23561" name="Picture 11" descr="j0191787"/>
          <p:cNvPicPr>
            <a:picLocks noChangeAspect="1" noChangeArrowheads="1"/>
          </p:cNvPicPr>
          <p:nvPr/>
        </p:nvPicPr>
        <p:blipFill>
          <a:blip r:embed="rId4"/>
          <a:srcRect/>
          <a:stretch>
            <a:fillRect/>
          </a:stretch>
        </p:blipFill>
        <p:spPr bwMode="auto">
          <a:xfrm>
            <a:off x="1828800" y="4806950"/>
            <a:ext cx="914400" cy="754063"/>
          </a:xfrm>
          <a:prstGeom prst="rect">
            <a:avLst/>
          </a:prstGeom>
          <a:noFill/>
          <a:ln w="9525">
            <a:noFill/>
            <a:miter lim="800000"/>
            <a:headEnd/>
            <a:tailEnd/>
          </a:ln>
        </p:spPr>
      </p:pic>
      <p:pic>
        <p:nvPicPr>
          <p:cNvPr id="23562" name="Picture 12" descr="j0383972"/>
          <p:cNvPicPr>
            <a:picLocks noChangeAspect="1" noChangeArrowheads="1"/>
          </p:cNvPicPr>
          <p:nvPr/>
        </p:nvPicPr>
        <p:blipFill>
          <a:blip r:embed="rId5"/>
          <a:srcRect/>
          <a:stretch>
            <a:fillRect/>
          </a:stretch>
        </p:blipFill>
        <p:spPr bwMode="auto">
          <a:xfrm>
            <a:off x="1828800" y="5789613"/>
            <a:ext cx="838200" cy="687387"/>
          </a:xfrm>
          <a:prstGeom prst="rect">
            <a:avLst/>
          </a:prstGeom>
          <a:noFill/>
          <a:ln w="9525">
            <a:noFill/>
            <a:miter lim="800000"/>
            <a:headEnd/>
            <a:tailEnd/>
          </a:ln>
        </p:spPr>
      </p:pic>
      <p:sp>
        <p:nvSpPr>
          <p:cNvPr id="23563" name="Text Box 20"/>
          <p:cNvSpPr txBox="1">
            <a:spLocks noChangeArrowheads="1"/>
          </p:cNvSpPr>
          <p:nvPr/>
        </p:nvSpPr>
        <p:spPr bwMode="auto">
          <a:xfrm>
            <a:off x="2743200" y="4951413"/>
            <a:ext cx="5318125" cy="457200"/>
          </a:xfrm>
          <a:prstGeom prst="rect">
            <a:avLst/>
          </a:prstGeom>
          <a:noFill/>
          <a:ln w="9525">
            <a:noFill/>
            <a:miter lim="800000"/>
            <a:headEnd/>
            <a:tailEnd/>
          </a:ln>
        </p:spPr>
        <p:txBody>
          <a:bodyPr wrap="none">
            <a:prstTxWarp prst="textNoShape">
              <a:avLst/>
            </a:prstTxWarp>
            <a:spAutoFit/>
          </a:bodyPr>
          <a:lstStyle/>
          <a:p>
            <a:r>
              <a:rPr lang="en-US" sz="2400"/>
              <a:t>16 </a:t>
            </a:r>
            <a:r>
              <a:rPr lang="en-US" sz="2400">
                <a:solidFill>
                  <a:srgbClr val="0000FF"/>
                </a:solidFill>
              </a:rPr>
              <a:t>Ounces</a:t>
            </a:r>
            <a:r>
              <a:rPr lang="en-US" sz="2400"/>
              <a:t> = 1 </a:t>
            </a:r>
            <a:r>
              <a:rPr lang="en-US" sz="2400">
                <a:solidFill>
                  <a:srgbClr val="0000FF"/>
                </a:solidFill>
              </a:rPr>
              <a:t>Pound</a:t>
            </a:r>
            <a:r>
              <a:rPr lang="en-US" sz="2400"/>
              <a:t>  * 2000 = 1 </a:t>
            </a:r>
            <a:r>
              <a:rPr lang="en-US" sz="2400">
                <a:solidFill>
                  <a:srgbClr val="0000FF"/>
                </a:solidFill>
              </a:rPr>
              <a:t>Ton</a:t>
            </a:r>
          </a:p>
        </p:txBody>
      </p:sp>
      <p:sp>
        <p:nvSpPr>
          <p:cNvPr id="23564" name="Text Box 21"/>
          <p:cNvSpPr txBox="1">
            <a:spLocks noChangeArrowheads="1"/>
          </p:cNvSpPr>
          <p:nvPr/>
        </p:nvSpPr>
        <p:spPr bwMode="auto">
          <a:xfrm>
            <a:off x="2743200" y="5865813"/>
            <a:ext cx="4552950" cy="457200"/>
          </a:xfrm>
          <a:prstGeom prst="rect">
            <a:avLst/>
          </a:prstGeom>
          <a:noFill/>
          <a:ln w="9525">
            <a:noFill/>
            <a:miter lim="800000"/>
            <a:headEnd/>
            <a:tailEnd/>
          </a:ln>
        </p:spPr>
        <p:txBody>
          <a:bodyPr wrap="none">
            <a:prstTxWarp prst="textNoShape">
              <a:avLst/>
            </a:prstTxWarp>
            <a:spAutoFit/>
          </a:bodyPr>
          <a:lstStyle/>
          <a:p>
            <a:r>
              <a:rPr lang="en-US" sz="2400"/>
              <a:t>1 </a:t>
            </a:r>
            <a:r>
              <a:rPr lang="en-US" sz="2400">
                <a:solidFill>
                  <a:srgbClr val="0000FF"/>
                </a:solidFill>
              </a:rPr>
              <a:t>Inch</a:t>
            </a:r>
            <a:r>
              <a:rPr lang="en-US" sz="2400"/>
              <a:t> * 12 = 1 </a:t>
            </a:r>
            <a:r>
              <a:rPr lang="en-US" sz="2400">
                <a:solidFill>
                  <a:srgbClr val="0000FF"/>
                </a:solidFill>
              </a:rPr>
              <a:t>Foot</a:t>
            </a:r>
            <a:r>
              <a:rPr lang="en-US" sz="2400"/>
              <a:t> * 3 = 1 </a:t>
            </a:r>
            <a:r>
              <a:rPr lang="en-US" sz="2400">
                <a:solidFill>
                  <a:srgbClr val="0000FF"/>
                </a:solidFill>
              </a:rPr>
              <a:t>Yard</a:t>
            </a:r>
          </a:p>
        </p:txBody>
      </p:sp>
      <p:sp>
        <p:nvSpPr>
          <p:cNvPr id="23565" name="Text Box 22"/>
          <p:cNvSpPr txBox="1">
            <a:spLocks noChangeArrowheads="1"/>
          </p:cNvSpPr>
          <p:nvPr/>
        </p:nvSpPr>
        <p:spPr bwMode="auto">
          <a:xfrm>
            <a:off x="381000" y="3276600"/>
            <a:ext cx="2214563" cy="579438"/>
          </a:xfrm>
          <a:prstGeom prst="rect">
            <a:avLst/>
          </a:prstGeom>
          <a:noFill/>
          <a:ln w="9525">
            <a:noFill/>
            <a:miter lim="800000"/>
            <a:headEnd/>
            <a:tailEnd/>
          </a:ln>
        </p:spPr>
        <p:txBody>
          <a:bodyPr wrap="none">
            <a:prstTxWarp prst="textNoShape">
              <a:avLst/>
            </a:prstTxWarp>
            <a:spAutoFit/>
          </a:bodyPr>
          <a:lstStyle/>
          <a:p>
            <a:r>
              <a:rPr lang="en-US" sz="3200" u="sng">
                <a:solidFill>
                  <a:srgbClr val="0000FF"/>
                </a:solidFill>
              </a:rPr>
              <a:t>Analogous</a:t>
            </a:r>
            <a:r>
              <a:rPr lang="en-US" sz="3200"/>
              <a:t> </a:t>
            </a:r>
          </a:p>
        </p:txBody>
      </p:sp>
      <p:grpSp>
        <p:nvGrpSpPr>
          <p:cNvPr id="2" name="Group 18"/>
          <p:cNvGrpSpPr>
            <a:grpSpLocks/>
          </p:cNvGrpSpPr>
          <p:nvPr/>
        </p:nvGrpSpPr>
        <p:grpSpPr bwMode="auto">
          <a:xfrm>
            <a:off x="477838" y="2398713"/>
            <a:ext cx="8285162" cy="725487"/>
            <a:chOff x="477838" y="2397919"/>
            <a:chExt cx="8285162" cy="726281"/>
          </a:xfrm>
        </p:grpSpPr>
        <p:grpSp>
          <p:nvGrpSpPr>
            <p:cNvPr id="23567" name="Group 30"/>
            <p:cNvGrpSpPr>
              <a:grpSpLocks/>
            </p:cNvGrpSpPr>
            <p:nvPr/>
          </p:nvGrpSpPr>
          <p:grpSpPr bwMode="auto">
            <a:xfrm>
              <a:off x="477838" y="2482850"/>
              <a:ext cx="8285162" cy="565150"/>
              <a:chOff x="477838" y="2482850"/>
              <a:chExt cx="8285162" cy="565150"/>
            </a:xfrm>
          </p:grpSpPr>
          <p:grpSp>
            <p:nvGrpSpPr>
              <p:cNvPr id="23569" name="Group 28"/>
              <p:cNvGrpSpPr>
                <a:grpSpLocks/>
              </p:cNvGrpSpPr>
              <p:nvPr/>
            </p:nvGrpSpPr>
            <p:grpSpPr bwMode="auto">
              <a:xfrm>
                <a:off x="477838" y="2482850"/>
                <a:ext cx="8285162" cy="520700"/>
                <a:chOff x="477838" y="2482850"/>
                <a:chExt cx="8285162" cy="520700"/>
              </a:xfrm>
            </p:grpSpPr>
            <p:sp>
              <p:nvSpPr>
                <p:cNvPr id="23571" name="Text Box 15"/>
                <p:cNvSpPr txBox="1">
                  <a:spLocks noChangeArrowheads="1"/>
                </p:cNvSpPr>
                <p:nvPr/>
              </p:nvSpPr>
              <p:spPr bwMode="auto">
                <a:xfrm>
                  <a:off x="477838" y="2482850"/>
                  <a:ext cx="1193800" cy="461963"/>
                </a:xfrm>
                <a:prstGeom prst="rect">
                  <a:avLst/>
                </a:prstGeom>
                <a:noFill/>
                <a:ln w="9525">
                  <a:noFill/>
                  <a:miter lim="800000"/>
                  <a:headEnd/>
                  <a:tailEnd/>
                </a:ln>
              </p:spPr>
              <p:txBody>
                <a:bodyPr wrap="none">
                  <a:prstTxWarp prst="textNoShape">
                    <a:avLst/>
                  </a:prstTxWarp>
                  <a:spAutoFit/>
                </a:bodyPr>
                <a:lstStyle/>
                <a:p>
                  <a:pPr algn="ctr"/>
                  <a:r>
                    <a:rPr lang="en-US" sz="2400"/>
                    <a:t>Money:</a:t>
                  </a:r>
                  <a:endParaRPr lang="en-US"/>
                </a:p>
              </p:txBody>
            </p:sp>
            <p:sp>
              <p:nvSpPr>
                <p:cNvPr id="23572" name="Text Box 16"/>
                <p:cNvSpPr txBox="1">
                  <a:spLocks noChangeArrowheads="1"/>
                </p:cNvSpPr>
                <p:nvPr/>
              </p:nvSpPr>
              <p:spPr bwMode="auto">
                <a:xfrm>
                  <a:off x="2590800" y="2514600"/>
                  <a:ext cx="4133850" cy="457200"/>
                </a:xfrm>
                <a:prstGeom prst="rect">
                  <a:avLst/>
                </a:prstGeom>
                <a:noFill/>
                <a:ln w="9525">
                  <a:noFill/>
                  <a:miter lim="800000"/>
                  <a:headEnd/>
                  <a:tailEnd/>
                </a:ln>
              </p:spPr>
              <p:txBody>
                <a:bodyPr wrap="none">
                  <a:prstTxWarp prst="textNoShape">
                    <a:avLst/>
                  </a:prstTxWarp>
                  <a:spAutoFit/>
                </a:bodyPr>
                <a:lstStyle/>
                <a:p>
                  <a:r>
                    <a:rPr lang="en-US" sz="2400"/>
                    <a:t>371 ¼ grains of Silver minted</a:t>
                  </a:r>
                </a:p>
              </p:txBody>
            </p:sp>
            <p:sp>
              <p:nvSpPr>
                <p:cNvPr id="23573" name="Text Box 19"/>
                <p:cNvSpPr txBox="1">
                  <a:spLocks noChangeArrowheads="1"/>
                </p:cNvSpPr>
                <p:nvPr/>
              </p:nvSpPr>
              <p:spPr bwMode="auto">
                <a:xfrm>
                  <a:off x="7380288" y="2484438"/>
                  <a:ext cx="1382712" cy="519112"/>
                </a:xfrm>
                <a:prstGeom prst="rect">
                  <a:avLst/>
                </a:prstGeom>
                <a:noFill/>
                <a:ln w="9525">
                  <a:noFill/>
                  <a:miter lim="800000"/>
                  <a:headEnd/>
                  <a:tailEnd/>
                </a:ln>
              </p:spPr>
              <p:txBody>
                <a:bodyPr wrap="none">
                  <a:prstTxWarp prst="textNoShape">
                    <a:avLst/>
                  </a:prstTxWarp>
                  <a:spAutoFit/>
                </a:bodyPr>
                <a:lstStyle/>
                <a:p>
                  <a:r>
                    <a:rPr lang="en-US" sz="2800"/>
                    <a:t>= $1.00</a:t>
                  </a:r>
                </a:p>
              </p:txBody>
            </p:sp>
          </p:grpSp>
          <p:pic>
            <p:nvPicPr>
              <p:cNvPr id="23570" name="Picture 11"/>
              <p:cNvPicPr>
                <a:picLocks noChangeAspect="1" noChangeArrowheads="1"/>
              </p:cNvPicPr>
              <p:nvPr/>
            </p:nvPicPr>
            <p:blipFill>
              <a:blip r:embed="rId6"/>
              <a:srcRect/>
              <a:stretch>
                <a:fillRect/>
              </a:stretch>
            </p:blipFill>
            <p:spPr bwMode="auto">
              <a:xfrm>
                <a:off x="1676400" y="2498725"/>
                <a:ext cx="914400" cy="549275"/>
              </a:xfrm>
              <a:prstGeom prst="rect">
                <a:avLst/>
              </a:prstGeom>
              <a:noFill/>
              <a:ln w="9525">
                <a:noFill/>
                <a:miter lim="800000"/>
                <a:headEnd/>
                <a:tailEnd/>
              </a:ln>
            </p:spPr>
          </p:pic>
        </p:grpSp>
        <p:pic>
          <p:nvPicPr>
            <p:cNvPr id="23568" name="Picture 12"/>
            <p:cNvPicPr>
              <a:picLocks noChangeAspect="1" noChangeArrowheads="1"/>
            </p:cNvPicPr>
            <p:nvPr/>
          </p:nvPicPr>
          <p:blipFill>
            <a:blip r:embed="rId7"/>
            <a:srcRect/>
            <a:stretch>
              <a:fillRect/>
            </a:stretch>
          </p:blipFill>
          <p:spPr bwMode="auto">
            <a:xfrm>
              <a:off x="6656388" y="2397919"/>
              <a:ext cx="735012" cy="726281"/>
            </a:xfrm>
            <a:prstGeom prst="rect">
              <a:avLst/>
            </a:prstGeom>
            <a:noFill/>
            <a:ln w="9525">
              <a:noFill/>
              <a:miter lim="800000"/>
              <a:headEnd/>
              <a:tailEnd/>
            </a:ln>
          </p:spPr>
        </p:pic>
      </p:gr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8850"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78851"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78852"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78853"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78854"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78880"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78881"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4924425" y="4449763"/>
            <a:ext cx="1822450" cy="701675"/>
            <a:chOff x="3102" y="2803"/>
            <a:chExt cx="1148" cy="442"/>
          </a:xfrm>
        </p:grpSpPr>
        <p:sp>
          <p:nvSpPr>
            <p:cNvPr id="78878"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No Lawful Money Gain</a:t>
              </a:r>
            </a:p>
          </p:txBody>
        </p:sp>
        <p:sp>
          <p:nvSpPr>
            <p:cNvPr id="78879"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No Gain No Tax Due</a:t>
              </a:r>
            </a:p>
          </p:txBody>
        </p:sp>
      </p:grpSp>
      <p:sp>
        <p:nvSpPr>
          <p:cNvPr id="78857"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4" name="Group 95"/>
          <p:cNvGrpSpPr>
            <a:grpSpLocks/>
          </p:cNvGrpSpPr>
          <p:nvPr/>
        </p:nvGrpSpPr>
        <p:grpSpPr bwMode="auto">
          <a:xfrm>
            <a:off x="4457700" y="715963"/>
            <a:ext cx="2390775" cy="3627437"/>
            <a:chOff x="2808" y="451"/>
            <a:chExt cx="1506" cy="2285"/>
          </a:xfrm>
        </p:grpSpPr>
        <p:pic>
          <p:nvPicPr>
            <p:cNvPr id="78870"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78871"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78872" name="Text Box 20"/>
            <p:cNvSpPr txBox="1">
              <a:spLocks noChangeArrowheads="1"/>
            </p:cNvSpPr>
            <p:nvPr/>
          </p:nvSpPr>
          <p:spPr bwMode="auto">
            <a:xfrm>
              <a:off x="3380"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78873"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8874"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78875" name="Text Box 38"/>
            <p:cNvSpPr txBox="1">
              <a:spLocks noChangeArrowheads="1"/>
            </p:cNvSpPr>
            <p:nvPr/>
          </p:nvSpPr>
          <p:spPr bwMode="auto">
            <a:xfrm>
              <a:off x="3380"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78876"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8877"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grpSp>
        <p:nvGrpSpPr>
          <p:cNvPr id="5" name="Group 93"/>
          <p:cNvGrpSpPr>
            <a:grpSpLocks/>
          </p:cNvGrpSpPr>
          <p:nvPr/>
        </p:nvGrpSpPr>
        <p:grpSpPr bwMode="auto">
          <a:xfrm>
            <a:off x="2362200" y="715963"/>
            <a:ext cx="2016125" cy="3627437"/>
            <a:chOff x="1488" y="451"/>
            <a:chExt cx="1270" cy="2285"/>
          </a:xfrm>
        </p:grpSpPr>
        <p:sp>
          <p:nvSpPr>
            <p:cNvPr id="78862"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8863"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8864"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78865"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78866"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78867"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78868"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78869"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78860"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pitchFamily="-112" charset="-128"/>
                <a:cs typeface="ＭＳ Ｐゴシック" pitchFamily="-112" charset="-128"/>
              </a:rPr>
              <a:t>No Gain was made in either of these transactions</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212"/>
                                        </p:tgtEl>
                                        <p:attrNameLst>
                                          <p:attrName>style.visibility</p:attrName>
                                        </p:attrNameLst>
                                      </p:cBhvr>
                                      <p:to>
                                        <p:strVal val="visible"/>
                                      </p:to>
                                    </p:set>
                                    <p:animEffect transition="in" filter="blinds(horizontal)">
                                      <p:cBhvr>
                                        <p:cTn id="2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0898"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80899"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80900"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80901"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80902"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80941"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80942"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4924425" y="4449763"/>
            <a:ext cx="1822450" cy="701675"/>
            <a:chOff x="3102" y="2803"/>
            <a:chExt cx="1148" cy="442"/>
          </a:xfrm>
        </p:grpSpPr>
        <p:sp>
          <p:nvSpPr>
            <p:cNvPr id="80939"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No Lawful Money Gain</a:t>
              </a:r>
            </a:p>
          </p:txBody>
        </p:sp>
        <p:sp>
          <p:nvSpPr>
            <p:cNvPr id="80940"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No Gain No Tax Due</a:t>
              </a:r>
            </a:p>
          </p:txBody>
        </p:sp>
      </p:grpSp>
      <p:sp>
        <p:nvSpPr>
          <p:cNvPr id="80905"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4" name="Group 95"/>
          <p:cNvGrpSpPr>
            <a:grpSpLocks/>
          </p:cNvGrpSpPr>
          <p:nvPr/>
        </p:nvGrpSpPr>
        <p:grpSpPr bwMode="auto">
          <a:xfrm>
            <a:off x="4457700" y="715963"/>
            <a:ext cx="2390775" cy="3627437"/>
            <a:chOff x="2808" y="451"/>
            <a:chExt cx="1506" cy="2285"/>
          </a:xfrm>
        </p:grpSpPr>
        <p:pic>
          <p:nvPicPr>
            <p:cNvPr id="80931"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80932"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80933" name="Text Box 20"/>
            <p:cNvSpPr txBox="1">
              <a:spLocks noChangeArrowheads="1"/>
            </p:cNvSpPr>
            <p:nvPr/>
          </p:nvSpPr>
          <p:spPr bwMode="auto">
            <a:xfrm>
              <a:off x="3380"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80934"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0935"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80936" name="Text Box 38"/>
            <p:cNvSpPr txBox="1">
              <a:spLocks noChangeArrowheads="1"/>
            </p:cNvSpPr>
            <p:nvPr/>
          </p:nvSpPr>
          <p:spPr bwMode="auto">
            <a:xfrm>
              <a:off x="3380"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80937"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0938"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grpSp>
        <p:nvGrpSpPr>
          <p:cNvPr id="5" name="Group 93"/>
          <p:cNvGrpSpPr>
            <a:grpSpLocks/>
          </p:cNvGrpSpPr>
          <p:nvPr/>
        </p:nvGrpSpPr>
        <p:grpSpPr bwMode="auto">
          <a:xfrm>
            <a:off x="2362200" y="715963"/>
            <a:ext cx="2016125" cy="3627437"/>
            <a:chOff x="1488" y="451"/>
            <a:chExt cx="1270" cy="2285"/>
          </a:xfrm>
        </p:grpSpPr>
        <p:sp>
          <p:nvSpPr>
            <p:cNvPr id="80923"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0924"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0925"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80926"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80927"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80928"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80929"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0930"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80908"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6" name="Group 97"/>
          <p:cNvGrpSpPr>
            <a:grpSpLocks/>
          </p:cNvGrpSpPr>
          <p:nvPr/>
        </p:nvGrpSpPr>
        <p:grpSpPr bwMode="auto">
          <a:xfrm>
            <a:off x="6629400" y="715963"/>
            <a:ext cx="2362200" cy="3627437"/>
            <a:chOff x="4176" y="451"/>
            <a:chExt cx="1488" cy="2285"/>
          </a:xfrm>
        </p:grpSpPr>
        <p:pic>
          <p:nvPicPr>
            <p:cNvPr id="80911"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80912"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80913"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80914" name="Text Box 22"/>
            <p:cNvSpPr txBox="1">
              <a:spLocks noChangeArrowheads="1"/>
            </p:cNvSpPr>
            <p:nvPr/>
          </p:nvSpPr>
          <p:spPr bwMode="auto">
            <a:xfrm>
              <a:off x="4798"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80915"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0916"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80917"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80918"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80919"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80920" name="Group 90"/>
            <p:cNvGrpSpPr>
              <a:grpSpLocks/>
            </p:cNvGrpSpPr>
            <p:nvPr/>
          </p:nvGrpSpPr>
          <p:grpSpPr bwMode="auto">
            <a:xfrm>
              <a:off x="4176" y="2035"/>
              <a:ext cx="200" cy="231"/>
              <a:chOff x="480" y="3168"/>
              <a:chExt cx="200" cy="231"/>
            </a:xfrm>
          </p:grpSpPr>
          <p:sp>
            <p:nvSpPr>
              <p:cNvPr id="80921"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80922"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200" b="1">
                <a:solidFill>
                  <a:srgbClr val="FF3300"/>
                </a:solidFill>
                <a:ea typeface="ＭＳ Ｐゴシック" pitchFamily="-112" charset="-128"/>
                <a:cs typeface="ＭＳ Ｐゴシック" pitchFamily="-112" charset="-128"/>
              </a:rPr>
              <a:t>What happens when notes with no intrinsic value are used?</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212"/>
                                        </p:tgtEl>
                                        <p:attrNameLst>
                                          <p:attrName>style.visibility</p:attrName>
                                        </p:attrNameLst>
                                      </p:cBhvr>
                                      <p:to>
                                        <p:strVal val="visible"/>
                                      </p:to>
                                    </p:set>
                                    <p:animEffect transition="in" filter="blinds(horizontal)">
                                      <p:cBhvr>
                                        <p:cTn id="30"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946"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82947"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82948"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82949"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82950"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82992"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82993"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4924425" y="4449763"/>
            <a:ext cx="1822450" cy="701675"/>
            <a:chOff x="3102" y="2803"/>
            <a:chExt cx="1148" cy="442"/>
          </a:xfrm>
        </p:grpSpPr>
        <p:sp>
          <p:nvSpPr>
            <p:cNvPr id="82990"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No Lawful Money Gain</a:t>
              </a:r>
            </a:p>
          </p:txBody>
        </p:sp>
        <p:sp>
          <p:nvSpPr>
            <p:cNvPr id="82991"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No Gain No Tax Due</a:t>
              </a:r>
            </a:p>
          </p:txBody>
        </p:sp>
      </p:grpSp>
      <p:grpSp>
        <p:nvGrpSpPr>
          <p:cNvPr id="4" name="Group 98"/>
          <p:cNvGrpSpPr>
            <a:grpSpLocks/>
          </p:cNvGrpSpPr>
          <p:nvPr/>
        </p:nvGrpSpPr>
        <p:grpSpPr bwMode="auto">
          <a:xfrm>
            <a:off x="7162800" y="4343400"/>
            <a:ext cx="1670050" cy="914400"/>
            <a:chOff x="4512" y="2736"/>
            <a:chExt cx="1052" cy="576"/>
          </a:xfrm>
        </p:grpSpPr>
        <p:sp>
          <p:nvSpPr>
            <p:cNvPr id="82988" name="Text Box 44"/>
            <p:cNvSpPr txBox="1">
              <a:spLocks noChangeArrowheads="1"/>
            </p:cNvSpPr>
            <p:nvPr/>
          </p:nvSpPr>
          <p:spPr bwMode="auto">
            <a:xfrm>
              <a:off x="4512" y="2736"/>
              <a:ext cx="1052" cy="288"/>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“Gain”</a:t>
              </a:r>
              <a:r>
                <a:rPr lang="en-US" sz="1200"/>
                <a:t> of $161,500</a:t>
              </a:r>
            </a:p>
          </p:txBody>
        </p:sp>
        <p:sp>
          <p:nvSpPr>
            <p:cNvPr id="82989" name="Text Box 48"/>
            <p:cNvSpPr txBox="1">
              <a:spLocks noChangeArrowheads="1"/>
            </p:cNvSpPr>
            <p:nvPr/>
          </p:nvSpPr>
          <p:spPr bwMode="auto">
            <a:xfrm>
              <a:off x="4632" y="3024"/>
              <a:ext cx="850" cy="288"/>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a:t>
              </a:r>
            </a:p>
            <a:p>
              <a:pPr algn="ctr"/>
              <a:r>
                <a:rPr lang="en-US" sz="1200">
                  <a:solidFill>
                    <a:srgbClr val="FF3300"/>
                  </a:solidFill>
                </a:rPr>
                <a:t>~FRN$55,000</a:t>
              </a:r>
            </a:p>
          </p:txBody>
        </p:sp>
      </p:grpSp>
      <p:sp>
        <p:nvSpPr>
          <p:cNvPr id="82954"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5" name="Group 95"/>
          <p:cNvGrpSpPr>
            <a:grpSpLocks/>
          </p:cNvGrpSpPr>
          <p:nvPr/>
        </p:nvGrpSpPr>
        <p:grpSpPr bwMode="auto">
          <a:xfrm>
            <a:off x="4457700" y="715963"/>
            <a:ext cx="2390775" cy="3627437"/>
            <a:chOff x="2808" y="451"/>
            <a:chExt cx="1506" cy="2285"/>
          </a:xfrm>
        </p:grpSpPr>
        <p:pic>
          <p:nvPicPr>
            <p:cNvPr id="82980"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82981"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82982" name="Text Box 20"/>
            <p:cNvSpPr txBox="1">
              <a:spLocks noChangeArrowheads="1"/>
            </p:cNvSpPr>
            <p:nvPr/>
          </p:nvSpPr>
          <p:spPr bwMode="auto">
            <a:xfrm>
              <a:off x="3380"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82983"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2984"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82985" name="Text Box 38"/>
            <p:cNvSpPr txBox="1">
              <a:spLocks noChangeArrowheads="1"/>
            </p:cNvSpPr>
            <p:nvPr/>
          </p:nvSpPr>
          <p:spPr bwMode="auto">
            <a:xfrm>
              <a:off x="3380"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82986"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2987"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grpSp>
        <p:nvGrpSpPr>
          <p:cNvPr id="6" name="Group 93"/>
          <p:cNvGrpSpPr>
            <a:grpSpLocks/>
          </p:cNvGrpSpPr>
          <p:nvPr/>
        </p:nvGrpSpPr>
        <p:grpSpPr bwMode="auto">
          <a:xfrm>
            <a:off x="2362200" y="715963"/>
            <a:ext cx="2016125" cy="3627437"/>
            <a:chOff x="1488" y="451"/>
            <a:chExt cx="1270" cy="2285"/>
          </a:xfrm>
        </p:grpSpPr>
        <p:sp>
          <p:nvSpPr>
            <p:cNvPr id="82972"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2973"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2974"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82975"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82976"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82977"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82978"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2979"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82957"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7" name="Group 97"/>
          <p:cNvGrpSpPr>
            <a:grpSpLocks/>
          </p:cNvGrpSpPr>
          <p:nvPr/>
        </p:nvGrpSpPr>
        <p:grpSpPr bwMode="auto">
          <a:xfrm>
            <a:off x="6629400" y="715963"/>
            <a:ext cx="2362200" cy="3627437"/>
            <a:chOff x="4176" y="451"/>
            <a:chExt cx="1488" cy="2285"/>
          </a:xfrm>
        </p:grpSpPr>
        <p:pic>
          <p:nvPicPr>
            <p:cNvPr id="82960"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82961"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82962"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82963" name="Text Box 22"/>
            <p:cNvSpPr txBox="1">
              <a:spLocks noChangeArrowheads="1"/>
            </p:cNvSpPr>
            <p:nvPr/>
          </p:nvSpPr>
          <p:spPr bwMode="auto">
            <a:xfrm>
              <a:off x="4798"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82964"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2965"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82966"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82967"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82968"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82969" name="Group 90"/>
            <p:cNvGrpSpPr>
              <a:grpSpLocks/>
            </p:cNvGrpSpPr>
            <p:nvPr/>
          </p:nvGrpSpPr>
          <p:grpSpPr bwMode="auto">
            <a:xfrm>
              <a:off x="4176" y="2035"/>
              <a:ext cx="200" cy="231"/>
              <a:chOff x="480" y="3168"/>
              <a:chExt cx="200" cy="231"/>
            </a:xfrm>
          </p:grpSpPr>
          <p:sp>
            <p:nvSpPr>
              <p:cNvPr id="82970"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82971"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pitchFamily="-112" charset="-128"/>
                <a:cs typeface="ＭＳ Ｐゴシック" pitchFamily="-112" charset="-128"/>
              </a:rPr>
              <a:t>A Quiet Theft Occurs!</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212"/>
                                        </p:tgtEl>
                                        <p:attrNameLst>
                                          <p:attrName>style.visibility</p:attrName>
                                        </p:attrNameLst>
                                      </p:cBhvr>
                                      <p:to>
                                        <p:strVal val="visible"/>
                                      </p:to>
                                    </p:set>
                                    <p:animEffect transition="in" filter="blinds(horizontal)">
                                      <p:cBhvr>
                                        <p:cTn id="3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84995"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84996"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84997"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84998"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85045"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85046"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4924425" y="4449763"/>
            <a:ext cx="1822450" cy="701675"/>
            <a:chOff x="3102" y="2803"/>
            <a:chExt cx="1148" cy="442"/>
          </a:xfrm>
        </p:grpSpPr>
        <p:sp>
          <p:nvSpPr>
            <p:cNvPr id="85043"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No Lawful Money Gain</a:t>
              </a:r>
            </a:p>
          </p:txBody>
        </p:sp>
        <p:sp>
          <p:nvSpPr>
            <p:cNvPr id="85044"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No Gain No Tax Due</a:t>
              </a:r>
            </a:p>
          </p:txBody>
        </p:sp>
      </p:grpSp>
      <p:grpSp>
        <p:nvGrpSpPr>
          <p:cNvPr id="4" name="Group 98"/>
          <p:cNvGrpSpPr>
            <a:grpSpLocks/>
          </p:cNvGrpSpPr>
          <p:nvPr/>
        </p:nvGrpSpPr>
        <p:grpSpPr bwMode="auto">
          <a:xfrm>
            <a:off x="7162800" y="4343400"/>
            <a:ext cx="1670050" cy="914400"/>
            <a:chOff x="4512" y="2736"/>
            <a:chExt cx="1052" cy="576"/>
          </a:xfrm>
        </p:grpSpPr>
        <p:sp>
          <p:nvSpPr>
            <p:cNvPr id="85041" name="Text Box 44"/>
            <p:cNvSpPr txBox="1">
              <a:spLocks noChangeArrowheads="1"/>
            </p:cNvSpPr>
            <p:nvPr/>
          </p:nvSpPr>
          <p:spPr bwMode="auto">
            <a:xfrm>
              <a:off x="4512" y="2736"/>
              <a:ext cx="1052" cy="288"/>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“Gain”</a:t>
              </a:r>
              <a:r>
                <a:rPr lang="en-US" sz="1200"/>
                <a:t> of $161,500</a:t>
              </a:r>
            </a:p>
          </p:txBody>
        </p:sp>
        <p:sp>
          <p:nvSpPr>
            <p:cNvPr id="85042" name="Text Box 48"/>
            <p:cNvSpPr txBox="1">
              <a:spLocks noChangeArrowheads="1"/>
            </p:cNvSpPr>
            <p:nvPr/>
          </p:nvSpPr>
          <p:spPr bwMode="auto">
            <a:xfrm>
              <a:off x="4632" y="3024"/>
              <a:ext cx="850" cy="288"/>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a:t>
              </a:r>
            </a:p>
            <a:p>
              <a:pPr algn="ctr"/>
              <a:r>
                <a:rPr lang="en-US" sz="1200">
                  <a:solidFill>
                    <a:srgbClr val="FF3300"/>
                  </a:solidFill>
                </a:rPr>
                <a:t>~FRN$55,000</a:t>
              </a:r>
            </a:p>
          </p:txBody>
        </p:sp>
      </p:grpSp>
      <p:sp>
        <p:nvSpPr>
          <p:cNvPr id="85002"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28875" y="5257800"/>
            <a:ext cx="5792788" cy="762000"/>
            <a:chOff x="1530" y="3312"/>
            <a:chExt cx="3649" cy="480"/>
          </a:xfrm>
        </p:grpSpPr>
        <p:sp>
          <p:nvSpPr>
            <p:cNvPr id="85038" name="Text Box 52"/>
            <p:cNvSpPr txBox="1">
              <a:spLocks noChangeArrowheads="1"/>
            </p:cNvSpPr>
            <p:nvPr/>
          </p:nvSpPr>
          <p:spPr bwMode="auto">
            <a:xfrm>
              <a:off x="2999" y="3389"/>
              <a:ext cx="128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Lawful Money Property </a:t>
              </a:r>
              <a:br>
                <a:rPr lang="en-US" sz="1200" b="1">
                  <a:solidFill>
                    <a:srgbClr val="FF3300"/>
                  </a:solidFill>
                </a:rPr>
              </a:br>
              <a:r>
                <a:rPr lang="en-US" sz="1200" b="1">
                  <a:solidFill>
                    <a:srgbClr val="FF3300"/>
                  </a:solidFill>
                </a:rPr>
                <a:t>Loss of ($)4,269</a:t>
              </a:r>
            </a:p>
          </p:txBody>
        </p:sp>
        <p:sp>
          <p:nvSpPr>
            <p:cNvPr id="85039" name="Text Box 53"/>
            <p:cNvSpPr txBox="1">
              <a:spLocks noChangeArrowheads="1"/>
            </p:cNvSpPr>
            <p:nvPr/>
          </p:nvSpPr>
          <p:spPr bwMode="auto">
            <a:xfrm>
              <a:off x="1530" y="3389"/>
              <a:ext cx="141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11,922 Cartons of Eggs</a:t>
              </a:r>
            </a:p>
          </p:txBody>
        </p:sp>
        <p:sp>
          <p:nvSpPr>
            <p:cNvPr id="85040" name="AutoShape 56"/>
            <p:cNvSpPr>
              <a:spLocks noChangeArrowheads="1"/>
            </p:cNvSpPr>
            <p:nvPr/>
          </p:nvSpPr>
          <p:spPr bwMode="auto">
            <a:xfrm rot="5400000" flipV="1">
              <a:off x="4555"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85004"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6" name="Group 95"/>
          <p:cNvGrpSpPr>
            <a:grpSpLocks/>
          </p:cNvGrpSpPr>
          <p:nvPr/>
        </p:nvGrpSpPr>
        <p:grpSpPr bwMode="auto">
          <a:xfrm>
            <a:off x="4457700" y="715963"/>
            <a:ext cx="2390775" cy="3627437"/>
            <a:chOff x="2808" y="451"/>
            <a:chExt cx="1506" cy="2285"/>
          </a:xfrm>
        </p:grpSpPr>
        <p:pic>
          <p:nvPicPr>
            <p:cNvPr id="85030"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85031"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85032" name="Text Box 20"/>
            <p:cNvSpPr txBox="1">
              <a:spLocks noChangeArrowheads="1"/>
            </p:cNvSpPr>
            <p:nvPr/>
          </p:nvSpPr>
          <p:spPr bwMode="auto">
            <a:xfrm>
              <a:off x="3380"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85033"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5034"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85035" name="Text Box 38"/>
            <p:cNvSpPr txBox="1">
              <a:spLocks noChangeArrowheads="1"/>
            </p:cNvSpPr>
            <p:nvPr/>
          </p:nvSpPr>
          <p:spPr bwMode="auto">
            <a:xfrm>
              <a:off x="3380"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85036"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5037"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grpSp>
        <p:nvGrpSpPr>
          <p:cNvPr id="7" name="Group 93"/>
          <p:cNvGrpSpPr>
            <a:grpSpLocks/>
          </p:cNvGrpSpPr>
          <p:nvPr/>
        </p:nvGrpSpPr>
        <p:grpSpPr bwMode="auto">
          <a:xfrm>
            <a:off x="2362200" y="715963"/>
            <a:ext cx="2016125" cy="3627437"/>
            <a:chOff x="1488" y="451"/>
            <a:chExt cx="1270" cy="2285"/>
          </a:xfrm>
        </p:grpSpPr>
        <p:sp>
          <p:nvSpPr>
            <p:cNvPr id="85022"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5023"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5024"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85025"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85026"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85027"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85028"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5029"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85007"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8" name="Group 97"/>
          <p:cNvGrpSpPr>
            <a:grpSpLocks/>
          </p:cNvGrpSpPr>
          <p:nvPr/>
        </p:nvGrpSpPr>
        <p:grpSpPr bwMode="auto">
          <a:xfrm>
            <a:off x="6629400" y="715963"/>
            <a:ext cx="2362200" cy="3627437"/>
            <a:chOff x="4176" y="451"/>
            <a:chExt cx="1488" cy="2285"/>
          </a:xfrm>
        </p:grpSpPr>
        <p:pic>
          <p:nvPicPr>
            <p:cNvPr id="85010"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85011"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85012"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85013" name="Text Box 22"/>
            <p:cNvSpPr txBox="1">
              <a:spLocks noChangeArrowheads="1"/>
            </p:cNvSpPr>
            <p:nvPr/>
          </p:nvSpPr>
          <p:spPr bwMode="auto">
            <a:xfrm>
              <a:off x="4798"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85014"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5015"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85016"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85017"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85018"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85019" name="Group 90"/>
            <p:cNvGrpSpPr>
              <a:grpSpLocks/>
            </p:cNvGrpSpPr>
            <p:nvPr/>
          </p:nvGrpSpPr>
          <p:grpSpPr bwMode="auto">
            <a:xfrm>
              <a:off x="4176" y="2035"/>
              <a:ext cx="200" cy="231"/>
              <a:chOff x="480" y="3168"/>
              <a:chExt cx="200" cy="231"/>
            </a:xfrm>
          </p:grpSpPr>
          <p:sp>
            <p:nvSpPr>
              <p:cNvPr id="85020"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85021"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pitchFamily="-112" charset="-128"/>
                <a:cs typeface="ＭＳ Ｐゴシック" pitchFamily="-112" charset="-128"/>
              </a:rPr>
              <a:t>How Does the Quiet Theft Occur?</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212"/>
                                        </p:tgtEl>
                                        <p:attrNameLst>
                                          <p:attrName>style.visibility</p:attrName>
                                        </p:attrNameLst>
                                      </p:cBhvr>
                                      <p:to>
                                        <p:strVal val="visible"/>
                                      </p:to>
                                    </p:set>
                                    <p:animEffect transition="in" filter="blinds(horizontal)">
                                      <p:cBhvr>
                                        <p:cTn id="40"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7042"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87043"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87044"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87045"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87046"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87094"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87095"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4924425" y="4449763"/>
            <a:ext cx="1822450" cy="701675"/>
            <a:chOff x="3102" y="2803"/>
            <a:chExt cx="1148" cy="442"/>
          </a:xfrm>
        </p:grpSpPr>
        <p:sp>
          <p:nvSpPr>
            <p:cNvPr id="87092"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No Lawful Money Gain</a:t>
              </a:r>
            </a:p>
          </p:txBody>
        </p:sp>
        <p:sp>
          <p:nvSpPr>
            <p:cNvPr id="87093"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No Gain No Tax Due</a:t>
              </a:r>
            </a:p>
          </p:txBody>
        </p:sp>
      </p:grpSp>
      <p:grpSp>
        <p:nvGrpSpPr>
          <p:cNvPr id="4" name="Group 98"/>
          <p:cNvGrpSpPr>
            <a:grpSpLocks/>
          </p:cNvGrpSpPr>
          <p:nvPr/>
        </p:nvGrpSpPr>
        <p:grpSpPr bwMode="auto">
          <a:xfrm>
            <a:off x="7162800" y="4343400"/>
            <a:ext cx="1670050" cy="914400"/>
            <a:chOff x="4512" y="2736"/>
            <a:chExt cx="1052" cy="576"/>
          </a:xfrm>
        </p:grpSpPr>
        <p:sp>
          <p:nvSpPr>
            <p:cNvPr id="87090" name="Text Box 44"/>
            <p:cNvSpPr txBox="1">
              <a:spLocks noChangeArrowheads="1"/>
            </p:cNvSpPr>
            <p:nvPr/>
          </p:nvSpPr>
          <p:spPr bwMode="auto">
            <a:xfrm>
              <a:off x="4512" y="2736"/>
              <a:ext cx="1052" cy="288"/>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“Gain”</a:t>
              </a:r>
              <a:r>
                <a:rPr lang="en-US" sz="1200"/>
                <a:t> of $161,500</a:t>
              </a:r>
            </a:p>
          </p:txBody>
        </p:sp>
        <p:sp>
          <p:nvSpPr>
            <p:cNvPr id="87091" name="Text Box 48"/>
            <p:cNvSpPr txBox="1">
              <a:spLocks noChangeArrowheads="1"/>
            </p:cNvSpPr>
            <p:nvPr/>
          </p:nvSpPr>
          <p:spPr bwMode="auto">
            <a:xfrm>
              <a:off x="4632" y="3024"/>
              <a:ext cx="850" cy="288"/>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a:t>
              </a:r>
            </a:p>
            <a:p>
              <a:pPr algn="ctr"/>
              <a:r>
                <a:rPr lang="en-US" sz="1200">
                  <a:solidFill>
                    <a:srgbClr val="FF3300"/>
                  </a:solidFill>
                </a:rPr>
                <a:t>~FRN$55,000</a:t>
              </a:r>
            </a:p>
          </p:txBody>
        </p:sp>
      </p:grpSp>
      <p:sp>
        <p:nvSpPr>
          <p:cNvPr id="87050"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28875" y="5257800"/>
            <a:ext cx="5792788" cy="762000"/>
            <a:chOff x="1530" y="3312"/>
            <a:chExt cx="3649" cy="480"/>
          </a:xfrm>
        </p:grpSpPr>
        <p:sp>
          <p:nvSpPr>
            <p:cNvPr id="87087" name="Text Box 52"/>
            <p:cNvSpPr txBox="1">
              <a:spLocks noChangeArrowheads="1"/>
            </p:cNvSpPr>
            <p:nvPr/>
          </p:nvSpPr>
          <p:spPr bwMode="auto">
            <a:xfrm>
              <a:off x="2999" y="3389"/>
              <a:ext cx="128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Lawful Money Property </a:t>
              </a:r>
              <a:br>
                <a:rPr lang="en-US" sz="1200" b="1">
                  <a:solidFill>
                    <a:srgbClr val="FF3300"/>
                  </a:solidFill>
                </a:rPr>
              </a:br>
              <a:r>
                <a:rPr lang="en-US" sz="1200" b="1">
                  <a:solidFill>
                    <a:srgbClr val="FF3300"/>
                  </a:solidFill>
                </a:rPr>
                <a:t>Loss of ($)4,269</a:t>
              </a:r>
            </a:p>
          </p:txBody>
        </p:sp>
        <p:sp>
          <p:nvSpPr>
            <p:cNvPr id="87088" name="Text Box 53"/>
            <p:cNvSpPr txBox="1">
              <a:spLocks noChangeArrowheads="1"/>
            </p:cNvSpPr>
            <p:nvPr/>
          </p:nvSpPr>
          <p:spPr bwMode="auto">
            <a:xfrm>
              <a:off x="1530" y="3389"/>
              <a:ext cx="141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11,922 Cartons of Eggs</a:t>
              </a:r>
            </a:p>
          </p:txBody>
        </p:sp>
        <p:sp>
          <p:nvSpPr>
            <p:cNvPr id="87089" name="AutoShape 56"/>
            <p:cNvSpPr>
              <a:spLocks noChangeArrowheads="1"/>
            </p:cNvSpPr>
            <p:nvPr/>
          </p:nvSpPr>
          <p:spPr bwMode="auto">
            <a:xfrm rot="5400000" flipV="1">
              <a:off x="4555"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87052"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6" name="Group 95"/>
          <p:cNvGrpSpPr>
            <a:grpSpLocks/>
          </p:cNvGrpSpPr>
          <p:nvPr/>
        </p:nvGrpSpPr>
        <p:grpSpPr bwMode="auto">
          <a:xfrm>
            <a:off x="4457700" y="715963"/>
            <a:ext cx="2390775" cy="3627437"/>
            <a:chOff x="2808" y="451"/>
            <a:chExt cx="1506" cy="2285"/>
          </a:xfrm>
        </p:grpSpPr>
        <p:pic>
          <p:nvPicPr>
            <p:cNvPr id="87079"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87080"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87081" name="Text Box 20"/>
            <p:cNvSpPr txBox="1">
              <a:spLocks noChangeArrowheads="1"/>
            </p:cNvSpPr>
            <p:nvPr/>
          </p:nvSpPr>
          <p:spPr bwMode="auto">
            <a:xfrm>
              <a:off x="3380"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87082"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7083"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87084" name="Text Box 38"/>
            <p:cNvSpPr txBox="1">
              <a:spLocks noChangeArrowheads="1"/>
            </p:cNvSpPr>
            <p:nvPr/>
          </p:nvSpPr>
          <p:spPr bwMode="auto">
            <a:xfrm>
              <a:off x="3380"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87085"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7086"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a:t>The purported Federal Reserve Note “Gain” is actually a “quiet theft” in that</a:t>
            </a:r>
          </a:p>
          <a:p>
            <a:pPr algn="ctr"/>
            <a:r>
              <a:rPr lang="en-US" b="1"/>
              <a:t>it results in a physical property loss with the perception of an actual gain. </a:t>
            </a:r>
          </a:p>
        </p:txBody>
      </p:sp>
      <p:grpSp>
        <p:nvGrpSpPr>
          <p:cNvPr id="7" name="Group 93"/>
          <p:cNvGrpSpPr>
            <a:grpSpLocks/>
          </p:cNvGrpSpPr>
          <p:nvPr/>
        </p:nvGrpSpPr>
        <p:grpSpPr bwMode="auto">
          <a:xfrm>
            <a:off x="2362200" y="715963"/>
            <a:ext cx="2016125" cy="3627437"/>
            <a:chOff x="1488" y="451"/>
            <a:chExt cx="1270" cy="2285"/>
          </a:xfrm>
        </p:grpSpPr>
        <p:sp>
          <p:nvSpPr>
            <p:cNvPr id="87071"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7072"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7073"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87074"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87075"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87076"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87077"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7078"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87056"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8" name="Group 97"/>
          <p:cNvGrpSpPr>
            <a:grpSpLocks/>
          </p:cNvGrpSpPr>
          <p:nvPr/>
        </p:nvGrpSpPr>
        <p:grpSpPr bwMode="auto">
          <a:xfrm>
            <a:off x="6629400" y="715963"/>
            <a:ext cx="2362200" cy="3627437"/>
            <a:chOff x="4176" y="451"/>
            <a:chExt cx="1488" cy="2285"/>
          </a:xfrm>
        </p:grpSpPr>
        <p:pic>
          <p:nvPicPr>
            <p:cNvPr id="87059"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87060"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87061"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87062" name="Text Box 22"/>
            <p:cNvSpPr txBox="1">
              <a:spLocks noChangeArrowheads="1"/>
            </p:cNvSpPr>
            <p:nvPr/>
          </p:nvSpPr>
          <p:spPr bwMode="auto">
            <a:xfrm>
              <a:off x="4798"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87063"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87064"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87065"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87066"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87067"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87068" name="Group 90"/>
            <p:cNvGrpSpPr>
              <a:grpSpLocks/>
            </p:cNvGrpSpPr>
            <p:nvPr/>
          </p:nvGrpSpPr>
          <p:grpSpPr bwMode="auto">
            <a:xfrm>
              <a:off x="4176" y="2035"/>
              <a:ext cx="200" cy="231"/>
              <a:chOff x="480" y="3168"/>
              <a:chExt cx="200" cy="231"/>
            </a:xfrm>
          </p:grpSpPr>
          <p:sp>
            <p:nvSpPr>
              <p:cNvPr id="87069"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87070"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pitchFamily="-112" charset="-128"/>
                <a:cs typeface="ＭＳ Ｐゴシック" pitchFamily="-112" charset="-128"/>
              </a:rPr>
              <a:t>Quiet Theft!</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ea typeface="ＭＳ Ｐゴシック" pitchFamily="-112" charset="-128"/>
                <a:cs typeface="ＭＳ Ｐゴシック" pitchFamily="-112" charset="-128"/>
              </a:rPr>
              <a:t>Relevant Law &amp; Cases</a:t>
            </a:r>
          </a:p>
        </p:txBody>
      </p:sp>
      <p:sp>
        <p:nvSpPr>
          <p:cNvPr id="89091" name="Content Placeholder 2"/>
          <p:cNvSpPr>
            <a:spLocks noGrp="1"/>
          </p:cNvSpPr>
          <p:nvPr>
            <p:ph sz="half" idx="1"/>
          </p:nvPr>
        </p:nvSpPr>
        <p:spPr/>
        <p:txBody>
          <a:bodyPr/>
          <a:lstStyle/>
          <a:p>
            <a:r>
              <a:rPr lang="en-US" sz="1800">
                <a:ea typeface="ＭＳ Ｐゴシック" pitchFamily="-112" charset="-128"/>
                <a:cs typeface="ＭＳ Ｐゴシック" pitchFamily="-112" charset="-128"/>
                <a:hlinkClick r:id="rId3"/>
              </a:rPr>
              <a:t>31 USC 5119(a)</a:t>
            </a:r>
            <a:endParaRPr lang="en-US" sz="1800">
              <a:ea typeface="ＭＳ Ｐゴシック" pitchFamily="-112" charset="-128"/>
              <a:cs typeface="ＭＳ Ｐゴシック" pitchFamily="-112" charset="-128"/>
            </a:endParaRPr>
          </a:p>
          <a:p>
            <a:pPr lvl="1"/>
            <a:r>
              <a:rPr lang="en-US" sz="1600"/>
              <a:t>“the Secretary shall … maintain the equal purchasing power of each kind of United States currency”</a:t>
            </a:r>
          </a:p>
          <a:p>
            <a:r>
              <a:rPr lang="en-US" sz="1800">
                <a:ea typeface="ＭＳ Ｐゴシック" pitchFamily="-112" charset="-128"/>
                <a:cs typeface="ＭＳ Ｐゴシック" pitchFamily="-112" charset="-128"/>
                <a:hlinkClick r:id="rId4"/>
              </a:rPr>
              <a:t>12 USC 411</a:t>
            </a:r>
            <a:endParaRPr lang="en-US" sz="1800">
              <a:ea typeface="ＭＳ Ｐゴシック" pitchFamily="-112" charset="-128"/>
              <a:cs typeface="ＭＳ Ｐゴシック" pitchFamily="-112" charset="-128"/>
            </a:endParaRPr>
          </a:p>
          <a:p>
            <a:pPr lvl="1"/>
            <a:r>
              <a:rPr lang="en-US" sz="1400"/>
              <a:t>“Federal reserve notes … shall be redeemed in lawful money on demand at the Treasury Department of the United States, in the city of Washington, District of Columbia, or at any Federal Reserve bank.”</a:t>
            </a:r>
          </a:p>
          <a:p>
            <a:r>
              <a:rPr lang="en-US" sz="1800">
                <a:ea typeface="ＭＳ Ｐゴシック" pitchFamily="-112" charset="-128"/>
                <a:cs typeface="ＭＳ Ｐゴシック" pitchFamily="-112" charset="-128"/>
                <a:hlinkClick r:id="rId5"/>
              </a:rPr>
              <a:t>31 USC 5112(a)(7)-(10), (e)</a:t>
            </a:r>
            <a:endParaRPr lang="en-US" sz="1400">
              <a:ea typeface="ＭＳ Ｐゴシック" pitchFamily="-112" charset="-128"/>
              <a:cs typeface="ＭＳ Ｐゴシック" pitchFamily="-112" charset="-128"/>
            </a:endParaRPr>
          </a:p>
          <a:p>
            <a:pPr lvl="1"/>
            <a:r>
              <a:rPr lang="en-US" sz="1400"/>
              <a:t>These sections define the size weight and pure metal content of each lawful money coin.</a:t>
            </a:r>
          </a:p>
        </p:txBody>
      </p:sp>
      <p:sp>
        <p:nvSpPr>
          <p:cNvPr id="89092" name="Content Placeholder 3"/>
          <p:cNvSpPr>
            <a:spLocks noGrp="1"/>
          </p:cNvSpPr>
          <p:nvPr>
            <p:ph sz="half" idx="2"/>
          </p:nvPr>
        </p:nvSpPr>
        <p:spPr>
          <a:xfrm>
            <a:off x="4648200" y="1600200"/>
            <a:ext cx="3733800" cy="4525963"/>
          </a:xfrm>
        </p:spPr>
        <p:txBody>
          <a:bodyPr/>
          <a:lstStyle/>
          <a:p>
            <a:pPr marL="227013" indent="-227013"/>
            <a:r>
              <a:rPr lang="en-US" sz="1800" i="1">
                <a:ea typeface="ＭＳ Ｐゴシック" pitchFamily="-112" charset="-128"/>
                <a:cs typeface="ＭＳ Ｐゴシック" pitchFamily="-112" charset="-128"/>
                <a:hlinkClick r:id="rId6"/>
              </a:rPr>
              <a:t>Thompson v. Butler</a:t>
            </a:r>
            <a:r>
              <a:rPr lang="en-US" sz="1800">
                <a:ea typeface="ＭＳ Ｐゴシック" pitchFamily="-112" charset="-128"/>
                <a:cs typeface="ＭＳ Ｐゴシック" pitchFamily="-112" charset="-128"/>
                <a:hlinkClick r:id="rId6"/>
              </a:rPr>
              <a:t>, </a:t>
            </a:r>
            <a:br>
              <a:rPr lang="en-US" sz="1800">
                <a:ea typeface="ＭＳ Ｐゴシック" pitchFamily="-112" charset="-128"/>
                <a:cs typeface="ＭＳ Ｐゴシック" pitchFamily="-112" charset="-128"/>
                <a:hlinkClick r:id="rId6"/>
              </a:rPr>
            </a:br>
            <a:r>
              <a:rPr lang="en-US" sz="1800">
                <a:ea typeface="ＭＳ Ｐゴシック" pitchFamily="-112" charset="-128"/>
                <a:cs typeface="ＭＳ Ｐゴシック" pitchFamily="-112" charset="-128"/>
                <a:hlinkClick r:id="rId6"/>
              </a:rPr>
              <a:t>95 U.S. 694 </a:t>
            </a:r>
            <a:r>
              <a:rPr lang="en-US" sz="1800">
                <a:ea typeface="ＭＳ Ｐゴシック" pitchFamily="-112" charset="-128"/>
                <a:cs typeface="ＭＳ Ｐゴシック" pitchFamily="-112" charset="-128"/>
              </a:rPr>
              <a:t>(1878)</a:t>
            </a:r>
          </a:p>
          <a:p>
            <a:pPr lvl="1"/>
            <a:r>
              <a:rPr lang="en-US" sz="1400"/>
              <a:t>A dollar is a dollar</a:t>
            </a:r>
          </a:p>
          <a:p>
            <a:pPr lvl="1"/>
            <a:r>
              <a:rPr lang="en-US" sz="1400"/>
              <a:t>See 5</a:t>
            </a:r>
            <a:r>
              <a:rPr lang="en-US" sz="1400" baseline="30000"/>
              <a:t>th</a:t>
            </a:r>
            <a:r>
              <a:rPr lang="en-US" sz="1400"/>
              <a:t> Cir. Opinion </a:t>
            </a:r>
            <a:br>
              <a:rPr lang="en-US" sz="1400"/>
            </a:br>
            <a:r>
              <a:rPr lang="en-US" sz="1400"/>
              <a:t>Crummy v. Klein ISD, </a:t>
            </a:r>
            <a:br>
              <a:rPr lang="en-US" sz="1400"/>
            </a:br>
            <a:r>
              <a:rPr lang="en-US" sz="1400"/>
              <a:t>No. 08-20133, Oct. 2, 2008</a:t>
            </a:r>
          </a:p>
          <a:p>
            <a:pPr marL="227013" indent="-227013"/>
            <a:r>
              <a:rPr lang="en-US" sz="1800" i="1">
                <a:ea typeface="ＭＳ Ｐゴシック" pitchFamily="-112" charset="-128"/>
                <a:cs typeface="ＭＳ Ｐゴシック" pitchFamily="-112" charset="-128"/>
                <a:hlinkClick r:id="rId7"/>
              </a:rPr>
              <a:t>Juilliard v. Greenman</a:t>
            </a:r>
            <a:r>
              <a:rPr lang="en-US" sz="1800">
                <a:ea typeface="ＭＳ Ｐゴシック" pitchFamily="-112" charset="-128"/>
                <a:cs typeface="ＭＳ Ｐゴシック" pitchFamily="-112" charset="-128"/>
                <a:hlinkClick r:id="rId7"/>
              </a:rPr>
              <a:t>, </a:t>
            </a:r>
            <a:br>
              <a:rPr lang="en-US" sz="1800">
                <a:ea typeface="ＭＳ Ｐゴシック" pitchFamily="-112" charset="-128"/>
                <a:cs typeface="ＭＳ Ｐゴシック" pitchFamily="-112" charset="-128"/>
                <a:hlinkClick r:id="rId7"/>
              </a:rPr>
            </a:br>
            <a:r>
              <a:rPr lang="en-US" sz="1800">
                <a:ea typeface="ＭＳ Ｐゴシック" pitchFamily="-112" charset="-128"/>
                <a:cs typeface="ＭＳ Ｐゴシック" pitchFamily="-112" charset="-128"/>
                <a:hlinkClick r:id="rId7"/>
              </a:rPr>
              <a:t>110 U.S. 421 </a:t>
            </a:r>
            <a:r>
              <a:rPr lang="en-US" sz="1800">
                <a:ea typeface="ＭＳ Ｐゴシック" pitchFamily="-112" charset="-128"/>
                <a:cs typeface="ＭＳ Ｐゴシック" pitchFamily="-112" charset="-128"/>
              </a:rPr>
              <a:t>(1884)</a:t>
            </a:r>
          </a:p>
          <a:p>
            <a:pPr lvl="1"/>
            <a:r>
              <a:rPr lang="en-US" sz="1400"/>
              <a:t>Congress has the right to issue redeemable legal tender paper currency.</a:t>
            </a:r>
          </a:p>
          <a:p>
            <a:pPr marL="227013" indent="-227013"/>
            <a:r>
              <a:rPr lang="en-US" sz="1800" i="1">
                <a:ea typeface="ＭＳ Ｐゴシック" pitchFamily="-112" charset="-128"/>
                <a:cs typeface="ＭＳ Ｐゴシック" pitchFamily="-112" charset="-128"/>
                <a:hlinkClick r:id="rId8"/>
              </a:rPr>
              <a:t>United States v. Marigold</a:t>
            </a:r>
            <a:r>
              <a:rPr lang="en-US" sz="1800">
                <a:ea typeface="ＭＳ Ｐゴシック" pitchFamily="-112" charset="-128"/>
                <a:cs typeface="ＭＳ Ｐゴシック" pitchFamily="-112" charset="-128"/>
                <a:hlinkClick r:id="rId8"/>
              </a:rPr>
              <a:t>, </a:t>
            </a:r>
            <a:br>
              <a:rPr lang="en-US" sz="1800">
                <a:ea typeface="ＭＳ Ｐゴシック" pitchFamily="-112" charset="-128"/>
                <a:cs typeface="ＭＳ Ｐゴシック" pitchFamily="-112" charset="-128"/>
                <a:hlinkClick r:id="rId8"/>
              </a:rPr>
            </a:br>
            <a:r>
              <a:rPr lang="en-US" sz="1800">
                <a:ea typeface="ＭＳ Ｐゴシック" pitchFamily="-112" charset="-128"/>
                <a:cs typeface="ＭＳ Ｐゴシック" pitchFamily="-112" charset="-128"/>
                <a:hlinkClick r:id="rId8"/>
              </a:rPr>
              <a:t>50 U.S. (9 How.) 560 </a:t>
            </a:r>
            <a:r>
              <a:rPr lang="en-US" sz="1800">
                <a:ea typeface="ＭＳ Ｐゴシック" pitchFamily="-112" charset="-128"/>
                <a:cs typeface="ＭＳ Ｐゴシック" pitchFamily="-112" charset="-128"/>
              </a:rPr>
              <a:t>(1850)</a:t>
            </a:r>
            <a:endParaRPr lang="en-US" sz="1400">
              <a:ea typeface="ＭＳ Ｐゴシック" pitchFamily="-112" charset="-128"/>
              <a:cs typeface="ＭＳ Ｐゴシック" pitchFamily="-112" charset="-128"/>
            </a:endParaRPr>
          </a:p>
          <a:p>
            <a:pPr lvl="1"/>
            <a:r>
              <a:rPr lang="en-US" sz="1400"/>
              <a:t>Constitutionally coined money is a pure metallic standard of value; a coin with known intrinsic value.</a:t>
            </a:r>
          </a:p>
        </p:txBody>
      </p:sp>
    </p:spTree>
  </p:cSld>
  <p:clrMapOvr>
    <a:masterClrMapping/>
  </p:clrMapOvr>
  <p:transition advClick="0" advTm="4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Title 6"/>
          <p:cNvSpPr>
            <a:spLocks noGrp="1"/>
          </p:cNvSpPr>
          <p:nvPr>
            <p:ph type="title"/>
          </p:nvPr>
        </p:nvSpPr>
        <p:spPr/>
        <p:txBody>
          <a:bodyPr/>
          <a:lstStyle/>
          <a:p>
            <a:r>
              <a:rPr lang="en-US">
                <a:ea typeface="ＭＳ Ｐゴシック" pitchFamily="-112" charset="-128"/>
                <a:cs typeface="ＭＳ Ｐゴシック" pitchFamily="-112" charset="-128"/>
              </a:rPr>
              <a:t>Issues Created by New Laws and Old Opinions</a:t>
            </a:r>
          </a:p>
        </p:txBody>
      </p:sp>
      <p:sp>
        <p:nvSpPr>
          <p:cNvPr id="91139" name="Content Placeholder 7"/>
          <p:cNvSpPr>
            <a:spLocks noGrp="1"/>
          </p:cNvSpPr>
          <p:nvPr>
            <p:ph idx="1"/>
          </p:nvPr>
        </p:nvSpPr>
        <p:spPr/>
        <p:txBody>
          <a:bodyPr/>
          <a:lstStyle/>
          <a:p>
            <a:r>
              <a:rPr lang="en-US" sz="2800">
                <a:ea typeface="ＭＳ Ｐゴシック" pitchFamily="-112" charset="-128"/>
                <a:cs typeface="ＭＳ Ｐゴシック" pitchFamily="-112" charset="-128"/>
              </a:rPr>
              <a:t>The “dollar is a dollar” </a:t>
            </a:r>
            <a:r>
              <a:rPr lang="en-US" sz="1800">
                <a:ea typeface="ＭＳ Ｐゴシック" pitchFamily="-112" charset="-128"/>
                <a:cs typeface="ＭＳ Ｐゴシック" pitchFamily="-112" charset="-128"/>
              </a:rPr>
              <a:t>[</a:t>
            </a:r>
            <a:r>
              <a:rPr lang="en-US" sz="1800" i="1">
                <a:ea typeface="ＭＳ Ｐゴシック" pitchFamily="-112" charset="-128"/>
                <a:cs typeface="ＭＳ Ｐゴシック" pitchFamily="-112" charset="-128"/>
              </a:rPr>
              <a:t>Thompson v. Butler</a:t>
            </a:r>
            <a:r>
              <a:rPr lang="en-US" sz="1800">
                <a:ea typeface="ＭＳ Ｐゴシック" pitchFamily="-112" charset="-128"/>
                <a:cs typeface="ＭＳ Ｐゴシック" pitchFamily="-112" charset="-128"/>
              </a:rPr>
              <a:t>, 95 U.S. 694 (1878)]</a:t>
            </a:r>
            <a:r>
              <a:rPr lang="en-US" sz="2800">
                <a:ea typeface="ＭＳ Ｐゴシック" pitchFamily="-112" charset="-128"/>
                <a:cs typeface="ＭＳ Ｐゴシック" pitchFamily="-112" charset="-128"/>
              </a:rPr>
              <a:t> concept is still true today. However, the constitutional dollar is confounded with the FRN “dollar”, despite the fact that they lack the requisite equality of purchasing power as required by law </a:t>
            </a:r>
            <a:r>
              <a:rPr lang="en-US" sz="1800">
                <a:ea typeface="ＭＳ Ｐゴシック" pitchFamily="-112" charset="-128"/>
                <a:cs typeface="ＭＳ Ｐゴシック" pitchFamily="-112" charset="-128"/>
              </a:rPr>
              <a:t>[see: 31 U.S.C 5119(a)]</a:t>
            </a:r>
            <a:r>
              <a:rPr lang="en-US" sz="2800">
                <a:ea typeface="ＭＳ Ｐゴシック" pitchFamily="-112" charset="-128"/>
                <a:cs typeface="ＭＳ Ｐゴシック" pitchFamily="-112" charset="-128"/>
              </a:rPr>
              <a:t>.</a:t>
            </a:r>
          </a:p>
          <a:p>
            <a:r>
              <a:rPr lang="en-US" sz="2800">
                <a:ea typeface="ＭＳ Ｐゴシック" pitchFamily="-112" charset="-128"/>
                <a:cs typeface="ＭＳ Ｐゴシック" pitchFamily="-112" charset="-128"/>
              </a:rPr>
              <a:t>United States Notes </a:t>
            </a:r>
            <a:r>
              <a:rPr lang="en-US" sz="2000">
                <a:ea typeface="ＭＳ Ｐゴシック" pitchFamily="-112" charset="-128"/>
                <a:cs typeface="ＭＳ Ｐゴシック" pitchFamily="-112" charset="-128"/>
              </a:rPr>
              <a:t>[see: </a:t>
            </a:r>
            <a:r>
              <a:rPr lang="en-US" sz="2000" i="1">
                <a:ea typeface="ＭＳ Ｐゴシック" pitchFamily="-112" charset="-128"/>
                <a:cs typeface="ＭＳ Ｐゴシック" pitchFamily="-112" charset="-128"/>
              </a:rPr>
              <a:t>Juilliard v. Greenman</a:t>
            </a:r>
            <a:r>
              <a:rPr lang="en-US" sz="2000">
                <a:ea typeface="ＭＳ Ｐゴシック" pitchFamily="-112" charset="-128"/>
                <a:cs typeface="ＭＳ Ｐゴシック" pitchFamily="-112" charset="-128"/>
              </a:rPr>
              <a:t>, </a:t>
            </a:r>
            <a:br>
              <a:rPr lang="en-US" sz="2000">
                <a:ea typeface="ＭＳ Ｐゴシック" pitchFamily="-112" charset="-128"/>
                <a:cs typeface="ＭＳ Ｐゴシック" pitchFamily="-112" charset="-128"/>
              </a:rPr>
            </a:br>
            <a:r>
              <a:rPr lang="en-US" sz="2000">
                <a:ea typeface="ＭＳ Ｐゴシック" pitchFamily="-112" charset="-128"/>
                <a:cs typeface="ＭＳ Ｐゴシック" pitchFamily="-112" charset="-128"/>
              </a:rPr>
              <a:t>110 U.S. 421 (1884)]</a:t>
            </a:r>
            <a:r>
              <a:rPr lang="en-US" sz="2800">
                <a:ea typeface="ＭＳ Ｐゴシック" pitchFamily="-112" charset="-128"/>
                <a:cs typeface="ＭＳ Ｐゴシック" pitchFamily="-112" charset="-128"/>
              </a:rPr>
              <a:t>, when they were available, were always redeemable at their full face value; unlike their Federal Reserve note counter-part.</a:t>
            </a:r>
          </a:p>
        </p:txBody>
      </p:sp>
    </p:spTree>
  </p:cSld>
  <p:clrMapOvr>
    <a:masterClrMapping/>
  </p:clrMapOvr>
  <p:transition advClick="0" advTm="4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ea typeface="ＭＳ Ｐゴシック" pitchFamily="-112" charset="-128"/>
                <a:cs typeface="ＭＳ Ｐゴシック" pitchFamily="-112" charset="-128"/>
              </a:rPr>
              <a:t>What can be done?</a:t>
            </a:r>
          </a:p>
        </p:txBody>
      </p:sp>
      <p:sp>
        <p:nvSpPr>
          <p:cNvPr id="93187" name="Content Placeholder 2"/>
          <p:cNvSpPr>
            <a:spLocks noGrp="1"/>
          </p:cNvSpPr>
          <p:nvPr>
            <p:ph idx="1"/>
          </p:nvPr>
        </p:nvSpPr>
        <p:spPr>
          <a:xfrm>
            <a:off x="457200" y="1600200"/>
            <a:ext cx="8382000" cy="4525963"/>
          </a:xfrm>
        </p:spPr>
        <p:txBody>
          <a:bodyPr/>
          <a:lstStyle/>
          <a:p>
            <a:r>
              <a:rPr lang="en-US">
                <a:ea typeface="ＭＳ Ｐゴシック" pitchFamily="-112" charset="-128"/>
                <a:cs typeface="ＭＳ Ｐゴシック" pitchFamily="-112" charset="-128"/>
              </a:rPr>
              <a:t>Use specific Lawful Money language in all sales and licensing contracts to avoid the conflicts created by new laws and old opinions.</a:t>
            </a:r>
          </a:p>
          <a:p>
            <a:r>
              <a:rPr lang="en-US">
                <a:ea typeface="ＭＳ Ｐゴシック" pitchFamily="-112" charset="-128"/>
                <a:cs typeface="ＭＳ Ｐゴシック" pitchFamily="-112" charset="-128"/>
              </a:rPr>
              <a:t>Pay appropriate taxes in Federal Reserve notes and let the Secretary of Treasury worry about redeeming them at face value.</a:t>
            </a:r>
          </a:p>
        </p:txBody>
      </p:sp>
    </p:spTree>
  </p:cSld>
  <p:clrMapOvr>
    <a:masterClrMapping/>
  </p:clrMapOvr>
  <p:transition advClick="0" advTm="4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ea typeface="ＭＳ Ｐゴシック" pitchFamily="-112" charset="-128"/>
                <a:cs typeface="ＭＳ Ｐゴシック" pitchFamily="-112" charset="-128"/>
              </a:rPr>
              <a:t>What else can be done?</a:t>
            </a:r>
          </a:p>
        </p:txBody>
      </p:sp>
      <p:sp>
        <p:nvSpPr>
          <p:cNvPr id="95235" name="Content Placeholder 2"/>
          <p:cNvSpPr>
            <a:spLocks noGrp="1"/>
          </p:cNvSpPr>
          <p:nvPr>
            <p:ph idx="1"/>
          </p:nvPr>
        </p:nvSpPr>
        <p:spPr/>
        <p:txBody>
          <a:bodyPr/>
          <a:lstStyle/>
          <a:p>
            <a:r>
              <a:rPr lang="en-US" sz="2400" smtClean="0">
                <a:ea typeface="ＭＳ Ｐゴシック" pitchFamily="-112" charset="-128"/>
                <a:cs typeface="ＭＳ Ｐゴシック" pitchFamily="-112" charset="-128"/>
              </a:rPr>
              <a:t>Write your local US Attorney, Congressman and State Legislator and inform them that the Secretary of Treasury as of April 26, 2009 is in violation of three laws:</a:t>
            </a:r>
          </a:p>
          <a:p>
            <a:pPr marL="914400" lvl="1" indent="-457200">
              <a:buFontTx/>
              <a:buAutoNum type="arabicPeriod"/>
            </a:pPr>
            <a:r>
              <a:rPr lang="en-US" sz="2000" smtClean="0"/>
              <a:t>The Secretary is in violation of Title 31 USC 5119(a) for failing to maintain the equal purchasing power of all United States Currency.</a:t>
            </a:r>
          </a:p>
          <a:p>
            <a:pPr marL="914400" lvl="1" indent="-457200">
              <a:buFontTx/>
              <a:buAutoNum type="arabicPeriod"/>
            </a:pPr>
            <a:r>
              <a:rPr lang="en-US" sz="2000" smtClean="0"/>
              <a:t>The Secretary is in violation of Title 12 USC 411 for failing to redeem Federal Reserve Notes at their face value for lawful money on demand.</a:t>
            </a:r>
          </a:p>
          <a:p>
            <a:pPr marL="914400" lvl="1" indent="-457200">
              <a:buFontTx/>
              <a:buAutoNum type="arabicPeriod"/>
            </a:pPr>
            <a:r>
              <a:rPr lang="en-US" sz="2000" smtClean="0"/>
              <a:t>The Secretary is in violation of Title 31 USC 5112(i)(1) for failing to maintain a sufficient supply of constitutional lawful money coins to meet public demand.</a:t>
            </a:r>
            <a:endParaRPr lang="en-US" sz="2000"/>
          </a:p>
        </p:txBody>
      </p:sp>
    </p:spTree>
  </p:cSld>
  <p:clrMapOvr>
    <a:masterClrMapping/>
  </p:clrMapOvr>
  <mc:AlternateContent>
    <mc:Choice xmlns:mp="http://schemas.microsoft.com/office/mac/powerpoint/2008/main" Requires="mp">
      <mp:transition advClick="0" advTm="4000">
        <mp:cube/>
      </mp:transition>
    </mc:Choice>
    <mc:Fallback>
      <p:transition advClick="0" advTm="4000">
        <p:cover/>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Title 3"/>
          <p:cNvSpPr>
            <a:spLocks noGrp="1"/>
          </p:cNvSpPr>
          <p:nvPr>
            <p:ph type="title"/>
          </p:nvPr>
        </p:nvSpPr>
        <p:spPr/>
        <p:txBody>
          <a:bodyPr/>
          <a:lstStyle/>
          <a:p>
            <a:r>
              <a:rPr lang="en-US">
                <a:ea typeface="ＭＳ Ｐゴシック" pitchFamily="-112" charset="-128"/>
                <a:cs typeface="ＭＳ Ｐゴシック" pitchFamily="-112" charset="-128"/>
              </a:rPr>
              <a:t>Conclusion</a:t>
            </a:r>
          </a:p>
        </p:txBody>
      </p:sp>
      <p:sp>
        <p:nvSpPr>
          <p:cNvPr id="97283" name="Content Placeholder 4"/>
          <p:cNvSpPr>
            <a:spLocks noGrp="1"/>
          </p:cNvSpPr>
          <p:nvPr>
            <p:ph idx="1"/>
          </p:nvPr>
        </p:nvSpPr>
        <p:spPr>
          <a:xfrm>
            <a:off x="304800" y="1295400"/>
            <a:ext cx="8610600" cy="4572000"/>
          </a:xfrm>
        </p:spPr>
        <p:txBody>
          <a:bodyPr/>
          <a:lstStyle/>
          <a:p>
            <a:pPr marL="514350" indent="-514350">
              <a:buFontTx/>
              <a:buAutoNum type="arabicPeriod"/>
            </a:pPr>
            <a:r>
              <a:rPr lang="en-US" sz="2800">
                <a:ea typeface="ＭＳ Ｐゴシック" pitchFamily="-112" charset="-128"/>
                <a:cs typeface="ＭＳ Ｐゴシック" pitchFamily="-112" charset="-128"/>
              </a:rPr>
              <a:t>Always use lawful money contracts when buying, selling or licensing </a:t>
            </a:r>
            <a:r>
              <a:rPr lang="en-US" sz="2800" smtClean="0">
                <a:ea typeface="ＭＳ Ｐゴシック" pitchFamily="-112" charset="-128"/>
                <a:cs typeface="ＭＳ Ｐゴシック" pitchFamily="-112" charset="-128"/>
              </a:rPr>
              <a:t>property;</a:t>
            </a:r>
          </a:p>
          <a:p>
            <a:pPr marL="514350" indent="-514350">
              <a:buFontTx/>
              <a:buAutoNum type="arabicPeriod"/>
            </a:pPr>
            <a:r>
              <a:rPr lang="en-US" sz="2800">
                <a:ea typeface="ＭＳ Ｐゴシック" pitchFamily="-112" charset="-128"/>
                <a:cs typeface="ＭＳ Ｐゴシック" pitchFamily="-112" charset="-128"/>
              </a:rPr>
              <a:t>Minimize tax liabilities by using lawful money as the basis in all </a:t>
            </a:r>
            <a:r>
              <a:rPr lang="en-US" sz="2800" smtClean="0">
                <a:ea typeface="ＭＳ Ｐゴシック" pitchFamily="-112" charset="-128"/>
                <a:cs typeface="ＭＳ Ｐゴシック" pitchFamily="-112" charset="-128"/>
              </a:rPr>
              <a:t>transactions;</a:t>
            </a:r>
          </a:p>
          <a:p>
            <a:pPr marL="514350" indent="-514350">
              <a:buFontTx/>
              <a:buAutoNum type="arabicPeriod"/>
            </a:pPr>
            <a:r>
              <a:rPr lang="en-US" sz="2800">
                <a:ea typeface="ＭＳ Ｐゴシック" pitchFamily="-112" charset="-128"/>
                <a:cs typeface="ＭＳ Ｐゴシック" pitchFamily="-112" charset="-128"/>
              </a:rPr>
              <a:t>Minimize intrinsic value loss by using Federal Reserve </a:t>
            </a:r>
            <a:r>
              <a:rPr lang="en-US" sz="2800" smtClean="0">
                <a:ea typeface="ＭＳ Ｐゴシック" pitchFamily="-112" charset="-128"/>
                <a:cs typeface="ＭＳ Ｐゴシック" pitchFamily="-112" charset="-128"/>
              </a:rPr>
              <a:t>notes </a:t>
            </a:r>
            <a:r>
              <a:rPr lang="en-US" sz="2800">
                <a:ea typeface="ＭＳ Ｐゴシック" pitchFamily="-112" charset="-128"/>
                <a:cs typeface="ＭＳ Ｐゴシック" pitchFamily="-112" charset="-128"/>
              </a:rPr>
              <a:t>to pay all taxes, duties and </a:t>
            </a:r>
            <a:r>
              <a:rPr lang="en-US" sz="2800" smtClean="0">
                <a:ea typeface="ＭＳ Ｐゴシック" pitchFamily="-112" charset="-128"/>
                <a:cs typeface="ＭＳ Ｐゴシック" pitchFamily="-112" charset="-128"/>
              </a:rPr>
              <a:t>imposts;</a:t>
            </a:r>
          </a:p>
          <a:p>
            <a:pPr marL="514350" indent="-514350">
              <a:buFontTx/>
              <a:buAutoNum type="arabicPeriod"/>
            </a:pPr>
            <a:r>
              <a:rPr lang="en-US" sz="2800">
                <a:ea typeface="ＭＳ Ｐゴシック" pitchFamily="-112" charset="-128"/>
                <a:cs typeface="ＭＳ Ｐゴシック" pitchFamily="-112" charset="-128"/>
              </a:rPr>
              <a:t>Inform all government authorities of </a:t>
            </a:r>
            <a:r>
              <a:rPr lang="en-US" sz="2800" smtClean="0">
                <a:ea typeface="ＭＳ Ｐゴシック" pitchFamily="-112" charset="-128"/>
                <a:cs typeface="ＭＳ Ｐゴシック" pitchFamily="-112" charset="-128"/>
              </a:rPr>
              <a:t>the Secretary of Treasury Derelictions of duty; and</a:t>
            </a:r>
          </a:p>
          <a:p>
            <a:pPr marL="514350" indent="-514350">
              <a:buFontTx/>
              <a:buAutoNum type="arabicPeriod"/>
            </a:pPr>
            <a:r>
              <a:rPr lang="en-US" sz="2800" smtClean="0">
                <a:ea typeface="ＭＳ Ｐゴシック" pitchFamily="-112" charset="-128"/>
                <a:cs typeface="ＭＳ Ｐゴシック" pitchFamily="-112" charset="-128"/>
              </a:rPr>
              <a:t>Contact your favorite radio show host and inform them about Constitutional Lawful Money.</a:t>
            </a:r>
            <a:endParaRPr lang="en-US" sz="2800">
              <a:ea typeface="ＭＳ Ｐゴシック" pitchFamily="-112" charset="-128"/>
              <a:cs typeface="ＭＳ Ｐゴシック" pitchFamily="-112" charset="-128"/>
            </a:endParaRPr>
          </a:p>
        </p:txBody>
      </p:sp>
    </p:spTree>
  </p:cSld>
  <p:clrMapOvr>
    <a:masterClrMapping/>
  </p:clrMapOvr>
  <p:transition advClick="0" advTm="4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24" name="Rectangle 8"/>
          <p:cNvSpPr>
            <a:spLocks noGrp="1" noChangeArrowheads="1"/>
          </p:cNvSpPr>
          <p:nvPr>
            <p:ph type="title"/>
          </p:nvPr>
        </p:nvSpPr>
        <p:spPr/>
        <p:txBody>
          <a:bodyPr/>
          <a:lstStyle/>
          <a:p>
            <a:pPr eaLnBrk="1" hangingPunct="1"/>
            <a:r>
              <a:rPr lang="en-US">
                <a:ea typeface="ＭＳ Ｐゴシック" pitchFamily="-112" charset="-128"/>
                <a:cs typeface="ＭＳ Ｐゴシック" pitchFamily="-112" charset="-128"/>
              </a:rPr>
              <a:t>The Dollar of the Constitution</a:t>
            </a:r>
          </a:p>
        </p:txBody>
      </p:sp>
      <p:sp>
        <p:nvSpPr>
          <p:cNvPr id="25603" name="Rectangle 9"/>
          <p:cNvSpPr>
            <a:spLocks noGrp="1" noChangeArrowheads="1"/>
          </p:cNvSpPr>
          <p:nvPr>
            <p:ph sz="half" idx="1"/>
          </p:nvPr>
        </p:nvSpPr>
        <p:spPr/>
        <p:txBody>
          <a:bodyPr/>
          <a:lstStyle/>
          <a:p>
            <a:pPr eaLnBrk="1" hangingPunct="1">
              <a:lnSpc>
                <a:spcPct val="90000"/>
              </a:lnSpc>
            </a:pPr>
            <a:endParaRPr lang="en-US" sz="2000">
              <a:ea typeface="ＭＳ Ｐゴシック" pitchFamily="-112" charset="-128"/>
              <a:cs typeface="ＭＳ Ｐゴシック" pitchFamily="-112" charset="-128"/>
            </a:endParaRPr>
          </a:p>
        </p:txBody>
      </p:sp>
      <p:sp>
        <p:nvSpPr>
          <p:cNvPr id="9226" name="Rectangle 10"/>
          <p:cNvSpPr>
            <a:spLocks noGrp="1" noChangeArrowheads="1"/>
          </p:cNvSpPr>
          <p:nvPr>
            <p:ph type="body" sz="half" idx="2"/>
          </p:nvPr>
        </p:nvSpPr>
        <p:spPr>
          <a:xfrm>
            <a:off x="4648200" y="1371600"/>
            <a:ext cx="4267200" cy="4525963"/>
          </a:xfrm>
        </p:spPr>
        <p:txBody>
          <a:bodyPr/>
          <a:lstStyle/>
          <a:p>
            <a:pPr marL="0" indent="0" eaLnBrk="1" hangingPunct="1">
              <a:spcBef>
                <a:spcPct val="0"/>
              </a:spcBef>
              <a:spcAft>
                <a:spcPct val="20000"/>
              </a:spcAft>
              <a:buFontTx/>
              <a:buNone/>
            </a:pPr>
            <a:r>
              <a:rPr lang="en-US" sz="1800" b="1" smtClean="0">
                <a:ea typeface="ＭＳ Ｐゴシック" pitchFamily="-112" charset="-128"/>
                <a:cs typeface="ＭＳ Ｐゴシック" pitchFamily="-112" charset="-128"/>
              </a:rPr>
              <a:t>Article I Section 8, Clause 5</a:t>
            </a:r>
          </a:p>
          <a:p>
            <a:pPr marL="120650" lvl="1" indent="-6350" eaLnBrk="1" hangingPunct="1">
              <a:spcBef>
                <a:spcPct val="0"/>
              </a:spcBef>
              <a:spcAft>
                <a:spcPct val="20000"/>
              </a:spcAft>
              <a:buFontTx/>
              <a:buNone/>
            </a:pPr>
            <a:r>
              <a:rPr lang="en-US" sz="1800" smtClean="0"/>
              <a:t>[</a:t>
            </a:r>
            <a:r>
              <a:rPr lang="en-US" sz="1800" b="1" smtClean="0"/>
              <a:t>The Congress shall have Power</a:t>
            </a:r>
            <a:r>
              <a:rPr lang="en-US" sz="1800" smtClean="0"/>
              <a:t>] </a:t>
            </a:r>
            <a:r>
              <a:rPr lang="en-US" sz="1800" b="1" smtClean="0"/>
              <a:t>To coin Money</a:t>
            </a:r>
            <a:r>
              <a:rPr lang="en-US" sz="1400" smtClean="0"/>
              <a:t>, regulate the Value thereof, and of foreign Coin, and fix the Standard of Weights and Measures;</a:t>
            </a:r>
          </a:p>
          <a:p>
            <a:pPr marL="0" indent="0" eaLnBrk="1" hangingPunct="1">
              <a:spcBef>
                <a:spcPct val="0"/>
              </a:spcBef>
              <a:spcAft>
                <a:spcPct val="20000"/>
              </a:spcAft>
              <a:buFontTx/>
              <a:buNone/>
            </a:pPr>
            <a:r>
              <a:rPr lang="en-US" sz="1800" b="1" smtClean="0">
                <a:ea typeface="ＭＳ Ｐゴシック" pitchFamily="-112" charset="-128"/>
                <a:cs typeface="ＭＳ Ｐゴシック" pitchFamily="-112" charset="-128"/>
              </a:rPr>
              <a:t>Article I Section 9, Clause 1</a:t>
            </a:r>
          </a:p>
          <a:p>
            <a:pPr marL="120650" lvl="1" indent="-6350" eaLnBrk="1" hangingPunct="1">
              <a:spcBef>
                <a:spcPct val="0"/>
              </a:spcBef>
              <a:spcAft>
                <a:spcPct val="20000"/>
              </a:spcAft>
              <a:buFontTx/>
              <a:buNone/>
            </a:pPr>
            <a:r>
              <a:rPr lang="en-US" sz="1400" smtClean="0"/>
              <a:t>… a Tax or duty may be imposed on such Importation, not exceeding </a:t>
            </a:r>
            <a:r>
              <a:rPr lang="en-US" sz="1800" b="1" smtClean="0"/>
              <a:t>ten dollars</a:t>
            </a:r>
            <a:r>
              <a:rPr lang="en-US" sz="1400" smtClean="0"/>
              <a:t> for each Person.</a:t>
            </a:r>
          </a:p>
          <a:p>
            <a:pPr marL="0" indent="0" eaLnBrk="1" hangingPunct="1">
              <a:spcBef>
                <a:spcPct val="0"/>
              </a:spcBef>
              <a:spcAft>
                <a:spcPct val="20000"/>
              </a:spcAft>
              <a:buFontTx/>
              <a:buNone/>
            </a:pPr>
            <a:r>
              <a:rPr lang="en-US" sz="1800" b="1" smtClean="0">
                <a:ea typeface="ＭＳ Ｐゴシック" pitchFamily="-112" charset="-128"/>
                <a:cs typeface="ＭＳ Ｐゴシック" pitchFamily="-112" charset="-128"/>
              </a:rPr>
              <a:t>Article I Section 10, Clause 1</a:t>
            </a:r>
          </a:p>
          <a:p>
            <a:pPr marL="120650" lvl="1" indent="-6350" eaLnBrk="1" hangingPunct="1">
              <a:spcBef>
                <a:spcPct val="0"/>
              </a:spcBef>
              <a:spcAft>
                <a:spcPct val="20000"/>
              </a:spcAft>
              <a:buFontTx/>
              <a:buNone/>
            </a:pPr>
            <a:r>
              <a:rPr lang="en-US" sz="1400" smtClean="0"/>
              <a:t>No State shall … </a:t>
            </a:r>
            <a:r>
              <a:rPr lang="en-US" sz="1400" b="1" smtClean="0"/>
              <a:t>make any Thing but gold and silver coin a Tender in Payments of Debts</a:t>
            </a:r>
            <a:r>
              <a:rPr lang="en-US" sz="1400" smtClean="0"/>
              <a:t>.</a:t>
            </a:r>
          </a:p>
          <a:p>
            <a:pPr marL="0" indent="0" eaLnBrk="1" hangingPunct="1">
              <a:spcBef>
                <a:spcPct val="0"/>
              </a:spcBef>
              <a:spcAft>
                <a:spcPct val="20000"/>
              </a:spcAft>
              <a:buFontTx/>
              <a:buNone/>
            </a:pPr>
            <a:r>
              <a:rPr lang="en-US" sz="1800" b="1" smtClean="0">
                <a:ea typeface="ＭＳ Ｐゴシック" pitchFamily="-112" charset="-128"/>
                <a:cs typeface="ＭＳ Ｐゴシック" pitchFamily="-112" charset="-128"/>
              </a:rPr>
              <a:t>Amendment VII</a:t>
            </a:r>
          </a:p>
          <a:p>
            <a:pPr marL="120650" lvl="1" indent="-6350" eaLnBrk="1" hangingPunct="1">
              <a:spcBef>
                <a:spcPct val="0"/>
              </a:spcBef>
              <a:spcAft>
                <a:spcPct val="20000"/>
              </a:spcAft>
              <a:buFontTx/>
              <a:buNone/>
            </a:pPr>
            <a:r>
              <a:rPr lang="en-US" sz="1400" smtClean="0"/>
              <a:t>In Suits at common law, where the value in controversy shall exceed </a:t>
            </a:r>
            <a:r>
              <a:rPr lang="en-US" sz="1800" b="1" smtClean="0"/>
              <a:t>twenty dollars</a:t>
            </a:r>
            <a:r>
              <a:rPr lang="en-US" sz="1400" smtClean="0"/>
              <a:t>, the right of trial by jury shall be preserved, and no fact tried by a jury, shall be otherwise re-examined in any Court of the United States, than according to the rules of the common law.</a:t>
            </a:r>
            <a:endParaRPr lang="en-US" sz="1000" smtClean="0"/>
          </a:p>
        </p:txBody>
      </p:sp>
      <p:pic>
        <p:nvPicPr>
          <p:cNvPr id="25605" name="Picture 7" descr="constitution_1_of_4_630"/>
          <p:cNvPicPr>
            <a:picLocks noChangeAspect="1" noChangeArrowheads="1"/>
          </p:cNvPicPr>
          <p:nvPr/>
        </p:nvPicPr>
        <p:blipFill>
          <a:blip r:embed="rId3"/>
          <a:srcRect/>
          <a:stretch>
            <a:fillRect/>
          </a:stretch>
        </p:blipFill>
        <p:spPr bwMode="auto">
          <a:xfrm>
            <a:off x="533400" y="1371600"/>
            <a:ext cx="3886200" cy="4648200"/>
          </a:xfrm>
          <a:prstGeom prst="rect">
            <a:avLst/>
          </a:prstGeom>
          <a:noFill/>
          <a:ln w="9525">
            <a:noFill/>
            <a:miter lim="800000"/>
            <a:headEnd/>
            <a:tailEnd/>
          </a:ln>
        </p:spPr>
      </p:pic>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20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6">
                                            <p:txEl>
                                              <p:pRg st="0" end="0"/>
                                            </p:txEl>
                                          </p:spTgt>
                                        </p:tgtEl>
                                        <p:attrNameLst>
                                          <p:attrName>style.visibility</p:attrName>
                                        </p:attrNameLst>
                                      </p:cBhvr>
                                      <p:to>
                                        <p:strVal val="visible"/>
                                      </p:to>
                                    </p:set>
                                    <p:animEffect transition="in" filter="fade">
                                      <p:cBhvr>
                                        <p:cTn id="12" dur="2000"/>
                                        <p:tgtEl>
                                          <p:spTgt spid="922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26">
                                            <p:txEl>
                                              <p:pRg st="1" end="1"/>
                                            </p:txEl>
                                          </p:spTgt>
                                        </p:tgtEl>
                                        <p:attrNameLst>
                                          <p:attrName>style.visibility</p:attrName>
                                        </p:attrNameLst>
                                      </p:cBhvr>
                                      <p:to>
                                        <p:strVal val="visible"/>
                                      </p:to>
                                    </p:set>
                                    <p:animEffect transition="in" filter="fade">
                                      <p:cBhvr>
                                        <p:cTn id="15" dur="2000"/>
                                        <p:tgtEl>
                                          <p:spTgt spid="92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226">
                                            <p:txEl>
                                              <p:pRg st="2" end="2"/>
                                            </p:txEl>
                                          </p:spTgt>
                                        </p:tgtEl>
                                        <p:attrNameLst>
                                          <p:attrName>style.visibility</p:attrName>
                                        </p:attrNameLst>
                                      </p:cBhvr>
                                      <p:to>
                                        <p:strVal val="visible"/>
                                      </p:to>
                                    </p:set>
                                    <p:animEffect transition="in" filter="fade">
                                      <p:cBhvr>
                                        <p:cTn id="20" dur="2000"/>
                                        <p:tgtEl>
                                          <p:spTgt spid="922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226">
                                            <p:txEl>
                                              <p:pRg st="3" end="3"/>
                                            </p:txEl>
                                          </p:spTgt>
                                        </p:tgtEl>
                                        <p:attrNameLst>
                                          <p:attrName>style.visibility</p:attrName>
                                        </p:attrNameLst>
                                      </p:cBhvr>
                                      <p:to>
                                        <p:strVal val="visible"/>
                                      </p:to>
                                    </p:set>
                                    <p:animEffect transition="in" filter="fade">
                                      <p:cBhvr>
                                        <p:cTn id="23" dur="2000"/>
                                        <p:tgtEl>
                                          <p:spTgt spid="922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226">
                                            <p:txEl>
                                              <p:pRg st="4" end="4"/>
                                            </p:txEl>
                                          </p:spTgt>
                                        </p:tgtEl>
                                        <p:attrNameLst>
                                          <p:attrName>style.visibility</p:attrName>
                                        </p:attrNameLst>
                                      </p:cBhvr>
                                      <p:to>
                                        <p:strVal val="visible"/>
                                      </p:to>
                                    </p:set>
                                    <p:animEffect transition="in" filter="fade">
                                      <p:cBhvr>
                                        <p:cTn id="28" dur="2000"/>
                                        <p:tgtEl>
                                          <p:spTgt spid="9226">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226">
                                            <p:txEl>
                                              <p:pRg st="5" end="5"/>
                                            </p:txEl>
                                          </p:spTgt>
                                        </p:tgtEl>
                                        <p:attrNameLst>
                                          <p:attrName>style.visibility</p:attrName>
                                        </p:attrNameLst>
                                      </p:cBhvr>
                                      <p:to>
                                        <p:strVal val="visible"/>
                                      </p:to>
                                    </p:set>
                                    <p:animEffect transition="in" filter="fade">
                                      <p:cBhvr>
                                        <p:cTn id="31" dur="2000"/>
                                        <p:tgtEl>
                                          <p:spTgt spid="922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226">
                                            <p:txEl>
                                              <p:pRg st="6" end="6"/>
                                            </p:txEl>
                                          </p:spTgt>
                                        </p:tgtEl>
                                        <p:attrNameLst>
                                          <p:attrName>style.visibility</p:attrName>
                                        </p:attrNameLst>
                                      </p:cBhvr>
                                      <p:to>
                                        <p:strVal val="visible"/>
                                      </p:to>
                                    </p:set>
                                    <p:animEffect transition="in" filter="fade">
                                      <p:cBhvr>
                                        <p:cTn id="36" dur="2000"/>
                                        <p:tgtEl>
                                          <p:spTgt spid="9226">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226">
                                            <p:txEl>
                                              <p:pRg st="7" end="7"/>
                                            </p:txEl>
                                          </p:spTgt>
                                        </p:tgtEl>
                                        <p:attrNameLst>
                                          <p:attrName>style.visibility</p:attrName>
                                        </p:attrNameLst>
                                      </p:cBhvr>
                                      <p:to>
                                        <p:strVal val="visible"/>
                                      </p:to>
                                    </p:set>
                                    <p:animEffect transition="in" filter="fade">
                                      <p:cBhvr>
                                        <p:cTn id="39" dur="2000"/>
                                        <p:tgtEl>
                                          <p:spTgt spid="92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6"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8"/>
          <p:cNvSpPr>
            <a:spLocks noGrp="1" noChangeArrowheads="1"/>
          </p:cNvSpPr>
          <p:nvPr>
            <p:ph type="title"/>
          </p:nvPr>
        </p:nvSpPr>
        <p:spPr/>
        <p:txBody>
          <a:bodyPr/>
          <a:lstStyle/>
          <a:p>
            <a:pPr eaLnBrk="1" hangingPunct="1"/>
            <a:r>
              <a:rPr lang="en-US" sz="4000">
                <a:ea typeface="ＭＳ Ｐゴシック" pitchFamily="-112" charset="-128"/>
                <a:cs typeface="ＭＳ Ｐゴシック" pitchFamily="-112" charset="-128"/>
              </a:rPr>
              <a:t>Congress’ Responsibility to Regulate the Value of Coin </a:t>
            </a:r>
          </a:p>
        </p:txBody>
      </p:sp>
      <p:pic>
        <p:nvPicPr>
          <p:cNvPr id="27651" name="Picture 5" descr="Obverse of 1795 Half Eagle - Plain Eagle on Revers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02438" y="3711575"/>
            <a:ext cx="1076325" cy="1079500"/>
          </a:xfrm>
          <a:prstGeom prst="rect">
            <a:avLst/>
          </a:prstGeom>
          <a:noFill/>
          <a:ln w="9525">
            <a:noFill/>
            <a:miter lim="800000"/>
            <a:headEnd/>
            <a:tailEnd/>
          </a:ln>
        </p:spPr>
      </p:pic>
      <p:sp>
        <p:nvSpPr>
          <p:cNvPr id="27652" name="Text Box 6"/>
          <p:cNvSpPr txBox="1">
            <a:spLocks noChangeArrowheads="1"/>
          </p:cNvSpPr>
          <p:nvPr/>
        </p:nvSpPr>
        <p:spPr bwMode="auto">
          <a:xfrm>
            <a:off x="6554788" y="4930775"/>
            <a:ext cx="1635125" cy="549275"/>
          </a:xfrm>
          <a:prstGeom prst="rect">
            <a:avLst/>
          </a:prstGeom>
          <a:noFill/>
          <a:ln w="9525">
            <a:noFill/>
            <a:miter lim="800000"/>
            <a:headEnd/>
            <a:tailEnd/>
          </a:ln>
        </p:spPr>
        <p:txBody>
          <a:bodyPr>
            <a:prstTxWarp prst="textNoShape">
              <a:avLst/>
            </a:prstTxWarp>
            <a:spAutoFit/>
          </a:bodyPr>
          <a:lstStyle/>
          <a:p>
            <a:pPr algn="ctr"/>
            <a:r>
              <a:rPr lang="en-US"/>
              <a:t>10 Dollar</a:t>
            </a:r>
            <a:br>
              <a:rPr lang="en-US"/>
            </a:br>
            <a:r>
              <a:rPr lang="en-US" sz="1200"/>
              <a:t>(247.5 grains Gold)</a:t>
            </a:r>
          </a:p>
        </p:txBody>
      </p:sp>
      <p:sp>
        <p:nvSpPr>
          <p:cNvPr id="27653" name="Text Box 7"/>
          <p:cNvSpPr txBox="1">
            <a:spLocks noChangeArrowheads="1"/>
          </p:cNvSpPr>
          <p:nvPr/>
        </p:nvSpPr>
        <p:spPr bwMode="auto">
          <a:xfrm>
            <a:off x="319088" y="1700213"/>
            <a:ext cx="2860675" cy="1328737"/>
          </a:xfrm>
          <a:prstGeom prst="rect">
            <a:avLst/>
          </a:prstGeom>
          <a:noFill/>
          <a:ln w="9525">
            <a:noFill/>
            <a:miter lim="800000"/>
            <a:headEnd/>
            <a:tailEnd/>
          </a:ln>
        </p:spPr>
        <p:txBody>
          <a:bodyPr>
            <a:prstTxWarp prst="textNoShape">
              <a:avLst/>
            </a:prstTxWarp>
            <a:spAutoFit/>
          </a:bodyPr>
          <a:lstStyle/>
          <a:p>
            <a:pPr>
              <a:spcBef>
                <a:spcPct val="50000"/>
              </a:spcBef>
            </a:pPr>
            <a:r>
              <a:rPr lang="en-US" b="1" u="sng"/>
              <a:t>Key</a:t>
            </a:r>
            <a:r>
              <a:rPr lang="en-US" b="1"/>
              <a:t>:</a:t>
            </a:r>
          </a:p>
          <a:p>
            <a:pPr>
              <a:spcBef>
                <a:spcPct val="50000"/>
              </a:spcBef>
            </a:pPr>
            <a:r>
              <a:rPr lang="en-US"/>
              <a:t>1 troy oz = 480 grains</a:t>
            </a:r>
            <a:br>
              <a:rPr lang="en-US"/>
            </a:br>
            <a:r>
              <a:rPr lang="en-US"/>
              <a:t>1 troy oz = 31.1034 grams</a:t>
            </a:r>
            <a:br>
              <a:rPr lang="en-US"/>
            </a:br>
            <a:r>
              <a:rPr lang="en-US"/>
              <a:t>1 troy oz = 1.09714 oz</a:t>
            </a:r>
          </a:p>
        </p:txBody>
      </p:sp>
      <p:sp>
        <p:nvSpPr>
          <p:cNvPr id="27654" name="Text Box 8"/>
          <p:cNvSpPr txBox="1">
            <a:spLocks noChangeArrowheads="1"/>
          </p:cNvSpPr>
          <p:nvPr/>
        </p:nvSpPr>
        <p:spPr bwMode="auto">
          <a:xfrm>
            <a:off x="3673475" y="2752725"/>
            <a:ext cx="985838" cy="731838"/>
          </a:xfrm>
          <a:prstGeom prst="rect">
            <a:avLst/>
          </a:prstGeom>
          <a:noFill/>
          <a:ln w="9525">
            <a:noFill/>
            <a:miter lim="800000"/>
            <a:headEnd/>
            <a:tailEnd/>
          </a:ln>
        </p:spPr>
        <p:txBody>
          <a:bodyPr wrap="none">
            <a:prstTxWarp prst="textNoShape">
              <a:avLst/>
            </a:prstTxWarp>
            <a:spAutoFit/>
          </a:bodyPr>
          <a:lstStyle/>
          <a:p>
            <a:pPr algn="ctr"/>
            <a:r>
              <a:rPr lang="en-US"/>
              <a:t>1 Cent</a:t>
            </a:r>
            <a:br>
              <a:rPr lang="en-US"/>
            </a:br>
            <a:r>
              <a:rPr lang="en-US" sz="1200"/>
              <a:t>(46.3 grains</a:t>
            </a:r>
            <a:br>
              <a:rPr lang="en-US" sz="1200"/>
            </a:br>
            <a:r>
              <a:rPr lang="en-US" sz="1200"/>
              <a:t>of Copper)</a:t>
            </a:r>
          </a:p>
        </p:txBody>
      </p:sp>
      <p:sp>
        <p:nvSpPr>
          <p:cNvPr id="27655" name="Text Box 9"/>
          <p:cNvSpPr txBox="1">
            <a:spLocks noChangeArrowheads="1"/>
          </p:cNvSpPr>
          <p:nvPr/>
        </p:nvSpPr>
        <p:spPr bwMode="auto">
          <a:xfrm>
            <a:off x="5075238" y="1947863"/>
            <a:ext cx="1082675" cy="738187"/>
          </a:xfrm>
          <a:prstGeom prst="rect">
            <a:avLst/>
          </a:prstGeom>
          <a:noFill/>
          <a:ln w="9525">
            <a:noFill/>
            <a:miter lim="800000"/>
            <a:headEnd/>
            <a:tailEnd/>
          </a:ln>
        </p:spPr>
        <p:txBody>
          <a:bodyPr wrap="none">
            <a:prstTxWarp prst="textNoShape">
              <a:avLst/>
            </a:prstTxWarp>
            <a:spAutoFit/>
          </a:bodyPr>
          <a:lstStyle/>
          <a:p>
            <a:pPr algn="ctr"/>
            <a:r>
              <a:rPr lang="en-US"/>
              <a:t>X 100 =</a:t>
            </a:r>
            <a:br>
              <a:rPr lang="en-US"/>
            </a:br>
            <a:r>
              <a:rPr lang="en-US" sz="1200"/>
              <a:t>(4,630 grains</a:t>
            </a:r>
            <a:br>
              <a:rPr lang="en-US" sz="1200"/>
            </a:br>
            <a:r>
              <a:rPr lang="en-US" sz="1200"/>
              <a:t>of Copper)</a:t>
            </a:r>
          </a:p>
        </p:txBody>
      </p:sp>
      <p:pic>
        <p:nvPicPr>
          <p:cNvPr id="27656" name="Picture 10" descr="1794_obv"/>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656388" y="1676400"/>
            <a:ext cx="1316037" cy="1273175"/>
          </a:xfrm>
          <a:prstGeom prst="rect">
            <a:avLst/>
          </a:prstGeom>
          <a:noFill/>
          <a:ln w="9525">
            <a:noFill/>
            <a:miter lim="800000"/>
            <a:headEnd/>
            <a:tailEnd/>
          </a:ln>
        </p:spPr>
      </p:pic>
      <p:sp>
        <p:nvSpPr>
          <p:cNvPr id="27657" name="Text Box 11"/>
          <p:cNvSpPr txBox="1">
            <a:spLocks noChangeArrowheads="1"/>
          </p:cNvSpPr>
          <p:nvPr/>
        </p:nvSpPr>
        <p:spPr bwMode="auto">
          <a:xfrm>
            <a:off x="6505575" y="2965450"/>
            <a:ext cx="1635125" cy="549275"/>
          </a:xfrm>
          <a:prstGeom prst="rect">
            <a:avLst/>
          </a:prstGeom>
          <a:noFill/>
          <a:ln w="9525">
            <a:noFill/>
            <a:miter lim="800000"/>
            <a:headEnd/>
            <a:tailEnd/>
          </a:ln>
        </p:spPr>
        <p:txBody>
          <a:bodyPr>
            <a:prstTxWarp prst="textNoShape">
              <a:avLst/>
            </a:prstTxWarp>
            <a:spAutoFit/>
          </a:bodyPr>
          <a:lstStyle/>
          <a:p>
            <a:pPr algn="ctr"/>
            <a:r>
              <a:rPr lang="en-US"/>
              <a:t>1 Dollar</a:t>
            </a:r>
            <a:br>
              <a:rPr lang="en-US"/>
            </a:br>
            <a:r>
              <a:rPr lang="en-US" sz="1200"/>
              <a:t>(371.25 grains Silver)</a:t>
            </a:r>
          </a:p>
        </p:txBody>
      </p:sp>
      <p:pic>
        <p:nvPicPr>
          <p:cNvPr id="27658" name="Picture 12" descr="1794_obv"/>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13138" y="3614738"/>
            <a:ext cx="1316037" cy="1273175"/>
          </a:xfrm>
          <a:prstGeom prst="rect">
            <a:avLst/>
          </a:prstGeom>
          <a:noFill/>
          <a:ln w="9525">
            <a:noFill/>
            <a:miter lim="800000"/>
            <a:headEnd/>
            <a:tailEnd/>
          </a:ln>
        </p:spPr>
      </p:pic>
      <p:sp>
        <p:nvSpPr>
          <p:cNvPr id="27659" name="Text Box 13"/>
          <p:cNvSpPr txBox="1">
            <a:spLocks noChangeArrowheads="1"/>
          </p:cNvSpPr>
          <p:nvPr/>
        </p:nvSpPr>
        <p:spPr bwMode="auto">
          <a:xfrm>
            <a:off x="3362325" y="4932363"/>
            <a:ext cx="1635125" cy="549275"/>
          </a:xfrm>
          <a:prstGeom prst="rect">
            <a:avLst/>
          </a:prstGeom>
          <a:noFill/>
          <a:ln w="9525">
            <a:noFill/>
            <a:miter lim="800000"/>
            <a:headEnd/>
            <a:tailEnd/>
          </a:ln>
        </p:spPr>
        <p:txBody>
          <a:bodyPr>
            <a:prstTxWarp prst="textNoShape">
              <a:avLst/>
            </a:prstTxWarp>
            <a:spAutoFit/>
          </a:bodyPr>
          <a:lstStyle/>
          <a:p>
            <a:pPr algn="ctr"/>
            <a:r>
              <a:rPr lang="en-US"/>
              <a:t>1 Dollar</a:t>
            </a:r>
            <a:br>
              <a:rPr lang="en-US"/>
            </a:br>
            <a:r>
              <a:rPr lang="en-US" sz="1200"/>
              <a:t>(371.25 grains Silver)</a:t>
            </a:r>
          </a:p>
        </p:txBody>
      </p:sp>
      <p:sp>
        <p:nvSpPr>
          <p:cNvPr id="27660" name="Text Box 14"/>
          <p:cNvSpPr txBox="1">
            <a:spLocks noChangeArrowheads="1"/>
          </p:cNvSpPr>
          <p:nvPr/>
        </p:nvSpPr>
        <p:spPr bwMode="auto">
          <a:xfrm>
            <a:off x="5057775" y="3886200"/>
            <a:ext cx="1211263" cy="738188"/>
          </a:xfrm>
          <a:prstGeom prst="rect">
            <a:avLst/>
          </a:prstGeom>
          <a:noFill/>
          <a:ln w="9525">
            <a:noFill/>
            <a:miter lim="800000"/>
            <a:headEnd/>
            <a:tailEnd/>
          </a:ln>
        </p:spPr>
        <p:txBody>
          <a:bodyPr wrap="none">
            <a:prstTxWarp prst="textNoShape">
              <a:avLst/>
            </a:prstTxWarp>
            <a:spAutoFit/>
          </a:bodyPr>
          <a:lstStyle/>
          <a:p>
            <a:pPr algn="ctr"/>
            <a:r>
              <a:rPr lang="en-US"/>
              <a:t>X 10 =</a:t>
            </a:r>
            <a:br>
              <a:rPr lang="en-US"/>
            </a:br>
            <a:r>
              <a:rPr lang="en-US" sz="1200"/>
              <a:t>(3,712.5 grains</a:t>
            </a:r>
            <a:br>
              <a:rPr lang="en-US" sz="1200"/>
            </a:br>
            <a:r>
              <a:rPr lang="en-US" sz="1200"/>
              <a:t>of Silver)</a:t>
            </a:r>
          </a:p>
        </p:txBody>
      </p:sp>
      <p:pic>
        <p:nvPicPr>
          <p:cNvPr id="27661" name="Picture 1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748088" y="1874838"/>
            <a:ext cx="876300" cy="876300"/>
          </a:xfrm>
          <a:prstGeom prst="rect">
            <a:avLst/>
          </a:prstGeom>
          <a:noFill/>
          <a:ln w="9525">
            <a:noFill/>
            <a:miter lim="800000"/>
            <a:headEnd/>
            <a:tailEnd/>
          </a:ln>
        </p:spPr>
      </p:pic>
      <p:sp>
        <p:nvSpPr>
          <p:cNvPr id="27662" name="Rectangle 19"/>
          <p:cNvSpPr>
            <a:spLocks noChangeArrowheads="1"/>
          </p:cNvSpPr>
          <p:nvPr/>
        </p:nvSpPr>
        <p:spPr bwMode="auto">
          <a:xfrm>
            <a:off x="1524000" y="5988050"/>
            <a:ext cx="6477000" cy="641350"/>
          </a:xfrm>
          <a:prstGeom prst="rect">
            <a:avLst/>
          </a:prstGeom>
          <a:noFill/>
          <a:ln w="9525">
            <a:noFill/>
            <a:miter lim="800000"/>
            <a:headEnd/>
            <a:tailEnd/>
          </a:ln>
        </p:spPr>
        <p:txBody>
          <a:bodyPr>
            <a:prstTxWarp prst="textNoShape">
              <a:avLst/>
            </a:prstTxWarp>
            <a:spAutoFit/>
          </a:bodyPr>
          <a:lstStyle/>
          <a:p>
            <a:pPr algn="ctr"/>
            <a:r>
              <a:rPr lang="en-US">
                <a:solidFill>
                  <a:schemeClr val="tx2"/>
                </a:solidFill>
              </a:rPr>
              <a:t>Congress has the responsibility to regulate the value of all minted coins to the fixed pure metal Dollar standard</a:t>
            </a:r>
          </a:p>
        </p:txBody>
      </p:sp>
    </p:spTree>
  </p:cSld>
  <p:clrMapOvr>
    <a:masterClrMapping/>
  </p:clrMapOvr>
  <p:transition advClick="0" advTm="4000"/>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a:ea typeface="ＭＳ Ｐゴシック" pitchFamily="-112" charset="-128"/>
                <a:cs typeface="ＭＳ Ｐゴシック" pitchFamily="-112" charset="-128"/>
              </a:rPr>
              <a:t>A Bit of History</a:t>
            </a:r>
          </a:p>
        </p:txBody>
      </p:sp>
      <p:sp>
        <p:nvSpPr>
          <p:cNvPr id="29699" name="Rectangle 6"/>
          <p:cNvSpPr>
            <a:spLocks noGrp="1" noChangeArrowheads="1"/>
          </p:cNvSpPr>
          <p:nvPr>
            <p:ph type="body" sz="half" idx="2"/>
          </p:nvPr>
        </p:nvSpPr>
        <p:spPr>
          <a:xfrm>
            <a:off x="3886200" y="1447800"/>
            <a:ext cx="5105400" cy="4953000"/>
          </a:xfrm>
        </p:spPr>
        <p:txBody>
          <a:bodyPr/>
          <a:lstStyle/>
          <a:p>
            <a:pPr marL="0" indent="0" algn="just" eaLnBrk="1" hangingPunct="1">
              <a:buFontTx/>
              <a:buNone/>
            </a:pPr>
            <a:r>
              <a:rPr lang="en-US" sz="2800">
                <a:ea typeface="ＭＳ Ｐゴシック" pitchFamily="-112" charset="-128"/>
                <a:cs typeface="ＭＳ Ｐゴシック" pitchFamily="-112" charset="-128"/>
              </a:rPr>
              <a:t>The “Dollar” is a fixed standard unit of measurement that was established in 1497 by King Ferdinand and Queen Isabella of Spain. It is a minted coin containing at least 371</a:t>
            </a:r>
            <a:r>
              <a:rPr lang="en-US" sz="2800" baseline="30000">
                <a:ea typeface="ＭＳ Ｐゴシック" pitchFamily="-112" charset="-128"/>
                <a:cs typeface="ＭＳ Ｐゴシック" pitchFamily="-112" charset="-128"/>
              </a:rPr>
              <a:t>4</a:t>
            </a:r>
            <a:r>
              <a:rPr lang="en-US" sz="2800">
                <a:ea typeface="ＭＳ Ｐゴシック" pitchFamily="-112" charset="-128"/>
                <a:cs typeface="ＭＳ Ｐゴシック" pitchFamily="-112" charset="-128"/>
              </a:rPr>
              <a:t>/</a:t>
            </a:r>
            <a:r>
              <a:rPr lang="en-US" sz="2800" baseline="-25000">
                <a:ea typeface="ＭＳ Ｐゴシック" pitchFamily="-112" charset="-128"/>
                <a:cs typeface="ＭＳ Ｐゴシック" pitchFamily="-112" charset="-128"/>
              </a:rPr>
              <a:t>16</a:t>
            </a:r>
            <a:r>
              <a:rPr lang="en-US" sz="2800">
                <a:ea typeface="ＭＳ Ｐゴシック" pitchFamily="-112" charset="-128"/>
                <a:cs typeface="ＭＳ Ｐゴシック" pitchFamily="-112" charset="-128"/>
              </a:rPr>
              <a:t> grains of fine (pure) Silver.</a:t>
            </a:r>
          </a:p>
        </p:txBody>
      </p:sp>
      <p:pic>
        <p:nvPicPr>
          <p:cNvPr id="29700" name="Picture 16" descr="Pieces_of_Eight_1542"/>
          <p:cNvPicPr>
            <a:picLocks noChangeAspect="1" noChangeArrowheads="1"/>
          </p:cNvPicPr>
          <p:nvPr>
            <p:ph sz="half" idx="1"/>
          </p:nvPr>
        </p:nvPicPr>
        <p:blipFill>
          <a:blip r:embed="rId3"/>
          <a:srcRect/>
          <a:stretch>
            <a:fillRect/>
          </a:stretch>
        </p:blipFill>
        <p:spPr>
          <a:xfrm>
            <a:off x="630238" y="1524000"/>
            <a:ext cx="3121025" cy="1579563"/>
          </a:xfrm>
          <a:noFill/>
        </p:spPr>
      </p:pic>
      <p:sp>
        <p:nvSpPr>
          <p:cNvPr id="29701" name="Rectangle 17"/>
          <p:cNvSpPr>
            <a:spLocks noChangeArrowheads="1"/>
          </p:cNvSpPr>
          <p:nvPr/>
        </p:nvSpPr>
        <p:spPr bwMode="auto">
          <a:xfrm>
            <a:off x="400050" y="3200400"/>
            <a:ext cx="3581400" cy="396875"/>
          </a:xfrm>
          <a:prstGeom prst="rect">
            <a:avLst/>
          </a:prstGeom>
          <a:noFill/>
          <a:ln w="9525">
            <a:noFill/>
            <a:miter lim="800000"/>
            <a:headEnd/>
            <a:tailEnd/>
          </a:ln>
        </p:spPr>
        <p:txBody>
          <a:bodyPr anchor="ctr">
            <a:prstTxWarp prst="textNoShape">
              <a:avLst/>
            </a:prstTxWarp>
            <a:spAutoFit/>
          </a:bodyPr>
          <a:lstStyle/>
          <a:p>
            <a:r>
              <a:rPr lang="en-US" sz="1000"/>
              <a:t>Silver eight real coin of </a:t>
            </a:r>
            <a:r>
              <a:rPr lang="en-US" sz="1000">
                <a:hlinkClick r:id="rId4" tooltip="Carlos V, Holy Roman Emperor"/>
              </a:rPr>
              <a:t>Carlos</a:t>
            </a:r>
            <a:r>
              <a:rPr lang="en-US" sz="1000"/>
              <a:t> and </a:t>
            </a:r>
            <a:r>
              <a:rPr lang="en-US" sz="1000">
                <a:hlinkClick r:id="rId5" tooltip="Joanna of Castile"/>
              </a:rPr>
              <a:t>Johanna</a:t>
            </a:r>
            <a:r>
              <a:rPr lang="en-US" sz="1000"/>
              <a:t> of Spain, dated ca. </a:t>
            </a:r>
            <a:r>
              <a:rPr lang="en-US" sz="1000">
                <a:hlinkClick r:id="rId6" tooltip="1544"/>
              </a:rPr>
              <a:t>1544</a:t>
            </a:r>
            <a:r>
              <a:rPr lang="en-US" sz="1000"/>
              <a:t>, depicting the </a:t>
            </a:r>
            <a:r>
              <a:rPr lang="en-US" sz="1000">
                <a:hlinkClick r:id="rId7" tooltip="Pillars of Hercules"/>
              </a:rPr>
              <a:t>Pillars of Hercules</a:t>
            </a:r>
            <a:r>
              <a:rPr lang="en-US" sz="1000"/>
              <a:t> on the reverse. </a:t>
            </a:r>
          </a:p>
        </p:txBody>
      </p:sp>
      <p:pic>
        <p:nvPicPr>
          <p:cNvPr id="29702" name="Picture 18" descr="Pieces_of_Eight_1776_Carlos_III_Coin"/>
          <p:cNvPicPr>
            <a:picLocks noChangeAspect="1" noChangeArrowheads="1"/>
          </p:cNvPicPr>
          <p:nvPr/>
        </p:nvPicPr>
        <p:blipFill>
          <a:blip r:embed="rId8"/>
          <a:srcRect/>
          <a:stretch>
            <a:fillRect/>
          </a:stretch>
        </p:blipFill>
        <p:spPr bwMode="auto">
          <a:xfrm>
            <a:off x="5257800" y="4572000"/>
            <a:ext cx="3162300" cy="1581150"/>
          </a:xfrm>
          <a:prstGeom prst="rect">
            <a:avLst/>
          </a:prstGeom>
          <a:noFill/>
          <a:ln w="9525">
            <a:noFill/>
            <a:miter lim="800000"/>
            <a:headEnd/>
            <a:tailEnd/>
          </a:ln>
        </p:spPr>
      </p:pic>
      <p:sp>
        <p:nvSpPr>
          <p:cNvPr id="29703" name="Rectangle 19"/>
          <p:cNvSpPr>
            <a:spLocks noChangeArrowheads="1"/>
          </p:cNvSpPr>
          <p:nvPr/>
        </p:nvSpPr>
        <p:spPr bwMode="auto">
          <a:xfrm>
            <a:off x="5054600" y="6248400"/>
            <a:ext cx="3556000" cy="244475"/>
          </a:xfrm>
          <a:prstGeom prst="rect">
            <a:avLst/>
          </a:prstGeom>
          <a:noFill/>
          <a:ln w="9525">
            <a:noFill/>
            <a:miter lim="800000"/>
            <a:headEnd/>
            <a:tailEnd/>
          </a:ln>
        </p:spPr>
        <p:txBody>
          <a:bodyPr wrap="none" anchor="ctr">
            <a:prstTxWarp prst="textNoShape">
              <a:avLst/>
            </a:prstTxWarp>
            <a:spAutoFit/>
          </a:bodyPr>
          <a:lstStyle/>
          <a:p>
            <a:r>
              <a:rPr lang="en-US" sz="1000"/>
              <a:t>Silver eight real coin of King </a:t>
            </a:r>
            <a:r>
              <a:rPr lang="en-US" sz="1000">
                <a:hlinkClick r:id="rId9" tooltip="Carlos III of Spain"/>
              </a:rPr>
              <a:t>Carlos III of Spain</a:t>
            </a:r>
            <a:r>
              <a:rPr lang="en-US" sz="1000"/>
              <a:t>, dated </a:t>
            </a:r>
            <a:r>
              <a:rPr lang="en-US" sz="1000">
                <a:hlinkClick r:id="rId10" tooltip="1776"/>
              </a:rPr>
              <a:t>1776</a:t>
            </a:r>
            <a:r>
              <a:rPr lang="en-US" sz="1000"/>
              <a:t>. </a:t>
            </a:r>
          </a:p>
        </p:txBody>
      </p:sp>
      <p:pic>
        <p:nvPicPr>
          <p:cNvPr id="29704" name="Picture 20" descr="Pieces_of_Eight_1753_Ferdinand_VI_Coin"/>
          <p:cNvPicPr>
            <a:picLocks noChangeAspect="1" noChangeArrowheads="1"/>
          </p:cNvPicPr>
          <p:nvPr/>
        </p:nvPicPr>
        <p:blipFill>
          <a:blip r:embed="rId11"/>
          <a:srcRect/>
          <a:stretch>
            <a:fillRect/>
          </a:stretch>
        </p:blipFill>
        <p:spPr bwMode="auto">
          <a:xfrm>
            <a:off x="646113" y="4114800"/>
            <a:ext cx="3089275" cy="1584325"/>
          </a:xfrm>
          <a:prstGeom prst="rect">
            <a:avLst/>
          </a:prstGeom>
          <a:noFill/>
          <a:ln w="9525">
            <a:noFill/>
            <a:miter lim="800000"/>
            <a:headEnd/>
            <a:tailEnd/>
          </a:ln>
        </p:spPr>
      </p:pic>
      <p:sp>
        <p:nvSpPr>
          <p:cNvPr id="29705" name="Rectangle 21"/>
          <p:cNvSpPr>
            <a:spLocks noChangeArrowheads="1"/>
          </p:cNvSpPr>
          <p:nvPr/>
        </p:nvSpPr>
        <p:spPr bwMode="auto">
          <a:xfrm>
            <a:off x="304800" y="5851525"/>
            <a:ext cx="3771900" cy="244475"/>
          </a:xfrm>
          <a:prstGeom prst="rect">
            <a:avLst/>
          </a:prstGeom>
          <a:noFill/>
          <a:ln w="9525">
            <a:noFill/>
            <a:miter lim="800000"/>
            <a:headEnd/>
            <a:tailEnd/>
          </a:ln>
        </p:spPr>
        <p:txBody>
          <a:bodyPr wrap="none" anchor="ctr">
            <a:prstTxWarp prst="textNoShape">
              <a:avLst/>
            </a:prstTxWarp>
            <a:spAutoFit/>
          </a:bodyPr>
          <a:lstStyle/>
          <a:p>
            <a:r>
              <a:rPr lang="en-US" sz="1000"/>
              <a:t>Silver eight real coin of King </a:t>
            </a:r>
            <a:r>
              <a:rPr lang="en-US" sz="1000">
                <a:hlinkClick r:id="rId12" tooltip="Ferdinand VI of Spain"/>
              </a:rPr>
              <a:t>Ferdinand VI of Spain</a:t>
            </a:r>
            <a:r>
              <a:rPr lang="en-US" sz="1000"/>
              <a:t>, dated </a:t>
            </a:r>
            <a:r>
              <a:rPr lang="en-US" sz="1000">
                <a:hlinkClick r:id="rId13" tooltip="1753"/>
              </a:rPr>
              <a:t>1753</a:t>
            </a:r>
            <a:r>
              <a:rPr lang="en-US" sz="1000"/>
              <a:t>. </a:t>
            </a:r>
          </a:p>
        </p:txBody>
      </p:sp>
    </p:spTree>
  </p:cSld>
  <p:clrMapOvr>
    <a:masterClrMapping/>
  </p:clrMapOvr>
  <p:transition advClick="0" advTm="4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title"/>
          </p:nvPr>
        </p:nvSpPr>
        <p:spPr>
          <a:xfrm>
            <a:off x="228600" y="274638"/>
            <a:ext cx="8686800" cy="1143000"/>
          </a:xfrm>
        </p:spPr>
        <p:txBody>
          <a:bodyPr/>
          <a:lstStyle/>
          <a:p>
            <a:pPr eaLnBrk="1" hangingPunct="1"/>
            <a:r>
              <a:rPr lang="en-US" sz="4000">
                <a:ea typeface="ＭＳ Ｐゴシック" pitchFamily="-112" charset="-128"/>
                <a:cs typeface="ＭＳ Ｐゴシック" pitchFamily="-112" charset="-128"/>
              </a:rPr>
              <a:t>The Dollar of the Constitution: A</a:t>
            </a:r>
            <a:br>
              <a:rPr lang="en-US" sz="4000">
                <a:ea typeface="ＭＳ Ｐゴシック" pitchFamily="-112" charset="-128"/>
                <a:cs typeface="ＭＳ Ｐゴシック" pitchFamily="-112" charset="-128"/>
              </a:rPr>
            </a:br>
            <a:r>
              <a:rPr lang="en-US" sz="4000">
                <a:ea typeface="ＭＳ Ｐゴシック" pitchFamily="-112" charset="-128"/>
                <a:cs typeface="ＭＳ Ｐゴシック" pitchFamily="-112" charset="-128"/>
              </a:rPr>
              <a:t>coin containing 371¼ grains of Silver</a:t>
            </a:r>
          </a:p>
        </p:txBody>
      </p:sp>
      <p:sp>
        <p:nvSpPr>
          <p:cNvPr id="31747" name="Rectangle 8"/>
          <p:cNvSpPr>
            <a:spLocks noGrp="1" noChangeArrowheads="1"/>
          </p:cNvSpPr>
          <p:nvPr>
            <p:ph type="body" sz="half" idx="1"/>
          </p:nvPr>
        </p:nvSpPr>
        <p:spPr/>
        <p:txBody>
          <a:bodyPr/>
          <a:lstStyle/>
          <a:p>
            <a:pPr marL="0" indent="0" eaLnBrk="1" hangingPunct="1">
              <a:buFontTx/>
              <a:buNone/>
            </a:pPr>
            <a:r>
              <a:rPr lang="en-US" sz="2400">
                <a:ea typeface="ＭＳ Ｐゴシック" pitchFamily="-112" charset="-128"/>
                <a:cs typeface="ＭＳ Ｐゴシック" pitchFamily="-112" charset="-128"/>
              </a:rPr>
              <a:t>In 1784 …Thomas Jefferson said:</a:t>
            </a:r>
          </a:p>
          <a:p>
            <a:pPr marL="114300" lvl="1" indent="342900" eaLnBrk="1" hangingPunct="1">
              <a:buFontTx/>
              <a:buNone/>
            </a:pPr>
            <a:r>
              <a:rPr lang="en-US" sz="2000"/>
              <a:t>“If we determine that a dollar shall be our unit, we must then say with precision what a dollar is." Our founding fathers followed that advice and in 1792 the dollar was defined as 371 ¼ grains of silver. From 1792 until August 15, 1971 the dollar was defined as a precise weight of either silver or gold.”</a:t>
            </a:r>
          </a:p>
        </p:txBody>
      </p:sp>
      <p:pic>
        <p:nvPicPr>
          <p:cNvPr id="31748" name="Picture 14"/>
          <p:cNvPicPr>
            <a:picLocks noChangeAspect="1" noChangeArrowheads="1"/>
          </p:cNvPicPr>
          <p:nvPr>
            <p:ph sz="half" idx="2"/>
          </p:nvPr>
        </p:nvPicPr>
        <p:blipFill>
          <a:blip r:embed="rId3"/>
          <a:srcRect/>
          <a:stretch>
            <a:fillRect/>
          </a:stretch>
        </p:blipFill>
        <p:spPr>
          <a:xfrm>
            <a:off x="4648200" y="1600200"/>
            <a:ext cx="3733800" cy="4572000"/>
          </a:xfrm>
        </p:spPr>
      </p:pic>
      <p:pic>
        <p:nvPicPr>
          <p:cNvPr id="31749" name="Picture 12"/>
          <p:cNvPicPr>
            <a:picLocks noChangeAspect="1" noChangeArrowheads="1"/>
          </p:cNvPicPr>
          <p:nvPr/>
        </p:nvPicPr>
        <p:blipFill>
          <a:blip r:embed="rId4"/>
          <a:srcRect/>
          <a:stretch>
            <a:fillRect/>
          </a:stretch>
        </p:blipFill>
        <p:spPr bwMode="auto">
          <a:xfrm>
            <a:off x="5105400" y="2667000"/>
            <a:ext cx="3810000" cy="2516188"/>
          </a:xfrm>
          <a:prstGeom prst="rect">
            <a:avLst/>
          </a:prstGeom>
          <a:noFill/>
          <a:ln w="9525" cap="rnd">
            <a:solidFill>
              <a:schemeClr val="tx1"/>
            </a:solidFill>
            <a:prstDash val="sysDot"/>
            <a:miter lim="800000"/>
            <a:headEnd/>
            <a:tailEnd/>
          </a:ln>
        </p:spPr>
      </p:pic>
    </p:spTree>
  </p:cSld>
  <p:clrMapOvr>
    <a:masterClrMapping/>
  </p:clrMapOvr>
  <p:transition advClick="0" advTm="4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pPr eaLnBrk="1" hangingPunct="1"/>
            <a:r>
              <a:rPr lang="en-US" sz="4000">
                <a:ea typeface="ＭＳ Ｐゴシック" pitchFamily="-112" charset="-128"/>
                <a:cs typeface="ＭＳ Ｐゴシック" pitchFamily="-112" charset="-128"/>
              </a:rPr>
              <a:t>The Dollar (Silver) coin guarantees citizens a fixed measure of value </a:t>
            </a:r>
          </a:p>
        </p:txBody>
      </p:sp>
      <p:pic>
        <p:nvPicPr>
          <p:cNvPr id="33795" name="Picture 5"/>
          <p:cNvPicPr>
            <a:picLocks noChangeAspect="1" noChangeArrowheads="1"/>
          </p:cNvPicPr>
          <p:nvPr>
            <p:ph sz="half" idx="1"/>
          </p:nvPr>
        </p:nvPicPr>
        <p:blipFill>
          <a:blip r:embed="rId3"/>
          <a:srcRect/>
          <a:stretch>
            <a:fillRect/>
          </a:stretch>
        </p:blipFill>
        <p:spPr>
          <a:xfrm>
            <a:off x="381000" y="1600200"/>
            <a:ext cx="3200400" cy="4525963"/>
          </a:xfrm>
          <a:noFill/>
          <a:ln cap="flat">
            <a:solidFill>
              <a:schemeClr val="tx1"/>
            </a:solidFill>
          </a:ln>
        </p:spPr>
      </p:pic>
      <p:sp>
        <p:nvSpPr>
          <p:cNvPr id="33796" name="Rectangle 6"/>
          <p:cNvSpPr>
            <a:spLocks noGrp="1" noChangeArrowheads="1"/>
          </p:cNvSpPr>
          <p:nvPr>
            <p:ph type="body" sz="half" idx="2"/>
          </p:nvPr>
        </p:nvSpPr>
        <p:spPr>
          <a:xfrm>
            <a:off x="4800600" y="1600200"/>
            <a:ext cx="3886200" cy="4724400"/>
          </a:xfrm>
        </p:spPr>
        <p:txBody>
          <a:bodyPr/>
          <a:lstStyle/>
          <a:p>
            <a:pPr marL="0" indent="0" eaLnBrk="1" hangingPunct="1">
              <a:lnSpc>
                <a:spcPct val="80000"/>
              </a:lnSpc>
              <a:buFontTx/>
              <a:buNone/>
            </a:pPr>
            <a:r>
              <a:rPr lang="en-US" sz="2000">
                <a:ea typeface="ＭＳ Ｐゴシック" pitchFamily="-112" charset="-128"/>
                <a:cs typeface="ＭＳ Ｐゴシック" pitchFamily="-112" charset="-128"/>
              </a:rPr>
              <a:t>The constitutional Dollar – a minted Coin containing 371 ¼ grains of silver – guarantees value:</a:t>
            </a:r>
          </a:p>
          <a:p>
            <a:pPr marL="122238" lvl="1" indent="-7938" eaLnBrk="1" hangingPunct="1">
              <a:lnSpc>
                <a:spcPct val="80000"/>
              </a:lnSpc>
              <a:buFontTx/>
              <a:buNone/>
            </a:pPr>
            <a:r>
              <a:rPr lang="en-US" sz="1800"/>
              <a:t>“It is significant that this power of coining money is mentioned in the same sentence in the Constitution as the power to "fix the standards of weights and measures,“ </a:t>
            </a:r>
            <a:r>
              <a:rPr lang="en-US" sz="1800" b="1">
                <a:solidFill>
                  <a:srgbClr val="FF3300"/>
                </a:solidFill>
              </a:rPr>
              <a:t>for the framers regarded money as a weight of metal and a measure of value</a:t>
            </a:r>
            <a:r>
              <a:rPr lang="en-US" sz="1800"/>
              <a:t>. Roger Sherman, a delegate to the Constitutional Convention, wrote that “</a:t>
            </a:r>
            <a:r>
              <a:rPr lang="en-US" sz="1800" b="1">
                <a:solidFill>
                  <a:srgbClr val="FF3300"/>
                </a:solidFill>
              </a:rPr>
              <a:t>If what is used as a medium of exchange is fluctuating in its value, it is no better than unjust weights and measures…which are condemned by the Laws of God and man</a:t>
            </a:r>
            <a:r>
              <a:rPr lang="en-US" sz="1800"/>
              <a:t> …".</a:t>
            </a:r>
          </a:p>
        </p:txBody>
      </p:sp>
      <p:sp>
        <p:nvSpPr>
          <p:cNvPr id="33797" name="Rectangle 10"/>
          <p:cNvSpPr>
            <a:spLocks noChangeArrowheads="1"/>
          </p:cNvSpPr>
          <p:nvPr/>
        </p:nvSpPr>
        <p:spPr bwMode="auto">
          <a:xfrm>
            <a:off x="3352800" y="6248400"/>
            <a:ext cx="1905000" cy="396875"/>
          </a:xfrm>
          <a:prstGeom prst="rect">
            <a:avLst/>
          </a:prstGeom>
          <a:noFill/>
          <a:ln w="9525">
            <a:noFill/>
            <a:miter lim="800000"/>
            <a:headEnd/>
            <a:tailEnd/>
          </a:ln>
        </p:spPr>
        <p:txBody>
          <a:bodyPr>
            <a:prstTxWarp prst="textNoShape">
              <a:avLst/>
            </a:prstTxWarp>
            <a:spAutoFit/>
          </a:bodyPr>
          <a:lstStyle/>
          <a:p>
            <a:pPr algn="ctr"/>
            <a:r>
              <a:rPr lang="en-US" sz="1000" b="1">
                <a:solidFill>
                  <a:srgbClr val="0000FF"/>
                </a:solidFill>
              </a:rPr>
              <a:t>1794 Silver Dollar America's First Silver Dollar Struck</a:t>
            </a:r>
          </a:p>
        </p:txBody>
      </p:sp>
      <p:pic>
        <p:nvPicPr>
          <p:cNvPr id="33798" name="Picture 12" descr="1794_obv"/>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657600" y="2819400"/>
            <a:ext cx="1316038" cy="1273175"/>
          </a:xfrm>
          <a:prstGeom prst="rect">
            <a:avLst/>
          </a:prstGeom>
          <a:noFill/>
          <a:ln w="9525">
            <a:noFill/>
            <a:miter lim="800000"/>
            <a:headEnd/>
            <a:tailEnd/>
          </a:ln>
        </p:spPr>
      </p:pic>
      <p:pic>
        <p:nvPicPr>
          <p:cNvPr id="9" name="Picture 13" descr="1794_re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57600" y="4572000"/>
            <a:ext cx="1298575" cy="1236663"/>
          </a:xfrm>
          <a:prstGeom prst="rect">
            <a:avLst/>
          </a:prstGeom>
          <a:noFill/>
          <a:ln w="9525">
            <a:noFill/>
            <a:miter lim="800000"/>
            <a:headEnd/>
            <a:tailEnd/>
          </a:ln>
          <a:effectLst>
            <a:outerShdw blurRad="63500" dist="53882" dir="2700000" algn="ctr" rotWithShape="0">
              <a:schemeClr val="tx1">
                <a:alpha val="50000"/>
              </a:schemeClr>
            </a:outerShdw>
          </a:effectLst>
        </p:spPr>
      </p:pic>
    </p:spTree>
  </p:cSld>
  <p:clrMapOvr>
    <a:masterClrMapping/>
  </p:clrMapOvr>
  <p:transition advClick="0" advTm="4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a:ea typeface="ＭＳ Ｐゴシック" pitchFamily="-112" charset="-128"/>
                <a:cs typeface="ＭＳ Ｐゴシック" pitchFamily="-112" charset="-128"/>
              </a:rPr>
              <a:t>What is a Federal Reserve Note?</a:t>
            </a:r>
          </a:p>
        </p:txBody>
      </p:sp>
      <p:sp>
        <p:nvSpPr>
          <p:cNvPr id="35843" name="Rectangle 5"/>
          <p:cNvSpPr>
            <a:spLocks noGrp="1" noChangeArrowheads="1"/>
          </p:cNvSpPr>
          <p:nvPr>
            <p:ph type="body" sz="half" idx="2"/>
          </p:nvPr>
        </p:nvSpPr>
        <p:spPr>
          <a:xfrm>
            <a:off x="457200" y="3581400"/>
            <a:ext cx="8229600" cy="2971800"/>
          </a:xfrm>
        </p:spPr>
        <p:txBody>
          <a:bodyPr/>
          <a:lstStyle/>
          <a:p>
            <a:pPr eaLnBrk="1" hangingPunct="1">
              <a:lnSpc>
                <a:spcPct val="90000"/>
              </a:lnSpc>
            </a:pPr>
            <a:r>
              <a:rPr lang="en-US" sz="2400">
                <a:solidFill>
                  <a:srgbClr val="FF3300"/>
                </a:solidFill>
                <a:ea typeface="ＭＳ Ｐゴシック" pitchFamily="-112" charset="-128"/>
                <a:cs typeface="ＭＳ Ｐゴシック" pitchFamily="-112" charset="-128"/>
              </a:rPr>
              <a:t>It is a Private Bank Note</a:t>
            </a:r>
            <a:r>
              <a:rPr lang="en-US" sz="2400">
                <a:ea typeface="ＭＳ Ｐゴシック" pitchFamily="-112" charset="-128"/>
                <a:cs typeface="ＭＳ Ｐゴシック" pitchFamily="-112" charset="-128"/>
              </a:rPr>
              <a:t> </a:t>
            </a:r>
          </a:p>
          <a:p>
            <a:pPr lvl="1" eaLnBrk="1" hangingPunct="1">
              <a:lnSpc>
                <a:spcPct val="90000"/>
              </a:lnSpc>
            </a:pPr>
            <a:r>
              <a:rPr lang="en-US" sz="2000"/>
              <a:t>(It is a promise from the bank to pay real lawful money)</a:t>
            </a:r>
          </a:p>
          <a:p>
            <a:pPr eaLnBrk="1" hangingPunct="1">
              <a:lnSpc>
                <a:spcPct val="90000"/>
              </a:lnSpc>
            </a:pPr>
            <a:r>
              <a:rPr lang="en-US" sz="2400">
                <a:ea typeface="ＭＳ Ｐゴシック" pitchFamily="-112" charset="-128"/>
                <a:cs typeface="ＭＳ Ｐゴシック" pitchFamily="-112" charset="-128"/>
              </a:rPr>
              <a:t>It is Redeemable for Lawful Money on Demand</a:t>
            </a:r>
          </a:p>
          <a:p>
            <a:pPr lvl="1" eaLnBrk="1" hangingPunct="1">
              <a:lnSpc>
                <a:spcPct val="90000"/>
              </a:lnSpc>
            </a:pPr>
            <a:r>
              <a:rPr lang="en-US" sz="2000"/>
              <a:t>(Pursuant to Title 12 U.S.C. § 411)</a:t>
            </a:r>
          </a:p>
          <a:p>
            <a:pPr eaLnBrk="1" hangingPunct="1">
              <a:lnSpc>
                <a:spcPct val="90000"/>
              </a:lnSpc>
            </a:pPr>
            <a:r>
              <a:rPr lang="en-US" sz="2400">
                <a:solidFill>
                  <a:srgbClr val="FF3300"/>
                </a:solidFill>
                <a:ea typeface="ＭＳ Ｐゴシック" pitchFamily="-112" charset="-128"/>
                <a:cs typeface="ＭＳ Ｐゴシック" pitchFamily="-112" charset="-128"/>
              </a:rPr>
              <a:t>It is NOT Constitutionally Authorized Money</a:t>
            </a:r>
          </a:p>
          <a:p>
            <a:pPr lvl="1" eaLnBrk="1" hangingPunct="1">
              <a:lnSpc>
                <a:spcPct val="90000"/>
              </a:lnSpc>
            </a:pPr>
            <a:r>
              <a:rPr lang="en-US" sz="2000"/>
              <a:t>(Constitution only authorizes gold or silver Coin as Tender in Payment of Debts within the 50 states of the Union, see </a:t>
            </a:r>
            <a:r>
              <a:rPr lang="fr-FR" sz="2000"/>
              <a:t>Article I Section 10, Clause 1)</a:t>
            </a:r>
            <a:endParaRPr lang="en-US" sz="2000"/>
          </a:p>
        </p:txBody>
      </p:sp>
      <p:pic>
        <p:nvPicPr>
          <p:cNvPr id="35844" name="Picture 6" descr="Obverse of the $1 bill">
            <a:hlinkClick r:id="rId3" tooltip="Obverse of the $1 bill"/>
          </p:cNvPr>
          <p:cNvPicPr>
            <a:picLocks noChangeAspect="1" noChangeArrowheads="1"/>
          </p:cNvPicPr>
          <p:nvPr>
            <p:ph sz="half" idx="1"/>
          </p:nvPr>
        </p:nvPicPr>
        <p:blipFill>
          <a:blip r:embed="rId4"/>
          <a:srcRect/>
          <a:stretch>
            <a:fillRect/>
          </a:stretch>
        </p:blipFill>
        <p:spPr>
          <a:xfrm>
            <a:off x="2133600" y="1524000"/>
            <a:ext cx="4648200" cy="1936750"/>
          </a:xfrm>
        </p:spPr>
      </p:pic>
    </p:spTree>
  </p:cSld>
  <p:clrMapOvr>
    <a:masterClrMapping/>
  </p:clrMapOvr>
  <p:transition advClick="0" advTm="4000"/>
</p:sld>
</file>

<file path=ppt/theme/theme1.xml><?xml version="1.0" encoding="utf-8"?>
<a:theme xmlns:a="http://schemas.openxmlformats.org/drawingml/2006/main" name="Default Design">
  <a:themeElements>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3820</TotalTime>
  <Words>9443</Words>
  <Application>Microsoft Office PowerPoint</Application>
  <PresentationFormat>On-screen Show (4:3)</PresentationFormat>
  <Paragraphs>909</Paragraphs>
  <Slides>39</Slides>
  <Notes>39</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39</vt:i4>
      </vt:variant>
    </vt:vector>
  </HeadingPairs>
  <TitlesOfParts>
    <vt:vector size="43" baseType="lpstr">
      <vt:lpstr>Arial</vt:lpstr>
      <vt:lpstr>ＭＳ Ｐゴシック</vt:lpstr>
      <vt:lpstr>Times New Roman</vt:lpstr>
      <vt:lpstr>Default Design</vt:lpstr>
      <vt:lpstr>The Dollar</vt:lpstr>
      <vt:lpstr>Do you know the answers to these questions?</vt:lpstr>
      <vt:lpstr>What is a Dollar?</vt:lpstr>
      <vt:lpstr>The Dollar of the Constitution</vt:lpstr>
      <vt:lpstr>Congress’ Responsibility to Regulate the Value of Coin </vt:lpstr>
      <vt:lpstr>A Bit of History</vt:lpstr>
      <vt:lpstr>The Dollar of the Constitution: A coin containing 371¼ grains of Silver</vt:lpstr>
      <vt:lpstr>The Dollar (Silver) coin guarantees citizens a fixed measure of value </vt:lpstr>
      <vt:lpstr>What is a Federal Reserve Note?</vt:lpstr>
      <vt:lpstr>Federal Reserve Notes are  NOT Dollar$ or Lawful Money</vt:lpstr>
      <vt:lpstr>A Federal Reserve Note  is not a Dollar - they have no value</vt:lpstr>
      <vt:lpstr>Supreme Court - Coin Money is a Constitutional Requirement</vt:lpstr>
      <vt:lpstr>The Legislature Knows The Truth </vt:lpstr>
      <vt:lpstr>The Legislature Reinstituted Monetary Law</vt:lpstr>
      <vt:lpstr>What is the effect of using unconstitutional legal tender?</vt:lpstr>
      <vt:lpstr>What is the effect of using unconstitutional legal tender?</vt:lpstr>
      <vt:lpstr>What is the effect of using unconstitutional legal tender?</vt:lpstr>
      <vt:lpstr>What is the effect of using unconstitutional legal tender?</vt:lpstr>
      <vt:lpstr>What is the effect of using unconstitutional legal tender?</vt:lpstr>
      <vt:lpstr>What is the effect of using unconstitutional legal tender?</vt:lpstr>
      <vt:lpstr>What is the effect of using unconstitutional legal tender?</vt:lpstr>
      <vt:lpstr>What is the effect of using unconstitutional legal tender?</vt:lpstr>
      <vt:lpstr>What is the effect of using unconstitutional legal tender?</vt:lpstr>
      <vt:lpstr>What is the effect of using unconstitutional legal tender?</vt:lpstr>
      <vt:lpstr>What is the effect of using unconstitutional legal tender?</vt:lpstr>
      <vt:lpstr>Watch Carefully</vt:lpstr>
      <vt:lpstr>Was a gain made in this transaction?</vt:lpstr>
      <vt:lpstr>No Gain!</vt:lpstr>
      <vt:lpstr>Was a gain made in this transaction?</vt:lpstr>
      <vt:lpstr>No Gain was made in either of these transactions</vt:lpstr>
      <vt:lpstr>What happens when notes with no intrinsic value are used?</vt:lpstr>
      <vt:lpstr>A Quiet Theft Occurs!</vt:lpstr>
      <vt:lpstr>How Does the Quiet Theft Occur?</vt:lpstr>
      <vt:lpstr>Quiet Theft!</vt:lpstr>
      <vt:lpstr>Relevant Law &amp; Cases</vt:lpstr>
      <vt:lpstr>Issues Created by New Laws and Old Opinions</vt:lpstr>
      <vt:lpstr>What can be done?</vt:lpstr>
      <vt:lpstr>What else can be done?</vt:lpstr>
      <vt:lpstr>Conclusion</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Selgas</dc:creator>
  <cp:keywords/>
  <cp:lastModifiedBy>Thomas D. Selgas</cp:lastModifiedBy>
  <cp:revision>281</cp:revision>
  <dcterms:created xsi:type="dcterms:W3CDTF">2009-04-28T21:33:53Z</dcterms:created>
  <dcterms:modified xsi:type="dcterms:W3CDTF">2009-04-28T21:35:44Z</dcterms:modified>
</cp:coreProperties>
</file>