
<file path=[Content_Types].xml><?xml version="1.0" encoding="utf-8"?>
<Types xmlns="http://schemas.openxmlformats.org/package/2006/content-types">
  <Override PartName="/ppt/slides/slide14.xml" ContentType="application/vnd.openxmlformats-officedocument.presentationml.slide+xml"/>
  <Override PartName="/ppt/slideMasters/slideMaster2.xml" ContentType="application/vnd.openxmlformats-officedocument.presentationml.slideMaster+xml"/>
  <Default Extension="xml" ContentType="application/xml"/>
  <Override PartName="/ppt/tableStyles.xml" ContentType="application/vnd.openxmlformats-officedocument.presentationml.tableStyles+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1.xml" ContentType="application/vnd.openxmlformats-officedocument.presentationml.slide+xml"/>
  <Override PartName="/ppt/slideLayouts/slideLayout25.xml" ContentType="application/vnd.openxmlformats-officedocument.presentationml.slideLayout+xml"/>
  <Override PartName="/ppt/slides/slide5.xml" ContentType="application/vnd.openxmlformats-officedocument.presentationml.slide+xml"/>
  <Override PartName="/ppt/slideLayouts/slideLayout5.xml" ContentType="application/vnd.openxmlformats-officedocument.presentationml.slideLayout+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39.xml" ContentType="application/vnd.openxmlformats-officedocument.presentationml.slideLayout+xml"/>
  <Override PartName="/docProps/core.xml" ContentType="application/vnd.openxmlformats-package.core-properties+xml"/>
  <Override PartName="/ppt/slideLayouts/slideLayout32.xml" ContentType="application/vnd.openxmlformats-officedocument.presentationml.slideLayout+xml"/>
  <Override PartName="/ppt/slideLayouts/slideLayout15.xml" ContentType="application/vnd.openxmlformats-officedocument.presentationml.slideLayout+xml"/>
  <Override PartName="/ppt/slides/slide20.xml" ContentType="application/vnd.openxmlformats-officedocument.presentationml.slide+xml"/>
  <Override PartName="/ppt/slideLayouts/slideLayout24.xml" ContentType="application/vnd.openxmlformats-officedocument.presentationml.slideLayout+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slideLayouts/slideLayout38.xml" ContentType="application/vnd.openxmlformats-officedocument.presentationml.slideLayout+xml"/>
  <Override PartName="/ppt/presProps.xml" ContentType="application/vnd.openxmlformats-officedocument.presentationml.presProps+xml"/>
  <Override PartName="/ppt/slideLayouts/slideLayout3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Layouts/slideLayout37.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29.xml" ContentType="application/vnd.openxmlformats-officedocument.presentationml.slideLayout+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Layouts/slideLayout36.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slideLayouts/slideLayout35.xml" ContentType="application/vnd.openxmlformats-officedocument.presentationml.slideLayout+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27.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Override PartName="/ppt/slideLayouts/slideLayout34.xml" ContentType="application/vnd.openxmlformats-officedocument.presentationml.slideLayout+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26.xml" ContentType="application/vnd.openxmlformats-officedocument.presentationml.slideLayout+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Default Extension="bin" ContentType="application/vnd.openxmlformats-officedocument.presentationml.printerSettings"/>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 id="2147483673" r:id="rId3"/>
  </p:sldMasterIdLst>
  <p:notesMasterIdLst>
    <p:notesMasterId r:id="rId27"/>
  </p:notesMasterIdLst>
  <p:sldIdLst>
    <p:sldId id="259" r:id="rId4"/>
    <p:sldId id="271" r:id="rId5"/>
    <p:sldId id="272" r:id="rId6"/>
    <p:sldId id="264" r:id="rId7"/>
    <p:sldId id="279" r:id="rId8"/>
    <p:sldId id="260" r:id="rId9"/>
    <p:sldId id="273" r:id="rId10"/>
    <p:sldId id="261" r:id="rId11"/>
    <p:sldId id="274" r:id="rId12"/>
    <p:sldId id="275" r:id="rId13"/>
    <p:sldId id="278" r:id="rId14"/>
    <p:sldId id="276" r:id="rId15"/>
    <p:sldId id="277" r:id="rId16"/>
    <p:sldId id="262" r:id="rId17"/>
    <p:sldId id="280" r:id="rId18"/>
    <p:sldId id="281" r:id="rId19"/>
    <p:sldId id="268" r:id="rId20"/>
    <p:sldId id="269" r:id="rId21"/>
    <p:sldId id="282" r:id="rId22"/>
    <p:sldId id="270" r:id="rId23"/>
    <p:sldId id="256" r:id="rId24"/>
    <p:sldId id="257" r:id="rId25"/>
    <p:sldId id="258" r:id="rId26"/>
  </p:sldIdLst>
  <p:sldSz cx="40233600" cy="31089600"/>
  <p:notesSz cx="6858000" cy="9144000"/>
  <p:defaultTextStyle>
    <a:defPPr>
      <a:defRPr lang="en-US"/>
    </a:defPPr>
    <a:lvl1pPr marL="0" algn="l" defTabSz="2037786" rtl="0" eaLnBrk="1" latinLnBrk="0" hangingPunct="1">
      <a:defRPr sz="8000" kern="1200">
        <a:solidFill>
          <a:schemeClr val="tx1"/>
        </a:solidFill>
        <a:latin typeface="+mn-lt"/>
        <a:ea typeface="+mn-ea"/>
        <a:cs typeface="+mn-cs"/>
      </a:defRPr>
    </a:lvl1pPr>
    <a:lvl2pPr marL="2037786" algn="l" defTabSz="2037786" rtl="0" eaLnBrk="1" latinLnBrk="0" hangingPunct="1">
      <a:defRPr sz="8000" kern="1200">
        <a:solidFill>
          <a:schemeClr val="tx1"/>
        </a:solidFill>
        <a:latin typeface="+mn-lt"/>
        <a:ea typeface="+mn-ea"/>
        <a:cs typeface="+mn-cs"/>
      </a:defRPr>
    </a:lvl2pPr>
    <a:lvl3pPr marL="4075572" algn="l" defTabSz="2037786" rtl="0" eaLnBrk="1" latinLnBrk="0" hangingPunct="1">
      <a:defRPr sz="8000" kern="1200">
        <a:solidFill>
          <a:schemeClr val="tx1"/>
        </a:solidFill>
        <a:latin typeface="+mn-lt"/>
        <a:ea typeface="+mn-ea"/>
        <a:cs typeface="+mn-cs"/>
      </a:defRPr>
    </a:lvl3pPr>
    <a:lvl4pPr marL="6113358" algn="l" defTabSz="2037786" rtl="0" eaLnBrk="1" latinLnBrk="0" hangingPunct="1">
      <a:defRPr sz="8000" kern="1200">
        <a:solidFill>
          <a:schemeClr val="tx1"/>
        </a:solidFill>
        <a:latin typeface="+mn-lt"/>
        <a:ea typeface="+mn-ea"/>
        <a:cs typeface="+mn-cs"/>
      </a:defRPr>
    </a:lvl4pPr>
    <a:lvl5pPr marL="8151144" algn="l" defTabSz="2037786" rtl="0" eaLnBrk="1" latinLnBrk="0" hangingPunct="1">
      <a:defRPr sz="8000" kern="1200">
        <a:solidFill>
          <a:schemeClr val="tx1"/>
        </a:solidFill>
        <a:latin typeface="+mn-lt"/>
        <a:ea typeface="+mn-ea"/>
        <a:cs typeface="+mn-cs"/>
      </a:defRPr>
    </a:lvl5pPr>
    <a:lvl6pPr marL="10188931" algn="l" defTabSz="2037786" rtl="0" eaLnBrk="1" latinLnBrk="0" hangingPunct="1">
      <a:defRPr sz="8000" kern="1200">
        <a:solidFill>
          <a:schemeClr val="tx1"/>
        </a:solidFill>
        <a:latin typeface="+mn-lt"/>
        <a:ea typeface="+mn-ea"/>
        <a:cs typeface="+mn-cs"/>
      </a:defRPr>
    </a:lvl6pPr>
    <a:lvl7pPr marL="12226717" algn="l" defTabSz="2037786" rtl="0" eaLnBrk="1" latinLnBrk="0" hangingPunct="1">
      <a:defRPr sz="8000" kern="1200">
        <a:solidFill>
          <a:schemeClr val="tx1"/>
        </a:solidFill>
        <a:latin typeface="+mn-lt"/>
        <a:ea typeface="+mn-ea"/>
        <a:cs typeface="+mn-cs"/>
      </a:defRPr>
    </a:lvl7pPr>
    <a:lvl8pPr marL="14264503" algn="l" defTabSz="2037786" rtl="0" eaLnBrk="1" latinLnBrk="0" hangingPunct="1">
      <a:defRPr sz="8000" kern="1200">
        <a:solidFill>
          <a:schemeClr val="tx1"/>
        </a:solidFill>
        <a:latin typeface="+mn-lt"/>
        <a:ea typeface="+mn-ea"/>
        <a:cs typeface="+mn-cs"/>
      </a:defRPr>
    </a:lvl8pPr>
    <a:lvl9pPr marL="16302289" algn="l" defTabSz="2037786" rtl="0" eaLnBrk="1" latinLnBrk="0" hangingPunct="1">
      <a:defRPr sz="8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scaleToFitPaper="1"/>
  <p:clrMru>
    <a:srgbClr val="15671D"/>
    <a:srgbClr val="27BB35"/>
    <a:srgbClr val="C6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1180" autoAdjust="0"/>
  </p:normalViewPr>
  <p:slideViewPr>
    <p:cSldViewPr snapToObjects="1">
      <p:cViewPr varScale="1">
        <p:scale>
          <a:sx n="26" d="100"/>
          <a:sy n="26" d="100"/>
        </p:scale>
        <p:origin x="-1416" y="-136"/>
      </p:cViewPr>
      <p:guideLst>
        <p:guide orient="horz" pos="9792"/>
        <p:guide pos="12672"/>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0C8EFC-77E0-7241-BDB9-7E6AB6935FE1}" type="datetimeFigureOut">
              <a:rPr lang="en-US" smtClean="0"/>
              <a:pPr/>
              <a:t>2/24/11</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9D15F1-AE63-6A40-AA4F-DAA44500503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F242AEA-B92A-2F4D-8E5E-34496009A8EB}" type="slidenum">
              <a:rPr lang="en-US"/>
              <a:pPr/>
              <a:t>1</a:t>
            </a:fld>
            <a:endParaRPr lang="en-US"/>
          </a:p>
        </p:txBody>
      </p:sp>
      <p:sp>
        <p:nvSpPr>
          <p:cNvPr id="20483" name="Rectangle 2"/>
          <p:cNvSpPr>
            <a:spLocks noGrp="1" noRot="1" noChangeAspect="1" noChangeArrowheads="1" noTextEdit="1"/>
          </p:cNvSpPr>
          <p:nvPr>
            <p:ph type="sldImg"/>
          </p:nvPr>
        </p:nvSpPr>
        <p:spPr>
          <a:xfrm>
            <a:off x="1211263" y="685800"/>
            <a:ext cx="4437062" cy="3429000"/>
          </a:xfrm>
          <a:ln/>
        </p:spPr>
      </p:sp>
      <p:sp>
        <p:nvSpPr>
          <p:cNvPr id="20484" name="Rectangle 3"/>
          <p:cNvSpPr>
            <a:spLocks noGrp="1" noChangeArrowheads="1"/>
          </p:cNvSpPr>
          <p:nvPr>
            <p:ph type="body" idx="1"/>
          </p:nvPr>
        </p:nvSpPr>
        <p:spPr>
          <a:xfrm>
            <a:off x="500063" y="4343704"/>
            <a:ext cx="5743278" cy="4113892"/>
          </a:xfrm>
          <a:noFill/>
          <a:ln/>
        </p:spPr>
        <p:txBody>
          <a:bodyPr/>
          <a:lstStyle/>
          <a:p>
            <a:pPr algn="ctr" eaLnBrk="1" hangingPunct="1">
              <a:spcBef>
                <a:spcPct val="0"/>
              </a:spcBef>
              <a:spcAft>
                <a:spcPct val="100000"/>
              </a:spcAft>
            </a:pPr>
            <a:r>
              <a:rPr lang="en-US">
                <a:latin typeface="Arial" charset="0"/>
                <a:ea typeface="ＭＳ Ｐゴシック" charset="-128"/>
                <a:cs typeface="ＭＳ Ｐゴシック" charset="-128"/>
              </a:rPr>
              <a:t>“</a:t>
            </a:r>
            <a:r>
              <a:rPr lang="en-US" b="1" i="1">
                <a:latin typeface="Arial" charset="0"/>
                <a:ea typeface="ＭＳ Ｐゴシック" charset="-128"/>
                <a:cs typeface="ＭＳ Ｐゴシック" charset="-128"/>
              </a:rPr>
              <a:t>If the American people ever allow private banks to control the issue of their money, first by inflation and then by deflation, the banks and corporations that will grow up around them will deprive the people of their property until their children will wake up homeless on the continent their fathers conquered</a:t>
            </a:r>
            <a:r>
              <a:rPr lang="en-US">
                <a:latin typeface="Arial" charset="0"/>
                <a:ea typeface="ＭＳ Ｐゴシック" charset="-128"/>
                <a:cs typeface="ＭＳ Ｐゴシック" charset="-128"/>
              </a:rPr>
              <a:t>.”, Thomas Jefferson</a:t>
            </a:r>
          </a:p>
          <a:p>
            <a:pPr eaLnBrk="1" hangingPunct="1">
              <a:spcBef>
                <a:spcPct val="0"/>
              </a:spcBef>
              <a:spcAft>
                <a:spcPct val="100000"/>
              </a:spcAft>
            </a:pPr>
            <a:r>
              <a:rPr lang="en-US">
                <a:latin typeface="Arial" charset="0"/>
                <a:ea typeface="ＭＳ Ｐゴシック" charset="-128"/>
                <a:cs typeface="ＭＳ Ｐゴシック" charset="-128"/>
              </a:rPr>
              <a:t>Have you ever pondered the question “What is money?”</a:t>
            </a:r>
          </a:p>
          <a:p>
            <a:pPr eaLnBrk="1" hangingPunct="1">
              <a:spcBef>
                <a:spcPct val="0"/>
              </a:spcBef>
              <a:spcAft>
                <a:spcPct val="100000"/>
              </a:spcAft>
            </a:pPr>
            <a:r>
              <a:rPr lang="en-US">
                <a:latin typeface="Arial" charset="0"/>
                <a:ea typeface="ＭＳ Ｐゴシック" charset="-128"/>
                <a:cs typeface="ＭＳ Ｐゴシック" charset="-128"/>
              </a:rPr>
              <a:t>Have you ever thought about what money represents?</a:t>
            </a:r>
          </a:p>
          <a:p>
            <a:pPr eaLnBrk="1" hangingPunct="1">
              <a:spcBef>
                <a:spcPct val="0"/>
              </a:spcBef>
              <a:spcAft>
                <a:spcPct val="100000"/>
              </a:spcAft>
            </a:pPr>
            <a:r>
              <a:rPr lang="en-US">
                <a:latin typeface="Arial" charset="0"/>
                <a:ea typeface="ＭＳ Ｐゴシック" charset="-128"/>
                <a:cs typeface="ＭＳ Ｐゴシック" charset="-128"/>
              </a:rPr>
              <a:t>Have you ever asked yourself whether money is a unit of measure of wealth, value or some combination thereof?</a:t>
            </a:r>
          </a:p>
          <a:p>
            <a:pPr eaLnBrk="1" hangingPunct="1">
              <a:spcBef>
                <a:spcPct val="0"/>
              </a:spcBef>
              <a:spcAft>
                <a:spcPct val="100000"/>
              </a:spcAft>
            </a:pPr>
            <a:r>
              <a:rPr lang="en-US">
                <a:latin typeface="Arial" charset="0"/>
                <a:ea typeface="ＭＳ Ｐゴシック" charset="-128"/>
                <a:cs typeface="ＭＳ Ｐゴシック" charset="-128"/>
              </a:rPr>
              <a:t>Have you ever studied our Constitution to see what it says about money?</a:t>
            </a:r>
          </a:p>
          <a:p>
            <a:pPr eaLnBrk="1" hangingPunct="1">
              <a:spcBef>
                <a:spcPct val="0"/>
              </a:spcBef>
              <a:spcAft>
                <a:spcPct val="100000"/>
              </a:spcAft>
            </a:pPr>
            <a:r>
              <a:rPr lang="en-US">
                <a:latin typeface="Arial" charset="0"/>
                <a:ea typeface="ＭＳ Ｐゴシック" charset="-128"/>
                <a:cs typeface="ＭＳ Ｐゴシック" charset="-128"/>
              </a:rPr>
              <a:t>Today, I hope to be able to definitively answer all of these questions and more.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2504962-29BA-3C49-86FA-DB54332AA7D9}" type="slidenum">
              <a:rPr lang="en-US"/>
              <a:pPr/>
              <a:t>6</a:t>
            </a:fld>
            <a:endParaRPr lang="en-US"/>
          </a:p>
        </p:txBody>
      </p:sp>
      <p:sp>
        <p:nvSpPr>
          <p:cNvPr id="57347" name="Rectangle 2"/>
          <p:cNvSpPr>
            <a:spLocks noGrp="1" noRot="1" noChangeAspect="1" noChangeArrowheads="1" noTextEdit="1"/>
          </p:cNvSpPr>
          <p:nvPr>
            <p:ph type="sldImg"/>
          </p:nvPr>
        </p:nvSpPr>
        <p:spPr>
          <a:xfrm>
            <a:off x="1211263" y="685800"/>
            <a:ext cx="4437062" cy="3429000"/>
          </a:xfrm>
          <a:ln/>
        </p:spPr>
      </p:sp>
      <p:sp>
        <p:nvSpPr>
          <p:cNvPr id="57348" name="Rectangle 3"/>
          <p:cNvSpPr>
            <a:spLocks noGrp="1" noChangeArrowheads="1"/>
          </p:cNvSpPr>
          <p:nvPr>
            <p:ph type="body" idx="1"/>
          </p:nvPr>
        </p:nvSpPr>
        <p:spPr>
          <a:xfrm>
            <a:off x="686099" y="4343704"/>
            <a:ext cx="5639097" cy="4113892"/>
          </a:xfrm>
          <a:noFill/>
          <a:ln/>
        </p:spPr>
        <p:txBody>
          <a:bodyPr/>
          <a:lstStyle/>
          <a:p>
            <a:pPr eaLnBrk="1" hangingPunct="1"/>
            <a:r>
              <a:rPr lang="en-US">
                <a:latin typeface="Arial" charset="0"/>
                <a:ea typeface="ＭＳ Ｐゴシック" charset="-128"/>
                <a:cs typeface="ＭＳ Ｐゴシック" charset="-128"/>
              </a:rPr>
              <a:t>It is rather ironic that during the first 124 years of our Republic’s existence (1789 – 1913), it was well understood by the general public that the word “Dollar” means a pure metallic silver coin of a known fixed unit of measurement for money, value and wealth.</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Over the next 55 years (1913 – 1968), the definition of the Dollar was slowly removed from public education, dictionaries and our court rooms to the point that in 1968 Congress unconstitutionally eliminated the fundamental and necessary requirement of silver from the “public” definition of the word “Dollar”.  Hence our constitutionally guaranteed fixed standard unit of measure of money and wealth was hijacked. </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Finally, on 15 August 1971, President Richard Nixon unconstitutionally terminated redemption of Federal Reserve Notes in gold internationally, ending the connection between the Federal Reserve System and any “constitutional” money whatsoever.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9D15F1-AE63-6A40-AA4F-DAA445005030}"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en.wikipedia.org/wiki/Image:US_$1_obverse.jpg" TargetMode="External"/><Relationship Id="rId4" Type="http://schemas.openxmlformats.org/officeDocument/2006/relationships/image" Target="../media/image3.jpeg"/><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en.wikipedia.org/wiki/Image:US_$1_obverse.jpg" TargetMode="External"/><Relationship Id="rId4" Type="http://schemas.openxmlformats.org/officeDocument/2006/relationships/image" Target="../media/image3.jpeg"/><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9657929"/>
            <a:ext cx="34198560" cy="6664113"/>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040" y="17617440"/>
            <a:ext cx="28163520" cy="7945120"/>
          </a:xfrm>
        </p:spPr>
        <p:txBody>
          <a:bodyPr/>
          <a:lstStyle>
            <a:lvl1pPr marL="0" indent="0" algn="ctr">
              <a:buNone/>
              <a:defRPr>
                <a:solidFill>
                  <a:schemeClr val="tx1">
                    <a:tint val="75000"/>
                  </a:schemeClr>
                </a:solidFill>
              </a:defRPr>
            </a:lvl1pPr>
            <a:lvl2pPr marL="2037786" indent="0" algn="ctr">
              <a:buNone/>
              <a:defRPr>
                <a:solidFill>
                  <a:schemeClr val="tx1">
                    <a:tint val="75000"/>
                  </a:schemeClr>
                </a:solidFill>
              </a:defRPr>
            </a:lvl2pPr>
            <a:lvl3pPr marL="4075572" indent="0" algn="ctr">
              <a:buNone/>
              <a:defRPr>
                <a:solidFill>
                  <a:schemeClr val="tx1">
                    <a:tint val="75000"/>
                  </a:schemeClr>
                </a:solidFill>
              </a:defRPr>
            </a:lvl3pPr>
            <a:lvl4pPr marL="6113358" indent="0" algn="ctr">
              <a:buNone/>
              <a:defRPr>
                <a:solidFill>
                  <a:schemeClr val="tx1">
                    <a:tint val="75000"/>
                  </a:schemeClr>
                </a:solidFill>
              </a:defRPr>
            </a:lvl4pPr>
            <a:lvl5pPr marL="8151144" indent="0" algn="ctr">
              <a:buNone/>
              <a:defRPr>
                <a:solidFill>
                  <a:schemeClr val="tx1">
                    <a:tint val="75000"/>
                  </a:schemeClr>
                </a:solidFill>
              </a:defRPr>
            </a:lvl5pPr>
            <a:lvl6pPr marL="10188931" indent="0" algn="ctr">
              <a:buNone/>
              <a:defRPr>
                <a:solidFill>
                  <a:schemeClr val="tx1">
                    <a:tint val="75000"/>
                  </a:schemeClr>
                </a:solidFill>
              </a:defRPr>
            </a:lvl6pPr>
            <a:lvl7pPr marL="12226717" indent="0" algn="ctr">
              <a:buNone/>
              <a:defRPr>
                <a:solidFill>
                  <a:schemeClr val="tx1">
                    <a:tint val="75000"/>
                  </a:schemeClr>
                </a:solidFill>
              </a:defRPr>
            </a:lvl7pPr>
            <a:lvl8pPr marL="14264503" indent="0" algn="ctr">
              <a:buNone/>
              <a:defRPr>
                <a:solidFill>
                  <a:schemeClr val="tx1">
                    <a:tint val="75000"/>
                  </a:schemeClr>
                </a:solidFill>
              </a:defRPr>
            </a:lvl8pPr>
            <a:lvl9pPr marL="1630228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707D9C-6F51-724B-A2C4-3F7C2BEA403E}" type="datetimeFigureOut">
              <a:rPr lang="en-US" smtClean="0"/>
              <a:pPr/>
              <a:t>2/24/11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207DB-957D-3446-9D85-39E9E739858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707D9C-6F51-724B-A2C4-3F7C2BEA403E}" type="datetimeFigureOut">
              <a:rPr lang="en-US" smtClean="0"/>
              <a:pPr/>
              <a:t>2/24/11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207DB-957D-3446-9D85-39E9E73985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69360" y="1245028"/>
            <a:ext cx="9052560" cy="26526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11680" y="1245028"/>
            <a:ext cx="26487120" cy="26526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707D9C-6F51-724B-A2C4-3F7C2BEA403E}" type="datetimeFigureOut">
              <a:rPr lang="en-US" smtClean="0"/>
              <a:pPr/>
              <a:t>2/24/11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207DB-957D-3446-9D85-39E9E739858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1_Blank">
    <p:spTree>
      <p:nvGrpSpPr>
        <p:cNvPr id="1" name=""/>
        <p:cNvGrpSpPr/>
        <p:nvPr/>
      </p:nvGrpSpPr>
      <p:grpSpPr>
        <a:xfrm>
          <a:off x="0" y="0"/>
          <a:ext cx="0" cy="0"/>
          <a:chOff x="0" y="0"/>
          <a:chExt cx="0" cy="0"/>
        </a:xfrm>
      </p:grpSpPr>
      <p:pic>
        <p:nvPicPr>
          <p:cNvPr id="2" name="Picture 6" descr="screen-capture-1.png"/>
          <p:cNvPicPr>
            <a:picLocks noChangeAspect="1"/>
          </p:cNvPicPr>
          <p:nvPr userDrawn="1"/>
        </p:nvPicPr>
        <p:blipFill>
          <a:blip r:embed="rId2">
            <a:alphaModFix amt="20000"/>
          </a:blip>
          <a:srcRect/>
          <a:stretch>
            <a:fillRect/>
          </a:stretch>
        </p:blipFill>
        <p:spPr bwMode="auto">
          <a:xfrm>
            <a:off x="1066800" y="5181600"/>
            <a:ext cx="38282563" cy="18669000"/>
          </a:xfrm>
          <a:prstGeom prst="rect">
            <a:avLst/>
          </a:prstGeom>
          <a:noFill/>
          <a:ln w="9525">
            <a:noFill/>
            <a:miter lim="800000"/>
            <a:headEnd/>
            <a:tailEnd/>
          </a:ln>
        </p:spPr>
      </p:pic>
      <p:pic>
        <p:nvPicPr>
          <p:cNvPr id="3" name="Picture 6" descr="Obverse of the $1 bill">
            <a:hlinkClick r:id="rId3" tooltip="Obverse of the $1 bill"/>
          </p:cNvPr>
          <p:cNvPicPr>
            <a:picLocks noChangeAspect="1" noChangeArrowheads="1"/>
          </p:cNvPicPr>
          <p:nvPr userDrawn="1"/>
        </p:nvPicPr>
        <p:blipFill>
          <a:blip r:embed="rId4">
            <a:alphaModFix amt="59000"/>
          </a:blip>
          <a:srcRect/>
          <a:stretch>
            <a:fillRect/>
          </a:stretch>
        </p:blipFill>
        <p:spPr bwMode="auto">
          <a:xfrm>
            <a:off x="20497800" y="10591800"/>
            <a:ext cx="19384963" cy="8077200"/>
          </a:xfrm>
          <a:prstGeom prst="rect">
            <a:avLst/>
          </a:prstGeom>
          <a:noFill/>
          <a:ln w="9525">
            <a:noFill/>
            <a:miter lim="800000"/>
            <a:headEnd/>
            <a:tailEnd/>
          </a:ln>
        </p:spPr>
      </p:pic>
      <p:sp>
        <p:nvSpPr>
          <p:cNvPr id="4" name="Date Placeholder 1"/>
          <p:cNvSpPr>
            <a:spLocks noGrp="1"/>
          </p:cNvSpPr>
          <p:nvPr>
            <p:ph type="dt" sz="half" idx="10"/>
          </p:nvPr>
        </p:nvSpPr>
        <p:spPr/>
        <p:txBody>
          <a:bodyPr/>
          <a:lstStyle>
            <a:lvl1pPr>
              <a:defRPr/>
            </a:lvl1pPr>
          </a:lstStyle>
          <a:p>
            <a:fld id="{922A836C-C2DB-7041-AB3D-043925F83014}" type="datetime1">
              <a:rPr lang="en-US"/>
              <a:pPr/>
              <a:t>2/24/11</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3"/>
          <p:cNvSpPr>
            <a:spLocks noGrp="1"/>
          </p:cNvSpPr>
          <p:nvPr>
            <p:ph type="sldNum" sz="quarter" idx="12"/>
          </p:nvPr>
        </p:nvSpPr>
        <p:spPr/>
        <p:txBody>
          <a:bodyPr/>
          <a:lstStyle>
            <a:lvl1pPr>
              <a:defRPr/>
            </a:lvl1pPr>
          </a:lstStyle>
          <a:p>
            <a:fld id="{23549840-4973-6144-A697-A3E4AB0045B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838" y="9658350"/>
            <a:ext cx="34197925" cy="66643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675" y="17618075"/>
            <a:ext cx="28162250" cy="79438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30C2-B69C-494A-999D-FFEB0AF77DDF}" type="datetimeFigureOut">
              <a:rPr lang="en-US" smtClean="0"/>
              <a:pPr/>
              <a:t>2/24/11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8DE78-771A-164E-9782-36E009F07F6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30C2-B69C-494A-999D-FFEB0AF77DDF}" type="datetimeFigureOut">
              <a:rPr lang="en-US" smtClean="0"/>
              <a:pPr/>
              <a:t>2/24/11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8DE78-771A-164E-9782-36E009F07F6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5" y="19978688"/>
            <a:ext cx="34197925" cy="617378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5" y="13177838"/>
            <a:ext cx="34197925" cy="68008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30C2-B69C-494A-999D-FFEB0AF77DDF}" type="datetimeFigureOut">
              <a:rPr lang="en-US" smtClean="0"/>
              <a:pPr/>
              <a:t>2/24/11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8DE78-771A-164E-9782-36E009F07F6F}"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11363" y="7254875"/>
            <a:ext cx="18029237" cy="20516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193000" y="7254875"/>
            <a:ext cx="18029238" cy="20516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30C2-B69C-494A-999D-FFEB0AF77DDF}" type="datetimeFigureOut">
              <a:rPr lang="en-US" smtClean="0"/>
              <a:pPr/>
              <a:t>2/24/11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8DE78-771A-164E-9782-36E009F07F6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363" y="6959600"/>
            <a:ext cx="17776825" cy="2900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11363" y="9859963"/>
            <a:ext cx="17776825" cy="17911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7475" y="6959600"/>
            <a:ext cx="17784763" cy="2900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0437475" y="9859963"/>
            <a:ext cx="17784763" cy="17911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30C2-B69C-494A-999D-FFEB0AF77DDF}" type="datetimeFigureOut">
              <a:rPr lang="en-US" smtClean="0"/>
              <a:pPr/>
              <a:t>2/24/11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C8DE78-771A-164E-9782-36E009F07F6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30C2-B69C-494A-999D-FFEB0AF77DDF}" type="datetimeFigureOut">
              <a:rPr lang="en-US" smtClean="0"/>
              <a:pPr/>
              <a:t>2/24/11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C8DE78-771A-164E-9782-36E009F07F6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30C2-B69C-494A-999D-FFEB0AF77DDF}" type="datetimeFigureOut">
              <a:rPr lang="en-US" smtClean="0"/>
              <a:pPr/>
              <a:t>2/24/11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C8DE78-771A-164E-9782-36E009F07F6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707D9C-6F51-724B-A2C4-3F7C2BEA403E}" type="datetimeFigureOut">
              <a:rPr lang="en-US" smtClean="0"/>
              <a:pPr/>
              <a:t>2/24/11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207DB-957D-3446-9D85-39E9E739858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363" y="1238250"/>
            <a:ext cx="13236575" cy="52673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730538" y="1238250"/>
            <a:ext cx="22491700" cy="265334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363" y="6505575"/>
            <a:ext cx="13236575" cy="21266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30C2-B69C-494A-999D-FFEB0AF77DDF}" type="datetimeFigureOut">
              <a:rPr lang="en-US" smtClean="0"/>
              <a:pPr/>
              <a:t>2/24/11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8DE78-771A-164E-9782-36E009F07F6F}"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700" y="21763038"/>
            <a:ext cx="24139525" cy="25685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886700" y="2778125"/>
            <a:ext cx="24139525" cy="186531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886700" y="24331613"/>
            <a:ext cx="24139525" cy="364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30C2-B69C-494A-999D-FFEB0AF77DDF}" type="datetimeFigureOut">
              <a:rPr lang="en-US" smtClean="0"/>
              <a:pPr/>
              <a:t>2/24/11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8DE78-771A-164E-9782-36E009F07F6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30C2-B69C-494A-999D-FFEB0AF77DDF}" type="datetimeFigureOut">
              <a:rPr lang="en-US" smtClean="0"/>
              <a:pPr/>
              <a:t>2/24/11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8DE78-771A-164E-9782-36E009F07F6F}"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70313" y="1244600"/>
            <a:ext cx="9051925" cy="26527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11363" y="1244600"/>
            <a:ext cx="27006550" cy="2652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30C2-B69C-494A-999D-FFEB0AF77DDF}" type="datetimeFigureOut">
              <a:rPr lang="en-US" smtClean="0"/>
              <a:pPr/>
              <a:t>2/24/11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8DE78-771A-164E-9782-36E009F07F6F}"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4" y="9657938"/>
            <a:ext cx="34198560" cy="6664113"/>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040" y="17617440"/>
            <a:ext cx="28163520" cy="7945120"/>
          </a:xfrm>
        </p:spPr>
        <p:txBody>
          <a:bodyPr/>
          <a:lstStyle>
            <a:lvl1pPr marL="0" indent="0" algn="ctr">
              <a:buNone/>
              <a:defRPr/>
            </a:lvl1pPr>
            <a:lvl2pPr marL="2036382" indent="0" algn="ctr">
              <a:buNone/>
              <a:defRPr/>
            </a:lvl2pPr>
            <a:lvl3pPr marL="4072769" indent="0" algn="ctr">
              <a:buNone/>
              <a:defRPr/>
            </a:lvl3pPr>
            <a:lvl4pPr marL="6109151" indent="0" algn="ctr">
              <a:buNone/>
              <a:defRPr/>
            </a:lvl4pPr>
            <a:lvl5pPr marL="8145542" indent="0" algn="ctr">
              <a:buNone/>
              <a:defRPr/>
            </a:lvl5pPr>
            <a:lvl6pPr marL="10181924" indent="0" algn="ctr">
              <a:buNone/>
              <a:defRPr/>
            </a:lvl6pPr>
            <a:lvl7pPr marL="12218315" indent="0" algn="ctr">
              <a:buNone/>
              <a:defRPr/>
            </a:lvl7pPr>
            <a:lvl8pPr marL="14254697" indent="0" algn="ctr">
              <a:buNone/>
              <a:defRPr/>
            </a:lvl8pPr>
            <a:lvl9pPr marL="1629107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1CB52-F4B7-5E47-809D-313C503D73F7}"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66C220-7E62-574D-9C62-2D1EE5B91F79}"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82" y="19977953"/>
            <a:ext cx="34198560" cy="6174740"/>
          </a:xfrm>
        </p:spPr>
        <p:txBody>
          <a:bodyPr anchor="t"/>
          <a:lstStyle>
            <a:lvl1pPr algn="l">
              <a:defRPr sz="17800" b="1" cap="all"/>
            </a:lvl1pPr>
          </a:lstStyle>
          <a:p>
            <a:r>
              <a:rPr lang="en-US" smtClean="0"/>
              <a:t>Click to edit Master title style</a:t>
            </a:r>
            <a:endParaRPr lang="en-US"/>
          </a:p>
        </p:txBody>
      </p:sp>
      <p:sp>
        <p:nvSpPr>
          <p:cNvPr id="3" name="Text Placeholder 2"/>
          <p:cNvSpPr>
            <a:spLocks noGrp="1"/>
          </p:cNvSpPr>
          <p:nvPr>
            <p:ph type="body" idx="1"/>
          </p:nvPr>
        </p:nvSpPr>
        <p:spPr>
          <a:xfrm>
            <a:off x="3178182" y="13177110"/>
            <a:ext cx="34198560" cy="6800848"/>
          </a:xfrm>
        </p:spPr>
        <p:txBody>
          <a:bodyPr anchor="b"/>
          <a:lstStyle>
            <a:lvl1pPr marL="0" indent="0">
              <a:buNone/>
              <a:defRPr sz="8900"/>
            </a:lvl1pPr>
            <a:lvl2pPr marL="2036382" indent="0">
              <a:buNone/>
              <a:defRPr sz="8000"/>
            </a:lvl2pPr>
            <a:lvl3pPr marL="4072769" indent="0">
              <a:buNone/>
              <a:defRPr sz="7100"/>
            </a:lvl3pPr>
            <a:lvl4pPr marL="6109151" indent="0">
              <a:buNone/>
              <a:defRPr sz="6200"/>
            </a:lvl4pPr>
            <a:lvl5pPr marL="8145542" indent="0">
              <a:buNone/>
              <a:defRPr sz="6200"/>
            </a:lvl5pPr>
            <a:lvl6pPr marL="10181924" indent="0">
              <a:buNone/>
              <a:defRPr sz="6200"/>
            </a:lvl6pPr>
            <a:lvl7pPr marL="12218315" indent="0">
              <a:buNone/>
              <a:defRPr sz="6200"/>
            </a:lvl7pPr>
            <a:lvl8pPr marL="14254697" indent="0">
              <a:buNone/>
              <a:defRPr sz="6200"/>
            </a:lvl8pPr>
            <a:lvl9pPr marL="16291079" indent="0">
              <a:buNone/>
              <a:defRPr sz="6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1752C0-2C99-E647-AFB4-838E8851B293}"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11680" y="7254256"/>
            <a:ext cx="17769840" cy="20517699"/>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452080" y="7254256"/>
            <a:ext cx="17769840" cy="20517699"/>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4D39A3-610F-5D48-ADC7-4C0D3F175D9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680" y="6959179"/>
            <a:ext cx="17776827" cy="2900254"/>
          </a:xfrm>
        </p:spPr>
        <p:txBody>
          <a:bodyPr anchor="b"/>
          <a:lstStyle>
            <a:lvl1pPr marL="0" indent="0">
              <a:buNone/>
              <a:defRPr sz="10700" b="1"/>
            </a:lvl1pPr>
            <a:lvl2pPr marL="2036382" indent="0">
              <a:buNone/>
              <a:defRPr sz="8900" b="1"/>
            </a:lvl2pPr>
            <a:lvl3pPr marL="4072769" indent="0">
              <a:buNone/>
              <a:defRPr sz="8000" b="1"/>
            </a:lvl3pPr>
            <a:lvl4pPr marL="6109151" indent="0">
              <a:buNone/>
              <a:defRPr sz="7100" b="1"/>
            </a:lvl4pPr>
            <a:lvl5pPr marL="8145542" indent="0">
              <a:buNone/>
              <a:defRPr sz="7100" b="1"/>
            </a:lvl5pPr>
            <a:lvl6pPr marL="10181924" indent="0">
              <a:buNone/>
              <a:defRPr sz="7100" b="1"/>
            </a:lvl6pPr>
            <a:lvl7pPr marL="12218315" indent="0">
              <a:buNone/>
              <a:defRPr sz="7100" b="1"/>
            </a:lvl7pPr>
            <a:lvl8pPr marL="14254697" indent="0">
              <a:buNone/>
              <a:defRPr sz="7100" b="1"/>
            </a:lvl8pPr>
            <a:lvl9pPr marL="16291079" indent="0">
              <a:buNone/>
              <a:defRPr sz="7100" b="1"/>
            </a:lvl9pPr>
          </a:lstStyle>
          <a:p>
            <a:pPr lvl="0"/>
            <a:r>
              <a:rPr lang="en-US" smtClean="0"/>
              <a:t>Click to edit Master text styles</a:t>
            </a:r>
          </a:p>
        </p:txBody>
      </p:sp>
      <p:sp>
        <p:nvSpPr>
          <p:cNvPr id="4" name="Content Placeholder 3"/>
          <p:cNvSpPr>
            <a:spLocks noGrp="1"/>
          </p:cNvSpPr>
          <p:nvPr>
            <p:ph sz="half" idx="2"/>
          </p:nvPr>
        </p:nvSpPr>
        <p:spPr>
          <a:xfrm>
            <a:off x="2011680" y="9859433"/>
            <a:ext cx="17776827" cy="17912506"/>
          </a:xfrm>
        </p:spPr>
        <p:txBody>
          <a:bodyPr/>
          <a:lstStyle>
            <a:lvl1pPr>
              <a:defRPr sz="107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8125" y="6959179"/>
            <a:ext cx="17783810" cy="2900254"/>
          </a:xfrm>
        </p:spPr>
        <p:txBody>
          <a:bodyPr anchor="b"/>
          <a:lstStyle>
            <a:lvl1pPr marL="0" indent="0">
              <a:buNone/>
              <a:defRPr sz="10700" b="1"/>
            </a:lvl1pPr>
            <a:lvl2pPr marL="2036382" indent="0">
              <a:buNone/>
              <a:defRPr sz="8900" b="1"/>
            </a:lvl2pPr>
            <a:lvl3pPr marL="4072769" indent="0">
              <a:buNone/>
              <a:defRPr sz="8000" b="1"/>
            </a:lvl3pPr>
            <a:lvl4pPr marL="6109151" indent="0">
              <a:buNone/>
              <a:defRPr sz="7100" b="1"/>
            </a:lvl4pPr>
            <a:lvl5pPr marL="8145542" indent="0">
              <a:buNone/>
              <a:defRPr sz="7100" b="1"/>
            </a:lvl5pPr>
            <a:lvl6pPr marL="10181924" indent="0">
              <a:buNone/>
              <a:defRPr sz="7100" b="1"/>
            </a:lvl6pPr>
            <a:lvl7pPr marL="12218315" indent="0">
              <a:buNone/>
              <a:defRPr sz="7100" b="1"/>
            </a:lvl7pPr>
            <a:lvl8pPr marL="14254697" indent="0">
              <a:buNone/>
              <a:defRPr sz="7100" b="1"/>
            </a:lvl8pPr>
            <a:lvl9pPr marL="16291079" indent="0">
              <a:buNone/>
              <a:defRPr sz="7100" b="1"/>
            </a:lvl9pPr>
          </a:lstStyle>
          <a:p>
            <a:pPr lvl="0"/>
            <a:r>
              <a:rPr lang="en-US" smtClean="0"/>
              <a:t>Click to edit Master text styles</a:t>
            </a:r>
          </a:p>
        </p:txBody>
      </p:sp>
      <p:sp>
        <p:nvSpPr>
          <p:cNvPr id="6" name="Content Placeholder 5"/>
          <p:cNvSpPr>
            <a:spLocks noGrp="1"/>
          </p:cNvSpPr>
          <p:nvPr>
            <p:ph sz="quarter" idx="4"/>
          </p:nvPr>
        </p:nvSpPr>
        <p:spPr>
          <a:xfrm>
            <a:off x="20438125" y="9859433"/>
            <a:ext cx="17783810" cy="17912506"/>
          </a:xfrm>
        </p:spPr>
        <p:txBody>
          <a:bodyPr/>
          <a:lstStyle>
            <a:lvl1pPr>
              <a:defRPr sz="107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B3E57D7-169C-834A-8A12-415751A54CCE}"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E51B000-41C6-BC48-9FF2-385E925AE2E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7" y="19977949"/>
            <a:ext cx="34198560" cy="6174740"/>
          </a:xfrm>
        </p:spPr>
        <p:txBody>
          <a:bodyPr anchor="t"/>
          <a:lstStyle>
            <a:lvl1pPr algn="l">
              <a:defRPr sz="178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7" y="13177101"/>
            <a:ext cx="34198560" cy="6800848"/>
          </a:xfrm>
        </p:spPr>
        <p:txBody>
          <a:bodyPr anchor="b"/>
          <a:lstStyle>
            <a:lvl1pPr marL="0" indent="0">
              <a:buNone/>
              <a:defRPr sz="8900">
                <a:solidFill>
                  <a:schemeClr val="tx1">
                    <a:tint val="75000"/>
                  </a:schemeClr>
                </a:solidFill>
              </a:defRPr>
            </a:lvl1pPr>
            <a:lvl2pPr marL="2037786" indent="0">
              <a:buNone/>
              <a:defRPr sz="8000">
                <a:solidFill>
                  <a:schemeClr val="tx1">
                    <a:tint val="75000"/>
                  </a:schemeClr>
                </a:solidFill>
              </a:defRPr>
            </a:lvl2pPr>
            <a:lvl3pPr marL="4075572" indent="0">
              <a:buNone/>
              <a:defRPr sz="7100">
                <a:solidFill>
                  <a:schemeClr val="tx1">
                    <a:tint val="75000"/>
                  </a:schemeClr>
                </a:solidFill>
              </a:defRPr>
            </a:lvl3pPr>
            <a:lvl4pPr marL="6113358" indent="0">
              <a:buNone/>
              <a:defRPr sz="6200">
                <a:solidFill>
                  <a:schemeClr val="tx1">
                    <a:tint val="75000"/>
                  </a:schemeClr>
                </a:solidFill>
              </a:defRPr>
            </a:lvl4pPr>
            <a:lvl5pPr marL="8151144" indent="0">
              <a:buNone/>
              <a:defRPr sz="6200">
                <a:solidFill>
                  <a:schemeClr val="tx1">
                    <a:tint val="75000"/>
                  </a:schemeClr>
                </a:solidFill>
              </a:defRPr>
            </a:lvl5pPr>
            <a:lvl6pPr marL="10188931" indent="0">
              <a:buNone/>
              <a:defRPr sz="6200">
                <a:solidFill>
                  <a:schemeClr val="tx1">
                    <a:tint val="75000"/>
                  </a:schemeClr>
                </a:solidFill>
              </a:defRPr>
            </a:lvl6pPr>
            <a:lvl7pPr marL="12226717" indent="0">
              <a:buNone/>
              <a:defRPr sz="6200">
                <a:solidFill>
                  <a:schemeClr val="tx1">
                    <a:tint val="75000"/>
                  </a:schemeClr>
                </a:solidFill>
              </a:defRPr>
            </a:lvl7pPr>
            <a:lvl8pPr marL="14264503" indent="0">
              <a:buNone/>
              <a:defRPr sz="6200">
                <a:solidFill>
                  <a:schemeClr val="tx1">
                    <a:tint val="75000"/>
                  </a:schemeClr>
                </a:solidFill>
              </a:defRPr>
            </a:lvl8pPr>
            <a:lvl9pPr marL="16302289" indent="0">
              <a:buNone/>
              <a:defRPr sz="6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707D9C-6F51-724B-A2C4-3F7C2BEA403E}" type="datetimeFigureOut">
              <a:rPr lang="en-US" smtClean="0"/>
              <a:pPr/>
              <a:t>2/24/11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207DB-957D-3446-9D85-39E9E7398584}"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BCC4D68-539D-F54C-961C-14C53926E8E3}"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96" y="1237827"/>
            <a:ext cx="13236577" cy="5267960"/>
          </a:xfrm>
        </p:spPr>
        <p:txBody>
          <a:bodyPr anchor="b"/>
          <a:lstStyle>
            <a:lvl1pPr algn="l">
              <a:defRPr sz="8900" b="1"/>
            </a:lvl1pPr>
          </a:lstStyle>
          <a:p>
            <a:r>
              <a:rPr lang="en-US" smtClean="0"/>
              <a:t>Click to edit Master title style</a:t>
            </a:r>
            <a:endParaRPr lang="en-US"/>
          </a:p>
        </p:txBody>
      </p:sp>
      <p:sp>
        <p:nvSpPr>
          <p:cNvPr id="3" name="Content Placeholder 2"/>
          <p:cNvSpPr>
            <a:spLocks noGrp="1"/>
          </p:cNvSpPr>
          <p:nvPr>
            <p:ph idx="1"/>
          </p:nvPr>
        </p:nvSpPr>
        <p:spPr>
          <a:xfrm>
            <a:off x="15730220" y="1237838"/>
            <a:ext cx="22491700" cy="26534112"/>
          </a:xfrm>
        </p:spPr>
        <p:txBody>
          <a:bodyPr/>
          <a:lstStyle>
            <a:lvl1pPr>
              <a:defRPr sz="14300"/>
            </a:lvl1pPr>
            <a:lvl2pPr>
              <a:defRPr sz="12500"/>
            </a:lvl2pPr>
            <a:lvl3pPr>
              <a:defRPr sz="10700"/>
            </a:lvl3pPr>
            <a:lvl4pPr>
              <a:defRPr sz="8900"/>
            </a:lvl4pPr>
            <a:lvl5pPr>
              <a:defRPr sz="8900"/>
            </a:lvl5pPr>
            <a:lvl6pPr>
              <a:defRPr sz="8900"/>
            </a:lvl6pPr>
            <a:lvl7pPr>
              <a:defRPr sz="8900"/>
            </a:lvl7pPr>
            <a:lvl8pPr>
              <a:defRPr sz="8900"/>
            </a:lvl8pPr>
            <a:lvl9pPr>
              <a:defRPr sz="8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696" y="6505798"/>
            <a:ext cx="13236577" cy="21266152"/>
          </a:xfrm>
        </p:spPr>
        <p:txBody>
          <a:bodyPr/>
          <a:lstStyle>
            <a:lvl1pPr marL="0" indent="0">
              <a:buNone/>
              <a:defRPr sz="6200"/>
            </a:lvl1pPr>
            <a:lvl2pPr marL="2036382" indent="0">
              <a:buNone/>
              <a:defRPr sz="5300"/>
            </a:lvl2pPr>
            <a:lvl3pPr marL="4072769" indent="0">
              <a:buNone/>
              <a:defRPr sz="4500"/>
            </a:lvl3pPr>
            <a:lvl4pPr marL="6109151" indent="0">
              <a:buNone/>
              <a:defRPr sz="4000"/>
            </a:lvl4pPr>
            <a:lvl5pPr marL="8145542" indent="0">
              <a:buNone/>
              <a:defRPr sz="4000"/>
            </a:lvl5pPr>
            <a:lvl6pPr marL="10181924" indent="0">
              <a:buNone/>
              <a:defRPr sz="4000"/>
            </a:lvl6pPr>
            <a:lvl7pPr marL="12218315" indent="0">
              <a:buNone/>
              <a:defRPr sz="4000"/>
            </a:lvl7pPr>
            <a:lvl8pPr marL="14254697" indent="0">
              <a:buNone/>
              <a:defRPr sz="4000"/>
            </a:lvl8pPr>
            <a:lvl9pPr marL="16291079" indent="0">
              <a:buNone/>
              <a:defRPr sz="4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6F84FA-502C-DF4D-A21B-6CCDC5F21FF9}"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7" y="21762720"/>
            <a:ext cx="24140160" cy="2569212"/>
          </a:xfrm>
        </p:spPr>
        <p:txBody>
          <a:bodyPr anchor="b"/>
          <a:lstStyle>
            <a:lvl1pPr algn="l">
              <a:defRPr sz="8900" b="1"/>
            </a:lvl1pPr>
          </a:lstStyle>
          <a:p>
            <a:r>
              <a:rPr lang="en-US" smtClean="0"/>
              <a:t>Click to edit Master title style</a:t>
            </a:r>
            <a:endParaRPr lang="en-US"/>
          </a:p>
        </p:txBody>
      </p:sp>
      <p:sp>
        <p:nvSpPr>
          <p:cNvPr id="3" name="Picture Placeholder 2"/>
          <p:cNvSpPr>
            <a:spLocks noGrp="1"/>
          </p:cNvSpPr>
          <p:nvPr>
            <p:ph type="pic" idx="1"/>
          </p:nvPr>
        </p:nvSpPr>
        <p:spPr>
          <a:xfrm>
            <a:off x="7886067" y="2777913"/>
            <a:ext cx="24140160" cy="18653760"/>
          </a:xfrm>
        </p:spPr>
        <p:txBody>
          <a:bodyPr/>
          <a:lstStyle>
            <a:lvl1pPr marL="0" indent="0">
              <a:buNone/>
              <a:defRPr sz="14300"/>
            </a:lvl1pPr>
            <a:lvl2pPr marL="2036382" indent="0">
              <a:buNone/>
              <a:defRPr sz="12500"/>
            </a:lvl2pPr>
            <a:lvl3pPr marL="4072769" indent="0">
              <a:buNone/>
              <a:defRPr sz="10700"/>
            </a:lvl3pPr>
            <a:lvl4pPr marL="6109151" indent="0">
              <a:buNone/>
              <a:defRPr sz="8900"/>
            </a:lvl4pPr>
            <a:lvl5pPr marL="8145542" indent="0">
              <a:buNone/>
              <a:defRPr sz="8900"/>
            </a:lvl5pPr>
            <a:lvl6pPr marL="10181924" indent="0">
              <a:buNone/>
              <a:defRPr sz="8900"/>
            </a:lvl6pPr>
            <a:lvl7pPr marL="12218315" indent="0">
              <a:buNone/>
              <a:defRPr sz="8900"/>
            </a:lvl7pPr>
            <a:lvl8pPr marL="14254697" indent="0">
              <a:buNone/>
              <a:defRPr sz="8900"/>
            </a:lvl8pPr>
            <a:lvl9pPr marL="16291079" indent="0">
              <a:buNone/>
              <a:defRPr sz="8900"/>
            </a:lvl9pPr>
          </a:lstStyle>
          <a:p>
            <a:pPr lvl="0"/>
            <a:endParaRPr lang="en-US" noProof="0" smtClean="0"/>
          </a:p>
        </p:txBody>
      </p:sp>
      <p:sp>
        <p:nvSpPr>
          <p:cNvPr id="4" name="Text Placeholder 3"/>
          <p:cNvSpPr>
            <a:spLocks noGrp="1"/>
          </p:cNvSpPr>
          <p:nvPr>
            <p:ph type="body" sz="half" idx="2"/>
          </p:nvPr>
        </p:nvSpPr>
        <p:spPr>
          <a:xfrm>
            <a:off x="7886067" y="24331932"/>
            <a:ext cx="24140160" cy="3648708"/>
          </a:xfrm>
        </p:spPr>
        <p:txBody>
          <a:bodyPr/>
          <a:lstStyle>
            <a:lvl1pPr marL="0" indent="0">
              <a:buNone/>
              <a:defRPr sz="6200"/>
            </a:lvl1pPr>
            <a:lvl2pPr marL="2036382" indent="0">
              <a:buNone/>
              <a:defRPr sz="5300"/>
            </a:lvl2pPr>
            <a:lvl3pPr marL="4072769" indent="0">
              <a:buNone/>
              <a:defRPr sz="4500"/>
            </a:lvl3pPr>
            <a:lvl4pPr marL="6109151" indent="0">
              <a:buNone/>
              <a:defRPr sz="4000"/>
            </a:lvl4pPr>
            <a:lvl5pPr marL="8145542" indent="0">
              <a:buNone/>
              <a:defRPr sz="4000"/>
            </a:lvl5pPr>
            <a:lvl6pPr marL="10181924" indent="0">
              <a:buNone/>
              <a:defRPr sz="4000"/>
            </a:lvl6pPr>
            <a:lvl7pPr marL="12218315" indent="0">
              <a:buNone/>
              <a:defRPr sz="4000"/>
            </a:lvl7pPr>
            <a:lvl8pPr marL="14254697" indent="0">
              <a:buNone/>
              <a:defRPr sz="4000"/>
            </a:lvl8pPr>
            <a:lvl9pPr marL="16291079" indent="0">
              <a:buNone/>
              <a:defRPr sz="4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E741F3-942B-4F4E-B357-8CF622089E14}"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70D36A-4212-C647-9E89-F6E0E4D0B61E}"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69360" y="1245037"/>
            <a:ext cx="9052560" cy="26526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11680" y="1245037"/>
            <a:ext cx="26487120" cy="26526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6D9F32-7B16-0945-9843-0CCA8E6C4CFA}"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011680" y="1245026"/>
            <a:ext cx="36210240" cy="518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11680" y="7254240"/>
            <a:ext cx="36210240" cy="9909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11680" y="17854943"/>
            <a:ext cx="36210240" cy="991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678D62-2651-C54C-B0F5-5FBC5E7F9EBB}"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011680" y="1245026"/>
            <a:ext cx="36210240" cy="518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011680" y="7254256"/>
            <a:ext cx="17769840" cy="205176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452080" y="7254256"/>
            <a:ext cx="17769840" cy="205176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7BBB8B-5C5B-4C4F-9E22-DBA9DF596E23}"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11680" y="1245026"/>
            <a:ext cx="36210240" cy="518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11680" y="7254256"/>
            <a:ext cx="17769840" cy="205176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452080" y="7254256"/>
            <a:ext cx="17769840" cy="205176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EC5187-63B3-504F-A039-0980E9CA27EE}"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011680" y="1245026"/>
            <a:ext cx="36210240" cy="518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011680" y="7254240"/>
            <a:ext cx="36210240" cy="9909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680" y="17854943"/>
            <a:ext cx="36210240" cy="991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4ABA04-3A3F-AF4A-8F7E-FA24A6EF3086}"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1_Blank">
    <p:spTree>
      <p:nvGrpSpPr>
        <p:cNvPr id="1" name=""/>
        <p:cNvGrpSpPr/>
        <p:nvPr/>
      </p:nvGrpSpPr>
      <p:grpSpPr>
        <a:xfrm>
          <a:off x="0" y="0"/>
          <a:ext cx="0" cy="0"/>
          <a:chOff x="0" y="0"/>
          <a:chExt cx="0" cy="0"/>
        </a:xfrm>
      </p:grpSpPr>
      <p:pic>
        <p:nvPicPr>
          <p:cNvPr id="2" name="Picture 6" descr="screen-capture-1.png"/>
          <p:cNvPicPr>
            <a:picLocks noChangeAspect="1"/>
          </p:cNvPicPr>
          <p:nvPr userDrawn="1"/>
        </p:nvPicPr>
        <p:blipFill>
          <a:blip r:embed="rId2">
            <a:alphaModFix amt="20000"/>
          </a:blip>
          <a:srcRect/>
          <a:stretch>
            <a:fillRect/>
          </a:stretch>
        </p:blipFill>
        <p:spPr bwMode="auto">
          <a:xfrm>
            <a:off x="1066813" y="5181600"/>
            <a:ext cx="38282565" cy="18669001"/>
          </a:xfrm>
          <a:prstGeom prst="rect">
            <a:avLst/>
          </a:prstGeom>
          <a:noFill/>
          <a:ln w="9525">
            <a:noFill/>
            <a:miter lim="800000"/>
            <a:headEnd/>
            <a:tailEnd/>
          </a:ln>
        </p:spPr>
      </p:pic>
      <p:pic>
        <p:nvPicPr>
          <p:cNvPr id="3" name="Picture 6" descr="Obverse of the $1 bill">
            <a:hlinkClick r:id="rId3" tooltip="Obverse of the $1 bill"/>
          </p:cNvPr>
          <p:cNvPicPr>
            <a:picLocks noChangeAspect="1" noChangeArrowheads="1"/>
          </p:cNvPicPr>
          <p:nvPr userDrawn="1"/>
        </p:nvPicPr>
        <p:blipFill>
          <a:blip r:embed="rId4">
            <a:alphaModFix amt="59000"/>
          </a:blip>
          <a:srcRect/>
          <a:stretch>
            <a:fillRect/>
          </a:stretch>
        </p:blipFill>
        <p:spPr bwMode="auto">
          <a:xfrm>
            <a:off x="20497816" y="10591818"/>
            <a:ext cx="19384961" cy="8077199"/>
          </a:xfrm>
          <a:prstGeom prst="rect">
            <a:avLst/>
          </a:prstGeom>
          <a:noFill/>
          <a:ln w="9525">
            <a:noFill/>
            <a:miter lim="800000"/>
            <a:headEnd/>
            <a:tailEnd/>
          </a:ln>
        </p:spPr>
      </p:pic>
      <p:sp>
        <p:nvSpPr>
          <p:cNvPr id="4" name="Date Placeholder 1"/>
          <p:cNvSpPr>
            <a:spLocks noGrp="1"/>
          </p:cNvSpPr>
          <p:nvPr>
            <p:ph type="dt" sz="half" idx="10"/>
          </p:nvPr>
        </p:nvSpPr>
        <p:spPr/>
        <p:txBody>
          <a:bodyPr/>
          <a:lstStyle>
            <a:lvl1pPr>
              <a:defRPr/>
            </a:lvl1pPr>
          </a:lstStyle>
          <a:p>
            <a:fld id="{922A836C-C2DB-7041-AB3D-043925F83014}" type="datetime1">
              <a:rPr lang="en-US"/>
              <a:pPr/>
              <a:t>2/24/11</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3"/>
          <p:cNvSpPr>
            <a:spLocks noGrp="1"/>
          </p:cNvSpPr>
          <p:nvPr>
            <p:ph type="sldNum" sz="quarter" idx="12"/>
          </p:nvPr>
        </p:nvSpPr>
        <p:spPr/>
        <p:txBody>
          <a:bodyPr/>
          <a:lstStyle>
            <a:lvl1pPr>
              <a:defRPr/>
            </a:lvl1pPr>
          </a:lstStyle>
          <a:p>
            <a:fld id="{23549840-4973-6144-A697-A3E4AB0045B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11680" y="7254242"/>
            <a:ext cx="17769840" cy="20517699"/>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452080" y="7254242"/>
            <a:ext cx="17769840" cy="20517699"/>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707D9C-6F51-724B-A2C4-3F7C2BEA403E}" type="datetimeFigureOut">
              <a:rPr lang="en-US" smtClean="0"/>
              <a:pPr/>
              <a:t>2/24/11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207DB-957D-3446-9D85-39E9E73985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680" y="6959179"/>
            <a:ext cx="17776827" cy="2900254"/>
          </a:xfrm>
        </p:spPr>
        <p:txBody>
          <a:bodyPr anchor="b"/>
          <a:lstStyle>
            <a:lvl1pPr marL="0" indent="0">
              <a:buNone/>
              <a:defRPr sz="10700" b="1"/>
            </a:lvl1pPr>
            <a:lvl2pPr marL="2037786" indent="0">
              <a:buNone/>
              <a:defRPr sz="8900" b="1"/>
            </a:lvl2pPr>
            <a:lvl3pPr marL="4075572" indent="0">
              <a:buNone/>
              <a:defRPr sz="8000" b="1"/>
            </a:lvl3pPr>
            <a:lvl4pPr marL="6113358" indent="0">
              <a:buNone/>
              <a:defRPr sz="7100" b="1"/>
            </a:lvl4pPr>
            <a:lvl5pPr marL="8151144" indent="0">
              <a:buNone/>
              <a:defRPr sz="7100" b="1"/>
            </a:lvl5pPr>
            <a:lvl6pPr marL="10188931" indent="0">
              <a:buNone/>
              <a:defRPr sz="7100" b="1"/>
            </a:lvl6pPr>
            <a:lvl7pPr marL="12226717" indent="0">
              <a:buNone/>
              <a:defRPr sz="7100" b="1"/>
            </a:lvl7pPr>
            <a:lvl8pPr marL="14264503" indent="0">
              <a:buNone/>
              <a:defRPr sz="7100" b="1"/>
            </a:lvl8pPr>
            <a:lvl9pPr marL="16302289" indent="0">
              <a:buNone/>
              <a:defRPr sz="7100" b="1"/>
            </a:lvl9pPr>
          </a:lstStyle>
          <a:p>
            <a:pPr lvl="0"/>
            <a:r>
              <a:rPr lang="en-US" smtClean="0"/>
              <a:t>Click to edit Master text styles</a:t>
            </a:r>
          </a:p>
        </p:txBody>
      </p:sp>
      <p:sp>
        <p:nvSpPr>
          <p:cNvPr id="4" name="Content Placeholder 3"/>
          <p:cNvSpPr>
            <a:spLocks noGrp="1"/>
          </p:cNvSpPr>
          <p:nvPr>
            <p:ph sz="half" idx="2"/>
          </p:nvPr>
        </p:nvSpPr>
        <p:spPr>
          <a:xfrm>
            <a:off x="2011680" y="9859433"/>
            <a:ext cx="17776827" cy="17912506"/>
          </a:xfrm>
        </p:spPr>
        <p:txBody>
          <a:bodyPr/>
          <a:lstStyle>
            <a:lvl1pPr>
              <a:defRPr sz="107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8112" y="6959179"/>
            <a:ext cx="17783810" cy="2900254"/>
          </a:xfrm>
        </p:spPr>
        <p:txBody>
          <a:bodyPr anchor="b"/>
          <a:lstStyle>
            <a:lvl1pPr marL="0" indent="0">
              <a:buNone/>
              <a:defRPr sz="10700" b="1"/>
            </a:lvl1pPr>
            <a:lvl2pPr marL="2037786" indent="0">
              <a:buNone/>
              <a:defRPr sz="8900" b="1"/>
            </a:lvl2pPr>
            <a:lvl3pPr marL="4075572" indent="0">
              <a:buNone/>
              <a:defRPr sz="8000" b="1"/>
            </a:lvl3pPr>
            <a:lvl4pPr marL="6113358" indent="0">
              <a:buNone/>
              <a:defRPr sz="7100" b="1"/>
            </a:lvl4pPr>
            <a:lvl5pPr marL="8151144" indent="0">
              <a:buNone/>
              <a:defRPr sz="7100" b="1"/>
            </a:lvl5pPr>
            <a:lvl6pPr marL="10188931" indent="0">
              <a:buNone/>
              <a:defRPr sz="7100" b="1"/>
            </a:lvl6pPr>
            <a:lvl7pPr marL="12226717" indent="0">
              <a:buNone/>
              <a:defRPr sz="7100" b="1"/>
            </a:lvl7pPr>
            <a:lvl8pPr marL="14264503" indent="0">
              <a:buNone/>
              <a:defRPr sz="7100" b="1"/>
            </a:lvl8pPr>
            <a:lvl9pPr marL="16302289" indent="0">
              <a:buNone/>
              <a:defRPr sz="7100" b="1"/>
            </a:lvl9pPr>
          </a:lstStyle>
          <a:p>
            <a:pPr lvl="0"/>
            <a:r>
              <a:rPr lang="en-US" smtClean="0"/>
              <a:t>Click to edit Master text styles</a:t>
            </a:r>
          </a:p>
        </p:txBody>
      </p:sp>
      <p:sp>
        <p:nvSpPr>
          <p:cNvPr id="6" name="Content Placeholder 5"/>
          <p:cNvSpPr>
            <a:spLocks noGrp="1"/>
          </p:cNvSpPr>
          <p:nvPr>
            <p:ph sz="quarter" idx="4"/>
          </p:nvPr>
        </p:nvSpPr>
        <p:spPr>
          <a:xfrm>
            <a:off x="20438112" y="9859433"/>
            <a:ext cx="17783810" cy="17912506"/>
          </a:xfrm>
        </p:spPr>
        <p:txBody>
          <a:bodyPr/>
          <a:lstStyle>
            <a:lvl1pPr>
              <a:defRPr sz="107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707D9C-6F51-724B-A2C4-3F7C2BEA403E}" type="datetimeFigureOut">
              <a:rPr lang="en-US" smtClean="0"/>
              <a:pPr/>
              <a:t>2/24/11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F207DB-957D-3446-9D85-39E9E73985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707D9C-6F51-724B-A2C4-3F7C2BEA403E}" type="datetimeFigureOut">
              <a:rPr lang="en-US" smtClean="0"/>
              <a:pPr/>
              <a:t>2/24/11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F207DB-957D-3446-9D85-39E9E73985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707D9C-6F51-724B-A2C4-3F7C2BEA403E}" type="datetimeFigureOut">
              <a:rPr lang="en-US" smtClean="0"/>
              <a:pPr/>
              <a:t>2/24/11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F207DB-957D-3446-9D85-39E9E7398584}" type="slidenum">
              <a:rPr lang="en-US" smtClean="0"/>
              <a:pPr/>
              <a:t>‹#›</a:t>
            </a:fld>
            <a:endParaRPr lang="en-US"/>
          </a:p>
        </p:txBody>
      </p:sp>
      <p:pic>
        <p:nvPicPr>
          <p:cNvPr id="5" name="Picture 4" descr="colonial_american_flag.jpg"/>
          <p:cNvPicPr>
            <a:picLocks noChangeAspect="1"/>
          </p:cNvPicPr>
          <p:nvPr userDrawn="1"/>
        </p:nvPicPr>
        <p:blipFill>
          <a:blip r:embed="rId2">
            <a:alphaModFix amt="31000"/>
          </a:blip>
          <a:stretch>
            <a:fillRect/>
          </a:stretch>
        </p:blipFill>
        <p:spPr>
          <a:xfrm>
            <a:off x="-1" y="1981200"/>
            <a:ext cx="40268939" cy="262128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2" y="1237827"/>
            <a:ext cx="13236577" cy="5267960"/>
          </a:xfrm>
        </p:spPr>
        <p:txBody>
          <a:bodyPr anchor="b"/>
          <a:lstStyle>
            <a:lvl1pPr algn="l">
              <a:defRPr sz="8900" b="1"/>
            </a:lvl1pPr>
          </a:lstStyle>
          <a:p>
            <a:r>
              <a:rPr lang="en-US" smtClean="0"/>
              <a:t>Click to edit Master title style</a:t>
            </a:r>
            <a:endParaRPr lang="en-US"/>
          </a:p>
        </p:txBody>
      </p:sp>
      <p:sp>
        <p:nvSpPr>
          <p:cNvPr id="3" name="Content Placeholder 2"/>
          <p:cNvSpPr>
            <a:spLocks noGrp="1"/>
          </p:cNvSpPr>
          <p:nvPr>
            <p:ph idx="1"/>
          </p:nvPr>
        </p:nvSpPr>
        <p:spPr>
          <a:xfrm>
            <a:off x="15730220" y="1237829"/>
            <a:ext cx="22491700" cy="26534112"/>
          </a:xfrm>
        </p:spPr>
        <p:txBody>
          <a:bodyPr/>
          <a:lstStyle>
            <a:lvl1pPr>
              <a:defRPr sz="14300"/>
            </a:lvl1pPr>
            <a:lvl2pPr>
              <a:defRPr sz="12500"/>
            </a:lvl2pPr>
            <a:lvl3pPr>
              <a:defRPr sz="10700"/>
            </a:lvl3pPr>
            <a:lvl4pPr>
              <a:defRPr sz="8900"/>
            </a:lvl4pPr>
            <a:lvl5pPr>
              <a:defRPr sz="8900"/>
            </a:lvl5pPr>
            <a:lvl6pPr>
              <a:defRPr sz="8900"/>
            </a:lvl6pPr>
            <a:lvl7pPr>
              <a:defRPr sz="8900"/>
            </a:lvl7pPr>
            <a:lvl8pPr>
              <a:defRPr sz="8900"/>
            </a:lvl8pPr>
            <a:lvl9pPr>
              <a:defRPr sz="8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682" y="6505789"/>
            <a:ext cx="13236577" cy="21266152"/>
          </a:xfrm>
        </p:spPr>
        <p:txBody>
          <a:bodyPr/>
          <a:lstStyle>
            <a:lvl1pPr marL="0" indent="0">
              <a:buNone/>
              <a:defRPr sz="6200"/>
            </a:lvl1pPr>
            <a:lvl2pPr marL="2037786" indent="0">
              <a:buNone/>
              <a:defRPr sz="5300"/>
            </a:lvl2pPr>
            <a:lvl3pPr marL="4075572" indent="0">
              <a:buNone/>
              <a:defRPr sz="4500"/>
            </a:lvl3pPr>
            <a:lvl4pPr marL="6113358" indent="0">
              <a:buNone/>
              <a:defRPr sz="4000"/>
            </a:lvl4pPr>
            <a:lvl5pPr marL="8151144" indent="0">
              <a:buNone/>
              <a:defRPr sz="4000"/>
            </a:lvl5pPr>
            <a:lvl6pPr marL="10188931" indent="0">
              <a:buNone/>
              <a:defRPr sz="4000"/>
            </a:lvl6pPr>
            <a:lvl7pPr marL="12226717" indent="0">
              <a:buNone/>
              <a:defRPr sz="4000"/>
            </a:lvl7pPr>
            <a:lvl8pPr marL="14264503" indent="0">
              <a:buNone/>
              <a:defRPr sz="4000"/>
            </a:lvl8pPr>
            <a:lvl9pPr marL="16302289"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707D9C-6F51-724B-A2C4-3F7C2BEA403E}" type="datetimeFigureOut">
              <a:rPr lang="en-US" smtClean="0"/>
              <a:pPr/>
              <a:t>2/24/11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207DB-957D-3446-9D85-39E9E73985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7" y="21762720"/>
            <a:ext cx="24140160" cy="2569212"/>
          </a:xfrm>
        </p:spPr>
        <p:txBody>
          <a:bodyPr anchor="b"/>
          <a:lstStyle>
            <a:lvl1pPr algn="l">
              <a:defRPr sz="8900" b="1"/>
            </a:lvl1pPr>
          </a:lstStyle>
          <a:p>
            <a:r>
              <a:rPr lang="en-US" smtClean="0"/>
              <a:t>Click to edit Master title style</a:t>
            </a:r>
            <a:endParaRPr lang="en-US"/>
          </a:p>
        </p:txBody>
      </p:sp>
      <p:sp>
        <p:nvSpPr>
          <p:cNvPr id="3" name="Picture Placeholder 2"/>
          <p:cNvSpPr>
            <a:spLocks noGrp="1"/>
          </p:cNvSpPr>
          <p:nvPr>
            <p:ph type="pic" idx="1"/>
          </p:nvPr>
        </p:nvSpPr>
        <p:spPr>
          <a:xfrm>
            <a:off x="7886067" y="2777913"/>
            <a:ext cx="24140160" cy="18653760"/>
          </a:xfrm>
        </p:spPr>
        <p:txBody>
          <a:bodyPr/>
          <a:lstStyle>
            <a:lvl1pPr marL="0" indent="0">
              <a:buNone/>
              <a:defRPr sz="14300"/>
            </a:lvl1pPr>
            <a:lvl2pPr marL="2037786" indent="0">
              <a:buNone/>
              <a:defRPr sz="12500"/>
            </a:lvl2pPr>
            <a:lvl3pPr marL="4075572" indent="0">
              <a:buNone/>
              <a:defRPr sz="10700"/>
            </a:lvl3pPr>
            <a:lvl4pPr marL="6113358" indent="0">
              <a:buNone/>
              <a:defRPr sz="8900"/>
            </a:lvl4pPr>
            <a:lvl5pPr marL="8151144" indent="0">
              <a:buNone/>
              <a:defRPr sz="8900"/>
            </a:lvl5pPr>
            <a:lvl6pPr marL="10188931" indent="0">
              <a:buNone/>
              <a:defRPr sz="8900"/>
            </a:lvl6pPr>
            <a:lvl7pPr marL="12226717" indent="0">
              <a:buNone/>
              <a:defRPr sz="8900"/>
            </a:lvl7pPr>
            <a:lvl8pPr marL="14264503" indent="0">
              <a:buNone/>
              <a:defRPr sz="8900"/>
            </a:lvl8pPr>
            <a:lvl9pPr marL="16302289" indent="0">
              <a:buNone/>
              <a:defRPr sz="8900"/>
            </a:lvl9pPr>
          </a:lstStyle>
          <a:p>
            <a:endParaRPr lang="en-US"/>
          </a:p>
        </p:txBody>
      </p:sp>
      <p:sp>
        <p:nvSpPr>
          <p:cNvPr id="4" name="Text Placeholder 3"/>
          <p:cNvSpPr>
            <a:spLocks noGrp="1"/>
          </p:cNvSpPr>
          <p:nvPr>
            <p:ph type="body" sz="half" idx="2"/>
          </p:nvPr>
        </p:nvSpPr>
        <p:spPr>
          <a:xfrm>
            <a:off x="7886067" y="24331932"/>
            <a:ext cx="24140160" cy="3648708"/>
          </a:xfrm>
        </p:spPr>
        <p:txBody>
          <a:bodyPr/>
          <a:lstStyle>
            <a:lvl1pPr marL="0" indent="0">
              <a:buNone/>
              <a:defRPr sz="6200"/>
            </a:lvl1pPr>
            <a:lvl2pPr marL="2037786" indent="0">
              <a:buNone/>
              <a:defRPr sz="5300"/>
            </a:lvl2pPr>
            <a:lvl3pPr marL="4075572" indent="0">
              <a:buNone/>
              <a:defRPr sz="4500"/>
            </a:lvl3pPr>
            <a:lvl4pPr marL="6113358" indent="0">
              <a:buNone/>
              <a:defRPr sz="4000"/>
            </a:lvl4pPr>
            <a:lvl5pPr marL="8151144" indent="0">
              <a:buNone/>
              <a:defRPr sz="4000"/>
            </a:lvl5pPr>
            <a:lvl6pPr marL="10188931" indent="0">
              <a:buNone/>
              <a:defRPr sz="4000"/>
            </a:lvl6pPr>
            <a:lvl7pPr marL="12226717" indent="0">
              <a:buNone/>
              <a:defRPr sz="4000"/>
            </a:lvl7pPr>
            <a:lvl8pPr marL="14264503" indent="0">
              <a:buNone/>
              <a:defRPr sz="4000"/>
            </a:lvl8pPr>
            <a:lvl9pPr marL="16302289"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707D9C-6F51-724B-A2C4-3F7C2BEA403E}" type="datetimeFigureOut">
              <a:rPr lang="en-US" smtClean="0"/>
              <a:pPr/>
              <a:t>2/24/11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207DB-957D-3446-9D85-39E9E73985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Relationship Id="rId14" Type="http://schemas.openxmlformats.org/officeDocument/2006/relationships/slideLayout" Target="../slideLayouts/slideLayout37.xml"/><Relationship Id="rId15" Type="http://schemas.openxmlformats.org/officeDocument/2006/relationships/slideLayout" Target="../slideLayouts/slideLayout38.xml"/><Relationship Id="rId16" Type="http://schemas.openxmlformats.org/officeDocument/2006/relationships/slideLayout" Target="../slideLayouts/slideLayout39.xml"/><Relationship Id="rId17"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CCFFCC">
            <a:alpha val="2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1245026"/>
            <a:ext cx="36210240" cy="5181600"/>
          </a:xfrm>
          <a:prstGeom prst="rect">
            <a:avLst/>
          </a:prstGeom>
        </p:spPr>
        <p:txBody>
          <a:bodyPr vert="horz" lIns="407557" tIns="203779" rIns="407557" bIns="20377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11680" y="7254242"/>
            <a:ext cx="36210240" cy="20517699"/>
          </a:xfrm>
          <a:prstGeom prst="rect">
            <a:avLst/>
          </a:prstGeom>
        </p:spPr>
        <p:txBody>
          <a:bodyPr vert="horz" lIns="407557" tIns="203779" rIns="407557" bIns="2037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11680" y="28815456"/>
            <a:ext cx="9387840" cy="1655233"/>
          </a:xfrm>
          <a:prstGeom prst="rect">
            <a:avLst/>
          </a:prstGeom>
        </p:spPr>
        <p:txBody>
          <a:bodyPr vert="horz" lIns="407557" tIns="203779" rIns="407557" bIns="203779" rtlCol="0" anchor="ctr"/>
          <a:lstStyle>
            <a:lvl1pPr algn="l">
              <a:defRPr sz="5300">
                <a:solidFill>
                  <a:schemeClr val="tx1">
                    <a:tint val="75000"/>
                  </a:schemeClr>
                </a:solidFill>
              </a:defRPr>
            </a:lvl1pPr>
          </a:lstStyle>
          <a:p>
            <a:fld id="{C6707D9C-6F51-724B-A2C4-3F7C2BEA403E}" type="datetimeFigureOut">
              <a:rPr lang="en-US" smtClean="0"/>
              <a:pPr/>
              <a:t>2/24/11</a:t>
            </a:fld>
            <a:endParaRPr lang="en-US"/>
          </a:p>
        </p:txBody>
      </p:sp>
      <p:sp>
        <p:nvSpPr>
          <p:cNvPr id="5" name="Footer Placeholder 4"/>
          <p:cNvSpPr>
            <a:spLocks noGrp="1"/>
          </p:cNvSpPr>
          <p:nvPr>
            <p:ph type="ftr" sz="quarter" idx="3"/>
          </p:nvPr>
        </p:nvSpPr>
        <p:spPr>
          <a:xfrm>
            <a:off x="13746480" y="28815456"/>
            <a:ext cx="12740640" cy="1655233"/>
          </a:xfrm>
          <a:prstGeom prst="rect">
            <a:avLst/>
          </a:prstGeom>
        </p:spPr>
        <p:txBody>
          <a:bodyPr vert="horz" lIns="407557" tIns="203779" rIns="407557" bIns="203779" rtlCol="0" anchor="ctr"/>
          <a:lstStyle>
            <a:lvl1pPr algn="ctr">
              <a:defRPr sz="5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834080" y="28815456"/>
            <a:ext cx="9387840" cy="1655233"/>
          </a:xfrm>
          <a:prstGeom prst="rect">
            <a:avLst/>
          </a:prstGeom>
        </p:spPr>
        <p:txBody>
          <a:bodyPr vert="horz" lIns="407557" tIns="203779" rIns="407557" bIns="203779" rtlCol="0" anchor="ctr"/>
          <a:lstStyle>
            <a:lvl1pPr algn="r">
              <a:defRPr sz="5300">
                <a:solidFill>
                  <a:schemeClr val="tx1">
                    <a:tint val="75000"/>
                  </a:schemeClr>
                </a:solidFill>
              </a:defRPr>
            </a:lvl1pPr>
          </a:lstStyle>
          <a:p>
            <a:fld id="{B1F207DB-957D-3446-9D85-39E9E73985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37786" rtl="0" eaLnBrk="1" latinLnBrk="0" hangingPunct="1">
        <a:spcBef>
          <a:spcPct val="0"/>
        </a:spcBef>
        <a:buNone/>
        <a:defRPr sz="19600" kern="1200">
          <a:solidFill>
            <a:schemeClr val="tx1"/>
          </a:solidFill>
          <a:latin typeface="+mj-lt"/>
          <a:ea typeface="+mj-ea"/>
          <a:cs typeface="+mj-cs"/>
        </a:defRPr>
      </a:lvl1pPr>
    </p:titleStyle>
    <p:bodyStyle>
      <a:lvl1pPr marL="1528340" indent="-1528340" algn="l" defTabSz="2037786" rtl="0" eaLnBrk="1" latinLnBrk="0" hangingPunct="1">
        <a:spcBef>
          <a:spcPct val="20000"/>
        </a:spcBef>
        <a:buFont typeface="Arial"/>
        <a:buChar char="•"/>
        <a:defRPr sz="14300" kern="1200">
          <a:solidFill>
            <a:schemeClr val="tx1"/>
          </a:solidFill>
          <a:latin typeface="+mn-lt"/>
          <a:ea typeface="+mn-ea"/>
          <a:cs typeface="+mn-cs"/>
        </a:defRPr>
      </a:lvl1pPr>
      <a:lvl2pPr marL="3311402" indent="-1273616" algn="l" defTabSz="2037786" rtl="0" eaLnBrk="1" latinLnBrk="0" hangingPunct="1">
        <a:spcBef>
          <a:spcPct val="20000"/>
        </a:spcBef>
        <a:buFont typeface="Arial"/>
        <a:buChar char="–"/>
        <a:defRPr sz="12500" kern="1200">
          <a:solidFill>
            <a:schemeClr val="tx1"/>
          </a:solidFill>
          <a:latin typeface="+mn-lt"/>
          <a:ea typeface="+mn-ea"/>
          <a:cs typeface="+mn-cs"/>
        </a:defRPr>
      </a:lvl2pPr>
      <a:lvl3pPr marL="5094465" indent="-1018893" algn="l" defTabSz="2037786" rtl="0" eaLnBrk="1" latinLnBrk="0" hangingPunct="1">
        <a:spcBef>
          <a:spcPct val="20000"/>
        </a:spcBef>
        <a:buFont typeface="Arial"/>
        <a:buChar char="•"/>
        <a:defRPr sz="10700" kern="1200">
          <a:solidFill>
            <a:schemeClr val="tx1"/>
          </a:solidFill>
          <a:latin typeface="+mn-lt"/>
          <a:ea typeface="+mn-ea"/>
          <a:cs typeface="+mn-cs"/>
        </a:defRPr>
      </a:lvl3pPr>
      <a:lvl4pPr marL="7132251" indent="-1018893" algn="l" defTabSz="2037786" rtl="0" eaLnBrk="1" latinLnBrk="0" hangingPunct="1">
        <a:spcBef>
          <a:spcPct val="20000"/>
        </a:spcBef>
        <a:buFont typeface="Arial"/>
        <a:buChar char="–"/>
        <a:defRPr sz="8900" kern="1200">
          <a:solidFill>
            <a:schemeClr val="tx1"/>
          </a:solidFill>
          <a:latin typeface="+mn-lt"/>
          <a:ea typeface="+mn-ea"/>
          <a:cs typeface="+mn-cs"/>
        </a:defRPr>
      </a:lvl4pPr>
      <a:lvl5pPr marL="9170038" indent="-1018893" algn="l" defTabSz="2037786" rtl="0" eaLnBrk="1" latinLnBrk="0" hangingPunct="1">
        <a:spcBef>
          <a:spcPct val="20000"/>
        </a:spcBef>
        <a:buFont typeface="Arial"/>
        <a:buChar char="»"/>
        <a:defRPr sz="8900" kern="1200">
          <a:solidFill>
            <a:schemeClr val="tx1"/>
          </a:solidFill>
          <a:latin typeface="+mn-lt"/>
          <a:ea typeface="+mn-ea"/>
          <a:cs typeface="+mn-cs"/>
        </a:defRPr>
      </a:lvl5pPr>
      <a:lvl6pPr marL="11207824" indent="-1018893" algn="l" defTabSz="2037786" rtl="0" eaLnBrk="1" latinLnBrk="0" hangingPunct="1">
        <a:spcBef>
          <a:spcPct val="20000"/>
        </a:spcBef>
        <a:buFont typeface="Arial"/>
        <a:buChar char="•"/>
        <a:defRPr sz="8900" kern="1200">
          <a:solidFill>
            <a:schemeClr val="tx1"/>
          </a:solidFill>
          <a:latin typeface="+mn-lt"/>
          <a:ea typeface="+mn-ea"/>
          <a:cs typeface="+mn-cs"/>
        </a:defRPr>
      </a:lvl6pPr>
      <a:lvl7pPr marL="13245610" indent="-1018893" algn="l" defTabSz="2037786" rtl="0" eaLnBrk="1" latinLnBrk="0" hangingPunct="1">
        <a:spcBef>
          <a:spcPct val="20000"/>
        </a:spcBef>
        <a:buFont typeface="Arial"/>
        <a:buChar char="•"/>
        <a:defRPr sz="8900" kern="1200">
          <a:solidFill>
            <a:schemeClr val="tx1"/>
          </a:solidFill>
          <a:latin typeface="+mn-lt"/>
          <a:ea typeface="+mn-ea"/>
          <a:cs typeface="+mn-cs"/>
        </a:defRPr>
      </a:lvl7pPr>
      <a:lvl8pPr marL="15283396" indent="-1018893" algn="l" defTabSz="2037786" rtl="0" eaLnBrk="1" latinLnBrk="0" hangingPunct="1">
        <a:spcBef>
          <a:spcPct val="20000"/>
        </a:spcBef>
        <a:buFont typeface="Arial"/>
        <a:buChar char="•"/>
        <a:defRPr sz="8900" kern="1200">
          <a:solidFill>
            <a:schemeClr val="tx1"/>
          </a:solidFill>
          <a:latin typeface="+mn-lt"/>
          <a:ea typeface="+mn-ea"/>
          <a:cs typeface="+mn-cs"/>
        </a:defRPr>
      </a:lvl8pPr>
      <a:lvl9pPr marL="17321182" indent="-1018893" algn="l" defTabSz="2037786" rtl="0" eaLnBrk="1" latinLnBrk="0" hangingPunct="1">
        <a:spcBef>
          <a:spcPct val="20000"/>
        </a:spcBef>
        <a:buFont typeface="Arial"/>
        <a:buChar char="•"/>
        <a:defRPr sz="8900" kern="1200">
          <a:solidFill>
            <a:schemeClr val="tx1"/>
          </a:solidFill>
          <a:latin typeface="+mn-lt"/>
          <a:ea typeface="+mn-ea"/>
          <a:cs typeface="+mn-cs"/>
        </a:defRPr>
      </a:lvl9pPr>
    </p:bodyStyle>
    <p:otherStyle>
      <a:defPPr>
        <a:defRPr lang="en-US"/>
      </a:defPPr>
      <a:lvl1pPr marL="0" algn="l" defTabSz="2037786" rtl="0" eaLnBrk="1" latinLnBrk="0" hangingPunct="1">
        <a:defRPr sz="8000" kern="1200">
          <a:solidFill>
            <a:schemeClr val="tx1"/>
          </a:solidFill>
          <a:latin typeface="+mn-lt"/>
          <a:ea typeface="+mn-ea"/>
          <a:cs typeface="+mn-cs"/>
        </a:defRPr>
      </a:lvl1pPr>
      <a:lvl2pPr marL="2037786" algn="l" defTabSz="2037786" rtl="0" eaLnBrk="1" latinLnBrk="0" hangingPunct="1">
        <a:defRPr sz="8000" kern="1200">
          <a:solidFill>
            <a:schemeClr val="tx1"/>
          </a:solidFill>
          <a:latin typeface="+mn-lt"/>
          <a:ea typeface="+mn-ea"/>
          <a:cs typeface="+mn-cs"/>
        </a:defRPr>
      </a:lvl2pPr>
      <a:lvl3pPr marL="4075572" algn="l" defTabSz="2037786" rtl="0" eaLnBrk="1" latinLnBrk="0" hangingPunct="1">
        <a:defRPr sz="8000" kern="1200">
          <a:solidFill>
            <a:schemeClr val="tx1"/>
          </a:solidFill>
          <a:latin typeface="+mn-lt"/>
          <a:ea typeface="+mn-ea"/>
          <a:cs typeface="+mn-cs"/>
        </a:defRPr>
      </a:lvl3pPr>
      <a:lvl4pPr marL="6113358" algn="l" defTabSz="2037786" rtl="0" eaLnBrk="1" latinLnBrk="0" hangingPunct="1">
        <a:defRPr sz="8000" kern="1200">
          <a:solidFill>
            <a:schemeClr val="tx1"/>
          </a:solidFill>
          <a:latin typeface="+mn-lt"/>
          <a:ea typeface="+mn-ea"/>
          <a:cs typeface="+mn-cs"/>
        </a:defRPr>
      </a:lvl4pPr>
      <a:lvl5pPr marL="8151144" algn="l" defTabSz="2037786" rtl="0" eaLnBrk="1" latinLnBrk="0" hangingPunct="1">
        <a:defRPr sz="8000" kern="1200">
          <a:solidFill>
            <a:schemeClr val="tx1"/>
          </a:solidFill>
          <a:latin typeface="+mn-lt"/>
          <a:ea typeface="+mn-ea"/>
          <a:cs typeface="+mn-cs"/>
        </a:defRPr>
      </a:lvl5pPr>
      <a:lvl6pPr marL="10188931" algn="l" defTabSz="2037786" rtl="0" eaLnBrk="1" latinLnBrk="0" hangingPunct="1">
        <a:defRPr sz="8000" kern="1200">
          <a:solidFill>
            <a:schemeClr val="tx1"/>
          </a:solidFill>
          <a:latin typeface="+mn-lt"/>
          <a:ea typeface="+mn-ea"/>
          <a:cs typeface="+mn-cs"/>
        </a:defRPr>
      </a:lvl6pPr>
      <a:lvl7pPr marL="12226717" algn="l" defTabSz="2037786" rtl="0" eaLnBrk="1" latinLnBrk="0" hangingPunct="1">
        <a:defRPr sz="8000" kern="1200">
          <a:solidFill>
            <a:schemeClr val="tx1"/>
          </a:solidFill>
          <a:latin typeface="+mn-lt"/>
          <a:ea typeface="+mn-ea"/>
          <a:cs typeface="+mn-cs"/>
        </a:defRPr>
      </a:lvl7pPr>
      <a:lvl8pPr marL="14264503" algn="l" defTabSz="2037786" rtl="0" eaLnBrk="1" latinLnBrk="0" hangingPunct="1">
        <a:defRPr sz="8000" kern="1200">
          <a:solidFill>
            <a:schemeClr val="tx1"/>
          </a:solidFill>
          <a:latin typeface="+mn-lt"/>
          <a:ea typeface="+mn-ea"/>
          <a:cs typeface="+mn-cs"/>
        </a:defRPr>
      </a:lvl8pPr>
      <a:lvl9pPr marL="16302289" algn="l" defTabSz="2037786" rtl="0" eaLnBrk="1" latinLnBrk="0" hangingPunct="1">
        <a:defRPr sz="8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CCFFCC">
            <a:alpha val="2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363" y="1244600"/>
            <a:ext cx="36210875" cy="5181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11363" y="7254875"/>
            <a:ext cx="36210875" cy="205168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11363" y="28814713"/>
            <a:ext cx="9388475" cy="1655762"/>
          </a:xfrm>
          <a:prstGeom prst="rect">
            <a:avLst/>
          </a:prstGeom>
        </p:spPr>
        <p:txBody>
          <a:bodyPr vert="horz" lIns="91440" tIns="45720" rIns="91440" bIns="45720" rtlCol="0" anchor="ctr"/>
          <a:lstStyle>
            <a:lvl1pPr algn="l">
              <a:defRPr sz="1200">
                <a:solidFill>
                  <a:schemeClr val="tx1">
                    <a:tint val="75000"/>
                  </a:schemeClr>
                </a:solidFill>
              </a:defRPr>
            </a:lvl1pPr>
          </a:lstStyle>
          <a:p>
            <a:fld id="{8ECA30C2-B69C-494A-999D-FFEB0AF77DDF}" type="datetimeFigureOut">
              <a:rPr lang="en-US" smtClean="0"/>
              <a:pPr/>
              <a:t>2/24/11</a:t>
            </a:fld>
            <a:endParaRPr lang="en-US"/>
          </a:p>
        </p:txBody>
      </p:sp>
      <p:sp>
        <p:nvSpPr>
          <p:cNvPr id="5" name="Footer Placeholder 4"/>
          <p:cNvSpPr>
            <a:spLocks noGrp="1"/>
          </p:cNvSpPr>
          <p:nvPr>
            <p:ph type="ftr" sz="quarter" idx="3"/>
          </p:nvPr>
        </p:nvSpPr>
        <p:spPr>
          <a:xfrm>
            <a:off x="13746163" y="28814713"/>
            <a:ext cx="12741275" cy="165576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833763" y="28814713"/>
            <a:ext cx="9388475" cy="1655762"/>
          </a:xfrm>
          <a:prstGeom prst="rect">
            <a:avLst/>
          </a:prstGeom>
        </p:spPr>
        <p:txBody>
          <a:bodyPr vert="horz" lIns="91440" tIns="45720" rIns="91440" bIns="45720" rtlCol="0" anchor="ctr"/>
          <a:lstStyle>
            <a:lvl1pPr algn="r">
              <a:defRPr sz="1200">
                <a:solidFill>
                  <a:schemeClr val="tx1">
                    <a:tint val="75000"/>
                  </a:schemeClr>
                </a:solidFill>
              </a:defRPr>
            </a:lvl1pPr>
          </a:lstStyle>
          <a:p>
            <a:fld id="{26C8DE78-771A-164E-9782-36E009F07F6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CCFFCC">
            <a:alpha val="2900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11680" y="1245026"/>
            <a:ext cx="36210240" cy="5181600"/>
          </a:xfrm>
          <a:prstGeom prst="rect">
            <a:avLst/>
          </a:prstGeom>
          <a:noFill/>
          <a:ln w="9525">
            <a:noFill/>
            <a:miter lim="800000"/>
            <a:headEnd/>
            <a:tailEnd/>
          </a:ln>
        </p:spPr>
        <p:txBody>
          <a:bodyPr vert="horz" wrap="square" lIns="407276" tIns="203632" rIns="407276" bIns="20363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011680" y="7254256"/>
            <a:ext cx="36210240" cy="20517699"/>
          </a:xfrm>
          <a:prstGeom prst="rect">
            <a:avLst/>
          </a:prstGeom>
          <a:noFill/>
          <a:ln w="9525">
            <a:noFill/>
            <a:miter lim="800000"/>
            <a:headEnd/>
            <a:tailEnd/>
          </a:ln>
        </p:spPr>
        <p:txBody>
          <a:bodyPr vert="horz" wrap="square" lIns="407276" tIns="203632" rIns="407276" bIns="2036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011684" y="28311691"/>
            <a:ext cx="9387840" cy="2159000"/>
          </a:xfrm>
          <a:prstGeom prst="rect">
            <a:avLst/>
          </a:prstGeom>
          <a:noFill/>
          <a:ln w="9525">
            <a:noFill/>
            <a:miter lim="800000"/>
            <a:headEnd/>
            <a:tailEnd/>
          </a:ln>
          <a:effectLst/>
        </p:spPr>
        <p:txBody>
          <a:bodyPr vert="horz" wrap="square" lIns="407276" tIns="203632" rIns="407276" bIns="203632" numCol="1" anchor="t" anchorCtr="0" compatLnSpc="1">
            <a:prstTxWarp prst="textNoShape">
              <a:avLst/>
            </a:prstTxWarp>
          </a:bodyPr>
          <a:lstStyle>
            <a:lvl1pPr>
              <a:defRPr sz="6200"/>
            </a:lvl1pPr>
          </a:lstStyle>
          <a:p>
            <a:pPr>
              <a:defRPr/>
            </a:pPr>
            <a:endParaRPr lang="en-US"/>
          </a:p>
        </p:txBody>
      </p:sp>
      <p:sp>
        <p:nvSpPr>
          <p:cNvPr id="1029" name="Rectangle 5"/>
          <p:cNvSpPr>
            <a:spLocks noGrp="1" noChangeArrowheads="1"/>
          </p:cNvSpPr>
          <p:nvPr>
            <p:ph type="ftr" sz="quarter" idx="3"/>
          </p:nvPr>
        </p:nvSpPr>
        <p:spPr bwMode="auto">
          <a:xfrm>
            <a:off x="13746480" y="28311691"/>
            <a:ext cx="12740640" cy="2159000"/>
          </a:xfrm>
          <a:prstGeom prst="rect">
            <a:avLst/>
          </a:prstGeom>
          <a:noFill/>
          <a:ln w="9525">
            <a:noFill/>
            <a:miter lim="800000"/>
            <a:headEnd/>
            <a:tailEnd/>
          </a:ln>
          <a:effectLst/>
        </p:spPr>
        <p:txBody>
          <a:bodyPr vert="horz" wrap="square" lIns="407276" tIns="203632" rIns="407276" bIns="203632" numCol="1" anchor="t" anchorCtr="0" compatLnSpc="1">
            <a:prstTxWarp prst="textNoShape">
              <a:avLst/>
            </a:prstTxWarp>
          </a:bodyPr>
          <a:lstStyle>
            <a:lvl1pPr algn="ctr">
              <a:defRPr sz="6200"/>
            </a:lvl1pPr>
          </a:lstStyle>
          <a:p>
            <a:pPr>
              <a:defRPr/>
            </a:pPr>
            <a:endParaRPr lang="en-US"/>
          </a:p>
        </p:txBody>
      </p:sp>
      <p:sp>
        <p:nvSpPr>
          <p:cNvPr id="1030" name="Rectangle 6"/>
          <p:cNvSpPr>
            <a:spLocks noGrp="1" noChangeArrowheads="1"/>
          </p:cNvSpPr>
          <p:nvPr>
            <p:ph type="sldNum" sz="quarter" idx="4"/>
          </p:nvPr>
        </p:nvSpPr>
        <p:spPr bwMode="auto">
          <a:xfrm>
            <a:off x="28834080" y="28311691"/>
            <a:ext cx="9387840" cy="2159000"/>
          </a:xfrm>
          <a:prstGeom prst="rect">
            <a:avLst/>
          </a:prstGeom>
          <a:noFill/>
          <a:ln w="9525">
            <a:noFill/>
            <a:miter lim="800000"/>
            <a:headEnd/>
            <a:tailEnd/>
          </a:ln>
          <a:effectLst/>
        </p:spPr>
        <p:txBody>
          <a:bodyPr vert="horz" wrap="square" lIns="407276" tIns="203632" rIns="407276" bIns="203632" numCol="1" anchor="t" anchorCtr="0" compatLnSpc="1">
            <a:prstTxWarp prst="textNoShape">
              <a:avLst/>
            </a:prstTxWarp>
          </a:bodyPr>
          <a:lstStyle>
            <a:lvl1pPr algn="r">
              <a:defRPr sz="6200"/>
            </a:lvl1pPr>
          </a:lstStyle>
          <a:p>
            <a:pPr>
              <a:defRPr/>
            </a:pPr>
            <a:fld id="{645FA019-1598-464A-B7D8-27D2ABFD5A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txStyles>
    <p:titleStyle>
      <a:lvl1pPr algn="ctr" rtl="0" eaLnBrk="0" fontAlgn="base" hangingPunct="0">
        <a:spcBef>
          <a:spcPct val="0"/>
        </a:spcBef>
        <a:spcAft>
          <a:spcPct val="0"/>
        </a:spcAft>
        <a:defRPr sz="19600">
          <a:solidFill>
            <a:schemeClr val="tx2"/>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19600">
          <a:solidFill>
            <a:schemeClr val="tx2"/>
          </a:solidFill>
          <a:latin typeface="Arial" pitchFamily="-110" charset="0"/>
          <a:ea typeface="ＭＳ Ｐゴシック" pitchFamily="-107" charset="-128"/>
          <a:cs typeface="ＭＳ Ｐゴシック" pitchFamily="-107" charset="-128"/>
        </a:defRPr>
      </a:lvl2pPr>
      <a:lvl3pPr algn="ctr" rtl="0" eaLnBrk="0" fontAlgn="base" hangingPunct="0">
        <a:spcBef>
          <a:spcPct val="0"/>
        </a:spcBef>
        <a:spcAft>
          <a:spcPct val="0"/>
        </a:spcAft>
        <a:defRPr sz="19600">
          <a:solidFill>
            <a:schemeClr val="tx2"/>
          </a:solidFill>
          <a:latin typeface="Arial" pitchFamily="-110" charset="0"/>
          <a:ea typeface="ＭＳ Ｐゴシック" pitchFamily="-107" charset="-128"/>
          <a:cs typeface="ＭＳ Ｐゴシック" pitchFamily="-107" charset="-128"/>
        </a:defRPr>
      </a:lvl3pPr>
      <a:lvl4pPr algn="ctr" rtl="0" eaLnBrk="0" fontAlgn="base" hangingPunct="0">
        <a:spcBef>
          <a:spcPct val="0"/>
        </a:spcBef>
        <a:spcAft>
          <a:spcPct val="0"/>
        </a:spcAft>
        <a:defRPr sz="19600">
          <a:solidFill>
            <a:schemeClr val="tx2"/>
          </a:solidFill>
          <a:latin typeface="Arial" pitchFamily="-110" charset="0"/>
          <a:ea typeface="ＭＳ Ｐゴシック" pitchFamily="-107" charset="-128"/>
          <a:cs typeface="ＭＳ Ｐゴシック" pitchFamily="-107" charset="-128"/>
        </a:defRPr>
      </a:lvl4pPr>
      <a:lvl5pPr algn="ctr" rtl="0" eaLnBrk="0" fontAlgn="base" hangingPunct="0">
        <a:spcBef>
          <a:spcPct val="0"/>
        </a:spcBef>
        <a:spcAft>
          <a:spcPct val="0"/>
        </a:spcAft>
        <a:defRPr sz="19600">
          <a:solidFill>
            <a:schemeClr val="tx2"/>
          </a:solidFill>
          <a:latin typeface="Arial" pitchFamily="-110" charset="0"/>
          <a:ea typeface="ＭＳ Ｐゴシック" pitchFamily="-107" charset="-128"/>
          <a:cs typeface="ＭＳ Ｐゴシック" pitchFamily="-107" charset="-128"/>
        </a:defRPr>
      </a:lvl5pPr>
      <a:lvl6pPr marL="2036382" algn="ctr" rtl="0" fontAlgn="base">
        <a:spcBef>
          <a:spcPct val="0"/>
        </a:spcBef>
        <a:spcAft>
          <a:spcPct val="0"/>
        </a:spcAft>
        <a:defRPr sz="19600">
          <a:solidFill>
            <a:schemeClr val="tx2"/>
          </a:solidFill>
          <a:latin typeface="Arial" pitchFamily="-110" charset="0"/>
        </a:defRPr>
      </a:lvl6pPr>
      <a:lvl7pPr marL="4072769" algn="ctr" rtl="0" fontAlgn="base">
        <a:spcBef>
          <a:spcPct val="0"/>
        </a:spcBef>
        <a:spcAft>
          <a:spcPct val="0"/>
        </a:spcAft>
        <a:defRPr sz="19600">
          <a:solidFill>
            <a:schemeClr val="tx2"/>
          </a:solidFill>
          <a:latin typeface="Arial" pitchFamily="-110" charset="0"/>
        </a:defRPr>
      </a:lvl7pPr>
      <a:lvl8pPr marL="6109151" algn="ctr" rtl="0" fontAlgn="base">
        <a:spcBef>
          <a:spcPct val="0"/>
        </a:spcBef>
        <a:spcAft>
          <a:spcPct val="0"/>
        </a:spcAft>
        <a:defRPr sz="19600">
          <a:solidFill>
            <a:schemeClr val="tx2"/>
          </a:solidFill>
          <a:latin typeface="Arial" pitchFamily="-110" charset="0"/>
        </a:defRPr>
      </a:lvl8pPr>
      <a:lvl9pPr marL="8145542" algn="ctr" rtl="0" fontAlgn="base">
        <a:spcBef>
          <a:spcPct val="0"/>
        </a:spcBef>
        <a:spcAft>
          <a:spcPct val="0"/>
        </a:spcAft>
        <a:defRPr sz="19600">
          <a:solidFill>
            <a:schemeClr val="tx2"/>
          </a:solidFill>
          <a:latin typeface="Arial" pitchFamily="-110" charset="0"/>
        </a:defRPr>
      </a:lvl9pPr>
    </p:titleStyle>
    <p:bodyStyle>
      <a:lvl1pPr marL="1527292" indent="-1527292" algn="l" rtl="0" eaLnBrk="0" fontAlgn="base" hangingPunct="0">
        <a:spcBef>
          <a:spcPct val="20000"/>
        </a:spcBef>
        <a:spcAft>
          <a:spcPct val="0"/>
        </a:spcAft>
        <a:buChar char="•"/>
        <a:defRPr sz="14300">
          <a:solidFill>
            <a:schemeClr val="tx1"/>
          </a:solidFill>
          <a:latin typeface="+mn-lt"/>
          <a:ea typeface="ＭＳ Ｐゴシック" pitchFamily="-107" charset="-128"/>
          <a:cs typeface="ＭＳ Ｐゴシック" pitchFamily="-107" charset="-128"/>
        </a:defRPr>
      </a:lvl1pPr>
      <a:lvl2pPr marL="3309129" indent="-1272738" algn="l" rtl="0" eaLnBrk="0" fontAlgn="base" hangingPunct="0">
        <a:spcBef>
          <a:spcPct val="20000"/>
        </a:spcBef>
        <a:spcAft>
          <a:spcPct val="0"/>
        </a:spcAft>
        <a:buChar char="–"/>
        <a:defRPr sz="12500">
          <a:solidFill>
            <a:schemeClr val="tx1"/>
          </a:solidFill>
          <a:latin typeface="+mn-lt"/>
          <a:ea typeface="ＭＳ Ｐゴシック" pitchFamily="-110" charset="-128"/>
        </a:defRPr>
      </a:lvl2pPr>
      <a:lvl3pPr marL="5090966" indent="-1018193" algn="l" rtl="0" eaLnBrk="0" fontAlgn="base" hangingPunct="0">
        <a:spcBef>
          <a:spcPct val="20000"/>
        </a:spcBef>
        <a:spcAft>
          <a:spcPct val="0"/>
        </a:spcAft>
        <a:buChar char="•"/>
        <a:defRPr sz="10700">
          <a:solidFill>
            <a:schemeClr val="tx1"/>
          </a:solidFill>
          <a:latin typeface="+mn-lt"/>
          <a:ea typeface="ＭＳ Ｐゴシック" pitchFamily="-110" charset="-128"/>
        </a:defRPr>
      </a:lvl3pPr>
      <a:lvl4pPr marL="7127344" indent="-1018193" algn="l" rtl="0" eaLnBrk="0" fontAlgn="base" hangingPunct="0">
        <a:spcBef>
          <a:spcPct val="20000"/>
        </a:spcBef>
        <a:spcAft>
          <a:spcPct val="0"/>
        </a:spcAft>
        <a:buChar char="–"/>
        <a:defRPr sz="8900">
          <a:solidFill>
            <a:schemeClr val="tx1"/>
          </a:solidFill>
          <a:latin typeface="+mn-lt"/>
          <a:ea typeface="ＭＳ Ｐゴシック" pitchFamily="-110" charset="-128"/>
        </a:defRPr>
      </a:lvl4pPr>
      <a:lvl5pPr marL="9163731" indent="-1018193" algn="l" rtl="0" eaLnBrk="0" fontAlgn="base" hangingPunct="0">
        <a:spcBef>
          <a:spcPct val="20000"/>
        </a:spcBef>
        <a:spcAft>
          <a:spcPct val="0"/>
        </a:spcAft>
        <a:buChar char="»"/>
        <a:defRPr sz="8900">
          <a:solidFill>
            <a:schemeClr val="tx1"/>
          </a:solidFill>
          <a:latin typeface="+mn-lt"/>
          <a:ea typeface="ＭＳ Ｐゴシック" pitchFamily="-110" charset="-128"/>
        </a:defRPr>
      </a:lvl5pPr>
      <a:lvl6pPr marL="11200117" indent="-1018193" algn="l" rtl="0" fontAlgn="base">
        <a:spcBef>
          <a:spcPct val="20000"/>
        </a:spcBef>
        <a:spcAft>
          <a:spcPct val="0"/>
        </a:spcAft>
        <a:buChar char="»"/>
        <a:defRPr sz="8900">
          <a:solidFill>
            <a:schemeClr val="tx1"/>
          </a:solidFill>
          <a:latin typeface="+mn-lt"/>
          <a:ea typeface="ＭＳ Ｐゴシック" pitchFamily="-110" charset="-128"/>
        </a:defRPr>
      </a:lvl6pPr>
      <a:lvl7pPr marL="13236504" indent="-1018193" algn="l" rtl="0" fontAlgn="base">
        <a:spcBef>
          <a:spcPct val="20000"/>
        </a:spcBef>
        <a:spcAft>
          <a:spcPct val="0"/>
        </a:spcAft>
        <a:buChar char="»"/>
        <a:defRPr sz="8900">
          <a:solidFill>
            <a:schemeClr val="tx1"/>
          </a:solidFill>
          <a:latin typeface="+mn-lt"/>
          <a:ea typeface="ＭＳ Ｐゴシック" pitchFamily="-110" charset="-128"/>
        </a:defRPr>
      </a:lvl7pPr>
      <a:lvl8pPr marL="15272891" indent="-1018193" algn="l" rtl="0" fontAlgn="base">
        <a:spcBef>
          <a:spcPct val="20000"/>
        </a:spcBef>
        <a:spcAft>
          <a:spcPct val="0"/>
        </a:spcAft>
        <a:buChar char="»"/>
        <a:defRPr sz="8900">
          <a:solidFill>
            <a:schemeClr val="tx1"/>
          </a:solidFill>
          <a:latin typeface="+mn-lt"/>
          <a:ea typeface="ＭＳ Ｐゴシック" pitchFamily="-110" charset="-128"/>
        </a:defRPr>
      </a:lvl8pPr>
      <a:lvl9pPr marL="17309277" indent="-1018193" algn="l" rtl="0" fontAlgn="base">
        <a:spcBef>
          <a:spcPct val="20000"/>
        </a:spcBef>
        <a:spcAft>
          <a:spcPct val="0"/>
        </a:spcAft>
        <a:buChar char="»"/>
        <a:defRPr sz="8900">
          <a:solidFill>
            <a:schemeClr val="tx1"/>
          </a:solidFill>
          <a:latin typeface="+mn-lt"/>
          <a:ea typeface="ＭＳ Ｐゴシック" pitchFamily="-110" charset="-128"/>
        </a:defRPr>
      </a:lvl9pPr>
    </p:bodyStyle>
    <p:otherStyle>
      <a:defPPr>
        <a:defRPr lang="en-US"/>
      </a:defPPr>
      <a:lvl1pPr marL="0" algn="l" defTabSz="2036382" rtl="0" eaLnBrk="1" latinLnBrk="0" hangingPunct="1">
        <a:defRPr sz="8000" kern="1200">
          <a:solidFill>
            <a:schemeClr val="tx1"/>
          </a:solidFill>
          <a:latin typeface="+mn-lt"/>
          <a:ea typeface="+mn-ea"/>
          <a:cs typeface="+mn-cs"/>
        </a:defRPr>
      </a:lvl1pPr>
      <a:lvl2pPr marL="2036382" algn="l" defTabSz="2036382" rtl="0" eaLnBrk="1" latinLnBrk="0" hangingPunct="1">
        <a:defRPr sz="8000" kern="1200">
          <a:solidFill>
            <a:schemeClr val="tx1"/>
          </a:solidFill>
          <a:latin typeface="+mn-lt"/>
          <a:ea typeface="+mn-ea"/>
          <a:cs typeface="+mn-cs"/>
        </a:defRPr>
      </a:lvl2pPr>
      <a:lvl3pPr marL="4072769" algn="l" defTabSz="2036382" rtl="0" eaLnBrk="1" latinLnBrk="0" hangingPunct="1">
        <a:defRPr sz="8000" kern="1200">
          <a:solidFill>
            <a:schemeClr val="tx1"/>
          </a:solidFill>
          <a:latin typeface="+mn-lt"/>
          <a:ea typeface="+mn-ea"/>
          <a:cs typeface="+mn-cs"/>
        </a:defRPr>
      </a:lvl3pPr>
      <a:lvl4pPr marL="6109151" algn="l" defTabSz="2036382" rtl="0" eaLnBrk="1" latinLnBrk="0" hangingPunct="1">
        <a:defRPr sz="8000" kern="1200">
          <a:solidFill>
            <a:schemeClr val="tx1"/>
          </a:solidFill>
          <a:latin typeface="+mn-lt"/>
          <a:ea typeface="+mn-ea"/>
          <a:cs typeface="+mn-cs"/>
        </a:defRPr>
      </a:lvl4pPr>
      <a:lvl5pPr marL="8145542" algn="l" defTabSz="2036382" rtl="0" eaLnBrk="1" latinLnBrk="0" hangingPunct="1">
        <a:defRPr sz="8000" kern="1200">
          <a:solidFill>
            <a:schemeClr val="tx1"/>
          </a:solidFill>
          <a:latin typeface="+mn-lt"/>
          <a:ea typeface="+mn-ea"/>
          <a:cs typeface="+mn-cs"/>
        </a:defRPr>
      </a:lvl5pPr>
      <a:lvl6pPr marL="10181924" algn="l" defTabSz="2036382" rtl="0" eaLnBrk="1" latinLnBrk="0" hangingPunct="1">
        <a:defRPr sz="8000" kern="1200">
          <a:solidFill>
            <a:schemeClr val="tx1"/>
          </a:solidFill>
          <a:latin typeface="+mn-lt"/>
          <a:ea typeface="+mn-ea"/>
          <a:cs typeface="+mn-cs"/>
        </a:defRPr>
      </a:lvl6pPr>
      <a:lvl7pPr marL="12218315" algn="l" defTabSz="2036382" rtl="0" eaLnBrk="1" latinLnBrk="0" hangingPunct="1">
        <a:defRPr sz="8000" kern="1200">
          <a:solidFill>
            <a:schemeClr val="tx1"/>
          </a:solidFill>
          <a:latin typeface="+mn-lt"/>
          <a:ea typeface="+mn-ea"/>
          <a:cs typeface="+mn-cs"/>
        </a:defRPr>
      </a:lvl7pPr>
      <a:lvl8pPr marL="14254697" algn="l" defTabSz="2036382" rtl="0" eaLnBrk="1" latinLnBrk="0" hangingPunct="1">
        <a:defRPr sz="8000" kern="1200">
          <a:solidFill>
            <a:schemeClr val="tx1"/>
          </a:solidFill>
          <a:latin typeface="+mn-lt"/>
          <a:ea typeface="+mn-ea"/>
          <a:cs typeface="+mn-cs"/>
        </a:defRPr>
      </a:lvl8pPr>
      <a:lvl9pPr marL="16291079" algn="l" defTabSz="2036382" rtl="0" eaLnBrk="1" latinLnBrk="0" hangingPunct="1">
        <a:defRPr sz="8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4.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7.png"/><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hyperlink" Target="Big_CHLS_Slides.ppt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5.jpeg"/><Relationship Id="rId1" Type="http://schemas.openxmlformats.org/officeDocument/2006/relationships/tags" Target="../tags/tag2.xml"/><Relationship Id="rId2"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3017524" y="6548987"/>
            <a:ext cx="34198560" cy="6232313"/>
          </a:xfrm>
        </p:spPr>
        <p:txBody>
          <a:bodyPr/>
          <a:lstStyle/>
          <a:p>
            <a:pPr eaLnBrk="1" hangingPunct="1"/>
            <a:r>
              <a:rPr lang="en-US" dirty="0" smtClean="0">
                <a:ea typeface="ＭＳ Ｐゴシック" charset="-128"/>
                <a:cs typeface="ＭＳ Ｐゴシック" charset="-128"/>
              </a:rPr>
              <a:t>Constitutional Homeland Security</a:t>
            </a:r>
          </a:p>
        </p:txBody>
      </p:sp>
      <p:sp>
        <p:nvSpPr>
          <p:cNvPr id="8204" name="Rectangle 12"/>
          <p:cNvSpPr>
            <a:spLocks noGrp="1" noChangeArrowheads="1"/>
          </p:cNvSpPr>
          <p:nvPr>
            <p:ph type="subTitle" idx="1"/>
          </p:nvPr>
        </p:nvSpPr>
        <p:spPr>
          <a:xfrm>
            <a:off x="5699760" y="14163045"/>
            <a:ext cx="28834080" cy="5181600"/>
          </a:xfrm>
        </p:spPr>
        <p:txBody>
          <a:bodyPr/>
          <a:lstStyle/>
          <a:p>
            <a:pPr eaLnBrk="1" hangingPunct="1"/>
            <a:r>
              <a:rPr lang="en-US" sz="12500" dirty="0" smtClean="0">
                <a:ea typeface="ＭＳ Ｐゴシック" charset="-128"/>
                <a:cs typeface="ＭＳ Ｐゴシック" charset="-128"/>
              </a:rPr>
              <a:t>A study of how the Well Regulated Militias of the Several States are necessary for the physical and fiscal security of these United States</a:t>
            </a:r>
          </a:p>
        </p:txBody>
      </p:sp>
    </p:spTree>
    <p:custDataLst>
      <p:tags r:id="rId1"/>
    </p:custData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8204">
                                            <p:txEl>
                                              <p:pRg st="0" end="0"/>
                                            </p:txEl>
                                          </p:spTgt>
                                        </p:tgtEl>
                                        <p:attrNameLst>
                                          <p:attrName>style.visibility</p:attrName>
                                        </p:attrNameLst>
                                      </p:cBhvr>
                                      <p:to>
                                        <p:strVal val="visible"/>
                                      </p:to>
                                    </p:set>
                                    <p:animEffect transition="in" filter="box(in)">
                                      <p:cBhvr>
                                        <p:cTn id="7" dur="2000"/>
                                        <p:tgtEl>
                                          <p:spTgt spid="82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4" grpId="0" build="p"/>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16300" dirty="0" smtClean="0"/>
              <a:t>Components of the Militia Structure</a:t>
            </a:r>
            <a:endParaRPr lang="en-US" sz="16300" dirty="0"/>
          </a:p>
        </p:txBody>
      </p:sp>
      <p:sp>
        <p:nvSpPr>
          <p:cNvPr id="6" name="Oval 5"/>
          <p:cNvSpPr/>
          <p:nvPr/>
        </p:nvSpPr>
        <p:spPr>
          <a:xfrm>
            <a:off x="1143000" y="5715000"/>
            <a:ext cx="15316200" cy="6096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t>Committees of Inquiry</a:t>
            </a:r>
            <a:r>
              <a:rPr lang="en-US" dirty="0" smtClean="0"/>
              <a:t/>
            </a:r>
            <a:br>
              <a:rPr lang="en-US" dirty="0" smtClean="0"/>
            </a:br>
            <a:r>
              <a:rPr lang="en-US" sz="6600" dirty="0" smtClean="0"/>
              <a:t>(Intelligence gathering) </a:t>
            </a:r>
            <a:endParaRPr lang="en-US" sz="6600" dirty="0"/>
          </a:p>
        </p:txBody>
      </p:sp>
      <p:sp>
        <p:nvSpPr>
          <p:cNvPr id="7" name="Oval 6"/>
          <p:cNvSpPr/>
          <p:nvPr/>
        </p:nvSpPr>
        <p:spPr>
          <a:xfrm>
            <a:off x="1143000" y="24079200"/>
            <a:ext cx="15316200" cy="609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Committees of Correspondence</a:t>
            </a:r>
            <a:r>
              <a:rPr lang="en-US" dirty="0" smtClean="0"/>
              <a:t/>
            </a:r>
            <a:br>
              <a:rPr lang="en-US" dirty="0" smtClean="0"/>
            </a:br>
            <a:r>
              <a:rPr lang="en-US" sz="6600" dirty="0" smtClean="0"/>
              <a:t>(Communications)</a:t>
            </a:r>
            <a:endParaRPr lang="en-US" sz="6600" dirty="0"/>
          </a:p>
        </p:txBody>
      </p:sp>
      <p:sp>
        <p:nvSpPr>
          <p:cNvPr id="8" name="Oval 7"/>
          <p:cNvSpPr/>
          <p:nvPr/>
        </p:nvSpPr>
        <p:spPr>
          <a:xfrm>
            <a:off x="23622000" y="5715000"/>
            <a:ext cx="15316200" cy="609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Committees of Safety</a:t>
            </a:r>
            <a:r>
              <a:rPr lang="en-US" dirty="0" smtClean="0"/>
              <a:t/>
            </a:r>
            <a:br>
              <a:rPr lang="en-US" dirty="0" smtClean="0"/>
            </a:br>
            <a:r>
              <a:rPr lang="en-US" sz="6600" dirty="0" smtClean="0"/>
              <a:t>(Emergency preparedness)</a:t>
            </a:r>
            <a:endParaRPr lang="en-US" sz="6600" dirty="0"/>
          </a:p>
        </p:txBody>
      </p:sp>
      <p:sp>
        <p:nvSpPr>
          <p:cNvPr id="9" name="Oval 8"/>
          <p:cNvSpPr/>
          <p:nvPr/>
        </p:nvSpPr>
        <p:spPr>
          <a:xfrm>
            <a:off x="23622000" y="24079200"/>
            <a:ext cx="15316200" cy="6096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t>Militia Units</a:t>
            </a:r>
            <a:r>
              <a:rPr lang="en-US" dirty="0" smtClean="0"/>
              <a:t/>
            </a:r>
            <a:br>
              <a:rPr lang="en-US" dirty="0" smtClean="0"/>
            </a:br>
            <a:r>
              <a:rPr lang="en-US" dirty="0" smtClean="0"/>
              <a:t>(Trained and Armed homeland security) </a:t>
            </a:r>
            <a:endParaRPr lang="en-US" dirty="0"/>
          </a:p>
        </p:txBody>
      </p:sp>
      <p:sp>
        <p:nvSpPr>
          <p:cNvPr id="10" name="Oval 9"/>
          <p:cNvSpPr/>
          <p:nvPr/>
        </p:nvSpPr>
        <p:spPr>
          <a:xfrm>
            <a:off x="12458700" y="18211800"/>
            <a:ext cx="15316200" cy="60960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Services Units</a:t>
            </a:r>
            <a:r>
              <a:rPr lang="en-US" dirty="0" smtClean="0"/>
              <a:t/>
            </a:r>
            <a:br>
              <a:rPr lang="en-US" dirty="0" smtClean="0"/>
            </a:br>
            <a:r>
              <a:rPr lang="en-US" dirty="0" smtClean="0"/>
              <a:t>(</a:t>
            </a:r>
            <a:r>
              <a:rPr lang="en-US" sz="6600" dirty="0" smtClean="0"/>
              <a:t>Transportation, </a:t>
            </a:r>
            <a:br>
              <a:rPr lang="en-US" sz="6600" dirty="0" smtClean="0"/>
            </a:br>
            <a:r>
              <a:rPr lang="en-US" sz="6600" dirty="0" smtClean="0"/>
              <a:t>Food Service, </a:t>
            </a:r>
            <a:r>
              <a:rPr lang="en-US" sz="6600" dirty="0" err="1" smtClean="0"/>
              <a:t>armorer</a:t>
            </a:r>
            <a:r>
              <a:rPr lang="en-US" sz="6600" dirty="0" smtClean="0"/>
              <a:t>, and Supply</a:t>
            </a:r>
            <a:r>
              <a:rPr lang="en-US" dirty="0" smtClean="0"/>
              <a:t>) </a:t>
            </a:r>
            <a:endParaRPr lang="en-US" dirty="0"/>
          </a:p>
        </p:txBody>
      </p:sp>
      <p:sp>
        <p:nvSpPr>
          <p:cNvPr id="11" name="Oval 10"/>
          <p:cNvSpPr/>
          <p:nvPr/>
        </p:nvSpPr>
        <p:spPr>
          <a:xfrm>
            <a:off x="12458700" y="11506200"/>
            <a:ext cx="15316200" cy="60960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Officers</a:t>
            </a:r>
            <a:r>
              <a:rPr lang="en-US" dirty="0" smtClean="0"/>
              <a:t/>
            </a:r>
            <a:br>
              <a:rPr lang="en-US" dirty="0" smtClean="0"/>
            </a:br>
            <a:r>
              <a:rPr lang="en-US" sz="6600" dirty="0" smtClean="0"/>
              <a:t>(Appointed by the State) </a:t>
            </a:r>
            <a:endParaRPr lang="en-US" sz="6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Functions</a:t>
            </a:r>
            <a:endParaRPr lang="en-US" dirty="0"/>
          </a:p>
        </p:txBody>
      </p:sp>
      <p:sp>
        <p:nvSpPr>
          <p:cNvPr id="3" name="Text Placeholder 2"/>
          <p:cNvSpPr>
            <a:spLocks noGrp="1"/>
          </p:cNvSpPr>
          <p:nvPr>
            <p:ph type="body" idx="1"/>
          </p:nvPr>
        </p:nvSpPr>
        <p:spPr>
          <a:xfrm>
            <a:off x="2011680" y="6400800"/>
            <a:ext cx="17776827" cy="1803821"/>
          </a:xfrm>
        </p:spPr>
        <p:txBody>
          <a:bodyPr/>
          <a:lstStyle/>
          <a:p>
            <a:r>
              <a:rPr lang="en-US" dirty="0" smtClean="0"/>
              <a:t>Officers</a:t>
            </a:r>
            <a:endParaRPr lang="en-US" dirty="0"/>
          </a:p>
        </p:txBody>
      </p:sp>
      <p:sp>
        <p:nvSpPr>
          <p:cNvPr id="4" name="Content Placeholder 3"/>
          <p:cNvSpPr>
            <a:spLocks noGrp="1"/>
          </p:cNvSpPr>
          <p:nvPr>
            <p:ph sz="half" idx="2"/>
          </p:nvPr>
        </p:nvSpPr>
        <p:spPr>
          <a:xfrm>
            <a:off x="2011680" y="8204621"/>
            <a:ext cx="17776827" cy="17912506"/>
          </a:xfrm>
        </p:spPr>
        <p:txBody>
          <a:bodyPr/>
          <a:lstStyle/>
          <a:p>
            <a:pPr marL="928688" indent="-928688"/>
            <a:r>
              <a:rPr lang="en-US" sz="9600" dirty="0" smtClean="0"/>
              <a:t>Lead</a:t>
            </a:r>
          </a:p>
          <a:p>
            <a:pPr marL="1881188" lvl="1" indent="-928688"/>
            <a:r>
              <a:rPr lang="en-US" sz="7800" dirty="0" smtClean="0"/>
              <a:t>Lead units and committees when local or national need arises</a:t>
            </a:r>
          </a:p>
          <a:p>
            <a:pPr marL="879475" indent="-879475"/>
            <a:r>
              <a:rPr lang="en-US" sz="9600" dirty="0" smtClean="0"/>
              <a:t>Organize</a:t>
            </a:r>
          </a:p>
          <a:p>
            <a:pPr marL="1806575" lvl="1" indent="-941388"/>
            <a:r>
              <a:rPr lang="en-US" sz="7800" dirty="0" smtClean="0"/>
              <a:t>Community units and committees based upon skill, needs, desires </a:t>
            </a:r>
          </a:p>
          <a:p>
            <a:pPr marL="976313" indent="-976313"/>
            <a:r>
              <a:rPr lang="en-US" sz="9600" dirty="0" smtClean="0"/>
              <a:t>Mobilize</a:t>
            </a:r>
          </a:p>
          <a:p>
            <a:pPr marL="1758950" lvl="1" indent="-796925"/>
            <a:r>
              <a:rPr lang="en-US" sz="7800" dirty="0" smtClean="0"/>
              <a:t>Mobilize units and committees to execute laws, to suppress insurrections, repel invasions, manage disasters, etc.</a:t>
            </a:r>
          </a:p>
          <a:p>
            <a:pPr marL="928688" indent="-928688"/>
            <a:r>
              <a:rPr lang="en-US" sz="9600" dirty="0" smtClean="0"/>
              <a:t>Train</a:t>
            </a:r>
            <a:endParaRPr lang="en-US" sz="6900" dirty="0" smtClean="0"/>
          </a:p>
          <a:p>
            <a:pPr marL="1806575" lvl="1" indent="-844550"/>
            <a:r>
              <a:rPr lang="en-US" sz="7800" dirty="0" smtClean="0"/>
              <a:t>Train the Militia according to the discipline prescribed by Congress</a:t>
            </a:r>
          </a:p>
        </p:txBody>
      </p:sp>
      <p:sp>
        <p:nvSpPr>
          <p:cNvPr id="5" name="Text Placeholder 4"/>
          <p:cNvSpPr>
            <a:spLocks noGrp="1"/>
          </p:cNvSpPr>
          <p:nvPr>
            <p:ph type="body" sz="quarter" idx="3"/>
          </p:nvPr>
        </p:nvSpPr>
        <p:spPr>
          <a:xfrm>
            <a:off x="20438125" y="6400800"/>
            <a:ext cx="17783810" cy="1803821"/>
          </a:xfrm>
        </p:spPr>
        <p:txBody>
          <a:bodyPr/>
          <a:lstStyle/>
          <a:p>
            <a:r>
              <a:rPr lang="en-US" dirty="0" smtClean="0"/>
              <a:t>Services Units</a:t>
            </a:r>
            <a:endParaRPr lang="en-US" dirty="0"/>
          </a:p>
        </p:txBody>
      </p:sp>
      <p:sp>
        <p:nvSpPr>
          <p:cNvPr id="6" name="Content Placeholder 5"/>
          <p:cNvSpPr>
            <a:spLocks noGrp="1"/>
          </p:cNvSpPr>
          <p:nvPr>
            <p:ph sz="quarter" idx="4"/>
          </p:nvPr>
        </p:nvSpPr>
        <p:spPr>
          <a:xfrm>
            <a:off x="20438125" y="8204621"/>
            <a:ext cx="17783810" cy="17912506"/>
          </a:xfrm>
        </p:spPr>
        <p:txBody>
          <a:bodyPr/>
          <a:lstStyle/>
          <a:p>
            <a:pPr marL="928688" indent="-928688"/>
            <a:r>
              <a:rPr lang="en-US" sz="9600" dirty="0" smtClean="0"/>
              <a:t>Transportation</a:t>
            </a:r>
          </a:p>
          <a:p>
            <a:pPr marL="1806575" lvl="1" indent="-941388"/>
            <a:r>
              <a:rPr lang="en-US" sz="7800" dirty="0" smtClean="0"/>
              <a:t>Provide and coordinate transportation services for officers, units and committees</a:t>
            </a:r>
          </a:p>
          <a:p>
            <a:pPr marL="928688" indent="-928688"/>
            <a:r>
              <a:rPr lang="en-US" sz="9600" dirty="0" smtClean="0"/>
              <a:t>Food Services</a:t>
            </a:r>
          </a:p>
          <a:p>
            <a:pPr marL="2710525" lvl="1" indent="-928688"/>
            <a:r>
              <a:rPr lang="en-US" sz="7800" dirty="0" smtClean="0"/>
              <a:t>Provide and coordinate food services for officers, units and committees</a:t>
            </a:r>
          </a:p>
          <a:p>
            <a:pPr marL="928688" indent="-928688"/>
            <a:r>
              <a:rPr lang="en-US" sz="9600" dirty="0" err="1" smtClean="0"/>
              <a:t>Armorer</a:t>
            </a:r>
            <a:r>
              <a:rPr lang="en-US" sz="9600" dirty="0" smtClean="0"/>
              <a:t> </a:t>
            </a:r>
          </a:p>
          <a:p>
            <a:pPr marL="2710525" lvl="1" indent="-928688"/>
            <a:r>
              <a:rPr lang="en-US" sz="7800" dirty="0" smtClean="0"/>
              <a:t>Provide/repair weapons &amp; armor</a:t>
            </a:r>
          </a:p>
          <a:p>
            <a:pPr marL="2710525" lvl="1" indent="-928688"/>
            <a:r>
              <a:rPr lang="en-US" sz="7800" dirty="0" smtClean="0"/>
              <a:t>Audit militia unit training, weapon and ammunition compliance</a:t>
            </a:r>
          </a:p>
          <a:p>
            <a:pPr marL="976313" indent="-976313"/>
            <a:r>
              <a:rPr lang="en-US" sz="9600" dirty="0" smtClean="0"/>
              <a:t>General Supplies</a:t>
            </a:r>
          </a:p>
          <a:p>
            <a:endParaRPr lang="en-US" sz="9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1000"/>
                                        <p:tgtEl>
                                          <p:spTgt spid="4">
                                            <p:txEl>
                                              <p:pRg st="6" end="6"/>
                                            </p:txEl>
                                          </p:spTgt>
                                        </p:tgtEl>
                                      </p:cBhvr>
                                    </p:animEffect>
                                    <p:anim calcmode="lin" valueType="num">
                                      <p:cBhvr>
                                        <p:cTn id="4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6">
                                            <p:txEl>
                                              <p:pRg st="0" end="0"/>
                                            </p:txEl>
                                          </p:spTgt>
                                        </p:tgtEl>
                                        <p:attrNameLst>
                                          <p:attrName>style.visibility</p:attrName>
                                        </p:attrNameLst>
                                      </p:cBhvr>
                                      <p:to>
                                        <p:strVal val="visible"/>
                                      </p:to>
                                    </p:set>
                                    <p:animEffect transition="in" filter="fade">
                                      <p:cBhvr>
                                        <p:cTn id="59" dur="1000"/>
                                        <p:tgtEl>
                                          <p:spTgt spid="6">
                                            <p:txEl>
                                              <p:pRg st="0" end="0"/>
                                            </p:txEl>
                                          </p:spTgt>
                                        </p:tgtEl>
                                      </p:cBhvr>
                                    </p:animEffect>
                                    <p:anim calcmode="lin" valueType="num">
                                      <p:cBhvr>
                                        <p:cTn id="6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6">
                                            <p:txEl>
                                              <p:pRg st="0" end="0"/>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
                                            <p:txEl>
                                              <p:pRg st="1" end="1"/>
                                            </p:txEl>
                                          </p:spTgt>
                                        </p:tgtEl>
                                        <p:attrNameLst>
                                          <p:attrName>style.visibility</p:attrName>
                                        </p:attrNameLst>
                                      </p:cBhvr>
                                      <p:to>
                                        <p:strVal val="visible"/>
                                      </p:to>
                                    </p:set>
                                    <p:animEffect transition="in" filter="fade">
                                      <p:cBhvr>
                                        <p:cTn id="64" dur="1000"/>
                                        <p:tgtEl>
                                          <p:spTgt spid="6">
                                            <p:txEl>
                                              <p:pRg st="1" end="1"/>
                                            </p:txEl>
                                          </p:spTgt>
                                        </p:tgtEl>
                                      </p:cBhvr>
                                    </p:animEffect>
                                    <p:anim calcmode="lin" valueType="num">
                                      <p:cBhvr>
                                        <p:cTn id="6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6">
                                            <p:txEl>
                                              <p:pRg st="2" end="2"/>
                                            </p:txEl>
                                          </p:spTgt>
                                        </p:tgtEl>
                                        <p:attrNameLst>
                                          <p:attrName>style.visibility</p:attrName>
                                        </p:attrNameLst>
                                      </p:cBhvr>
                                      <p:to>
                                        <p:strVal val="visible"/>
                                      </p:to>
                                    </p:set>
                                    <p:animEffect transition="in" filter="fade">
                                      <p:cBhvr>
                                        <p:cTn id="71" dur="1000"/>
                                        <p:tgtEl>
                                          <p:spTgt spid="6">
                                            <p:txEl>
                                              <p:pRg st="2" end="2"/>
                                            </p:txEl>
                                          </p:spTgt>
                                        </p:tgtEl>
                                      </p:cBhvr>
                                    </p:animEffect>
                                    <p:anim calcmode="lin" valueType="num">
                                      <p:cBhvr>
                                        <p:cTn id="7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6">
                                            <p:txEl>
                                              <p:pRg st="2" end="2"/>
                                            </p:txEl>
                                          </p:spTgt>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6">
                                            <p:txEl>
                                              <p:pRg st="3" end="3"/>
                                            </p:txEl>
                                          </p:spTgt>
                                        </p:tgtEl>
                                        <p:attrNameLst>
                                          <p:attrName>style.visibility</p:attrName>
                                        </p:attrNameLst>
                                      </p:cBhvr>
                                      <p:to>
                                        <p:strVal val="visible"/>
                                      </p:to>
                                    </p:set>
                                    <p:animEffect transition="in" filter="fade">
                                      <p:cBhvr>
                                        <p:cTn id="76" dur="1000"/>
                                        <p:tgtEl>
                                          <p:spTgt spid="6">
                                            <p:txEl>
                                              <p:pRg st="3" end="3"/>
                                            </p:txEl>
                                          </p:spTgt>
                                        </p:tgtEl>
                                      </p:cBhvr>
                                    </p:animEffect>
                                    <p:anim calcmode="lin" valueType="num">
                                      <p:cBhvr>
                                        <p:cTn id="7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7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6">
                                            <p:txEl>
                                              <p:pRg st="4" end="4"/>
                                            </p:txEl>
                                          </p:spTgt>
                                        </p:tgtEl>
                                        <p:attrNameLst>
                                          <p:attrName>style.visibility</p:attrName>
                                        </p:attrNameLst>
                                      </p:cBhvr>
                                      <p:to>
                                        <p:strVal val="visible"/>
                                      </p:to>
                                    </p:set>
                                    <p:animEffect transition="in" filter="fade">
                                      <p:cBhvr>
                                        <p:cTn id="83" dur="1000"/>
                                        <p:tgtEl>
                                          <p:spTgt spid="6">
                                            <p:txEl>
                                              <p:pRg st="4" end="4"/>
                                            </p:txEl>
                                          </p:spTgt>
                                        </p:tgtEl>
                                      </p:cBhvr>
                                    </p:animEffect>
                                    <p:anim calcmode="lin" valueType="num">
                                      <p:cBhvr>
                                        <p:cTn id="8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85" dur="1000" fill="hold"/>
                                        <p:tgtEl>
                                          <p:spTgt spid="6">
                                            <p:txEl>
                                              <p:pRg st="4" end="4"/>
                                            </p:txEl>
                                          </p:spTgt>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6">
                                            <p:txEl>
                                              <p:pRg st="5" end="5"/>
                                            </p:txEl>
                                          </p:spTgt>
                                        </p:tgtEl>
                                        <p:attrNameLst>
                                          <p:attrName>style.visibility</p:attrName>
                                        </p:attrNameLst>
                                      </p:cBhvr>
                                      <p:to>
                                        <p:strVal val="visible"/>
                                      </p:to>
                                    </p:set>
                                    <p:animEffect transition="in" filter="fade">
                                      <p:cBhvr>
                                        <p:cTn id="88" dur="1000"/>
                                        <p:tgtEl>
                                          <p:spTgt spid="6">
                                            <p:txEl>
                                              <p:pRg st="5" end="5"/>
                                            </p:txEl>
                                          </p:spTgt>
                                        </p:tgtEl>
                                      </p:cBhvr>
                                    </p:animEffect>
                                    <p:anim calcmode="lin" valueType="num">
                                      <p:cBhvr>
                                        <p:cTn id="8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90" dur="1000" fill="hold"/>
                                        <p:tgtEl>
                                          <p:spTgt spid="6">
                                            <p:txEl>
                                              <p:pRg st="5" end="5"/>
                                            </p:txEl>
                                          </p:spTgt>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6">
                                            <p:txEl>
                                              <p:pRg st="6" end="6"/>
                                            </p:txEl>
                                          </p:spTgt>
                                        </p:tgtEl>
                                        <p:attrNameLst>
                                          <p:attrName>style.visibility</p:attrName>
                                        </p:attrNameLst>
                                      </p:cBhvr>
                                      <p:to>
                                        <p:strVal val="visible"/>
                                      </p:to>
                                    </p:set>
                                    <p:animEffect transition="in" filter="fade">
                                      <p:cBhvr>
                                        <p:cTn id="93" dur="1000"/>
                                        <p:tgtEl>
                                          <p:spTgt spid="6">
                                            <p:txEl>
                                              <p:pRg st="6" end="6"/>
                                            </p:txEl>
                                          </p:spTgt>
                                        </p:tgtEl>
                                      </p:cBhvr>
                                    </p:animEffect>
                                    <p:anim calcmode="lin" valueType="num">
                                      <p:cBhvr>
                                        <p:cTn id="94"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95"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6">
                                            <p:txEl>
                                              <p:pRg st="7" end="7"/>
                                            </p:txEl>
                                          </p:spTgt>
                                        </p:tgtEl>
                                        <p:attrNameLst>
                                          <p:attrName>style.visibility</p:attrName>
                                        </p:attrNameLst>
                                      </p:cBhvr>
                                      <p:to>
                                        <p:strVal val="visible"/>
                                      </p:to>
                                    </p:set>
                                    <p:animEffect transition="in" filter="fade">
                                      <p:cBhvr>
                                        <p:cTn id="100" dur="1000"/>
                                        <p:tgtEl>
                                          <p:spTgt spid="6">
                                            <p:txEl>
                                              <p:pRg st="7" end="7"/>
                                            </p:txEl>
                                          </p:spTgt>
                                        </p:tgtEl>
                                      </p:cBhvr>
                                    </p:animEffect>
                                    <p:anim calcmode="lin" valueType="num">
                                      <p:cBhvr>
                                        <p:cTn id="101"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102"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Organizational Functions</a:t>
            </a:r>
            <a:endParaRPr lang="en-US" dirty="0"/>
          </a:p>
        </p:txBody>
      </p:sp>
      <p:sp>
        <p:nvSpPr>
          <p:cNvPr id="4" name="Text Placeholder 3"/>
          <p:cNvSpPr>
            <a:spLocks noGrp="1"/>
          </p:cNvSpPr>
          <p:nvPr>
            <p:ph type="body" idx="1"/>
          </p:nvPr>
        </p:nvSpPr>
        <p:spPr/>
        <p:txBody>
          <a:bodyPr/>
          <a:lstStyle/>
          <a:p>
            <a:r>
              <a:rPr lang="en-US" dirty="0" smtClean="0"/>
              <a:t>Committee of Inquiry</a:t>
            </a:r>
            <a:endParaRPr lang="en-US" dirty="0"/>
          </a:p>
        </p:txBody>
      </p:sp>
      <p:sp>
        <p:nvSpPr>
          <p:cNvPr id="5" name="Content Placeholder 4"/>
          <p:cNvSpPr>
            <a:spLocks noGrp="1"/>
          </p:cNvSpPr>
          <p:nvPr>
            <p:ph sz="half" idx="2"/>
          </p:nvPr>
        </p:nvSpPr>
        <p:spPr/>
        <p:txBody>
          <a:bodyPr/>
          <a:lstStyle/>
          <a:p>
            <a:r>
              <a:rPr lang="en-US" sz="9600" dirty="0" smtClean="0"/>
              <a:t>Intelligence Gathering</a:t>
            </a:r>
          </a:p>
          <a:p>
            <a:pPr lvl="1"/>
            <a:r>
              <a:rPr lang="en-US" sz="7800" dirty="0" smtClean="0"/>
              <a:t>Attend </a:t>
            </a:r>
            <a:r>
              <a:rPr lang="en-US" sz="7800" dirty="0" err="1" smtClean="0"/>
              <a:t>gvmt</a:t>
            </a:r>
            <a:r>
              <a:rPr lang="en-US" sz="7800" dirty="0" smtClean="0"/>
              <a:t> meetings</a:t>
            </a:r>
          </a:p>
          <a:p>
            <a:pPr lvl="1"/>
            <a:r>
              <a:rPr lang="en-US" sz="7800" dirty="0" smtClean="0"/>
              <a:t>Make FOIA requests</a:t>
            </a:r>
          </a:p>
          <a:p>
            <a:pPr lvl="1"/>
            <a:r>
              <a:rPr lang="en-US" sz="7800" dirty="0" smtClean="0"/>
              <a:t>Walk </a:t>
            </a:r>
            <a:r>
              <a:rPr lang="en-US" sz="7800" dirty="0" err="1" smtClean="0"/>
              <a:t>gvmt</a:t>
            </a:r>
            <a:r>
              <a:rPr lang="en-US" sz="7800" dirty="0" smtClean="0"/>
              <a:t> halls</a:t>
            </a:r>
          </a:p>
          <a:p>
            <a:pPr lvl="1"/>
            <a:r>
              <a:rPr lang="en-US" sz="7800" dirty="0" smtClean="0"/>
              <a:t>Use inside sources</a:t>
            </a:r>
          </a:p>
          <a:p>
            <a:r>
              <a:rPr lang="en-US" sz="9600" dirty="0" smtClean="0"/>
              <a:t>Intelligence Training</a:t>
            </a:r>
          </a:p>
          <a:p>
            <a:pPr lvl="1"/>
            <a:r>
              <a:rPr lang="en-US" sz="7200" dirty="0" smtClean="0"/>
              <a:t>How to make FOIA requests</a:t>
            </a:r>
          </a:p>
          <a:p>
            <a:pPr lvl="1"/>
            <a:r>
              <a:rPr lang="en-US" sz="7200" dirty="0" smtClean="0"/>
              <a:t>How to use archives</a:t>
            </a:r>
          </a:p>
          <a:p>
            <a:pPr lvl="1"/>
            <a:r>
              <a:rPr lang="en-US" sz="7200" dirty="0" smtClean="0"/>
              <a:t>How to access to “closed </a:t>
            </a:r>
            <a:r>
              <a:rPr lang="en-US" sz="7200" dirty="0" err="1" smtClean="0"/>
              <a:t>mtgs</a:t>
            </a:r>
            <a:r>
              <a:rPr lang="en-US" sz="7200" dirty="0" smtClean="0"/>
              <a:t>”</a:t>
            </a:r>
          </a:p>
          <a:p>
            <a:pPr lvl="1"/>
            <a:r>
              <a:rPr lang="en-US" sz="7200" dirty="0" smtClean="0"/>
              <a:t>How to access “closed records”</a:t>
            </a:r>
          </a:p>
          <a:p>
            <a:pPr lvl="1"/>
            <a:r>
              <a:rPr lang="en-US" sz="7200" dirty="0" smtClean="0"/>
              <a:t>Establishing sources </a:t>
            </a:r>
          </a:p>
        </p:txBody>
      </p:sp>
      <p:sp>
        <p:nvSpPr>
          <p:cNvPr id="6" name="Text Placeholder 5"/>
          <p:cNvSpPr>
            <a:spLocks noGrp="1"/>
          </p:cNvSpPr>
          <p:nvPr>
            <p:ph type="body" sz="quarter" idx="3"/>
          </p:nvPr>
        </p:nvSpPr>
        <p:spPr/>
        <p:txBody>
          <a:bodyPr/>
          <a:lstStyle/>
          <a:p>
            <a:r>
              <a:rPr lang="en-US" dirty="0" smtClean="0"/>
              <a:t>Committees of Safety</a:t>
            </a:r>
            <a:endParaRPr lang="en-US" dirty="0"/>
          </a:p>
        </p:txBody>
      </p:sp>
      <p:sp>
        <p:nvSpPr>
          <p:cNvPr id="7" name="Content Placeholder 6"/>
          <p:cNvSpPr>
            <a:spLocks noGrp="1"/>
          </p:cNvSpPr>
          <p:nvPr>
            <p:ph sz="quarter" idx="4"/>
          </p:nvPr>
        </p:nvSpPr>
        <p:spPr>
          <a:xfrm>
            <a:off x="20438125" y="9859433"/>
            <a:ext cx="17783810" cy="18944168"/>
          </a:xfrm>
        </p:spPr>
        <p:txBody>
          <a:bodyPr/>
          <a:lstStyle/>
          <a:p>
            <a:r>
              <a:rPr lang="en-US" sz="9600" dirty="0" smtClean="0"/>
              <a:t>Emergency Preparedness</a:t>
            </a:r>
          </a:p>
          <a:p>
            <a:pPr lvl="1"/>
            <a:r>
              <a:rPr lang="en-US" sz="7800" dirty="0" smtClean="0"/>
              <a:t>First Responders</a:t>
            </a:r>
          </a:p>
          <a:p>
            <a:pPr lvl="1"/>
            <a:r>
              <a:rPr lang="en-US" sz="7800" dirty="0" smtClean="0"/>
              <a:t>Medical response teams</a:t>
            </a:r>
          </a:p>
          <a:p>
            <a:pPr lvl="1"/>
            <a:r>
              <a:rPr lang="en-US" sz="7800" dirty="0" smtClean="0"/>
              <a:t>Hostage negotiations</a:t>
            </a:r>
          </a:p>
          <a:p>
            <a:pPr lvl="1"/>
            <a:r>
              <a:rPr lang="en-US" sz="7800" dirty="0" smtClean="0"/>
              <a:t>Emergency Food supply mgmt</a:t>
            </a:r>
          </a:p>
          <a:p>
            <a:r>
              <a:rPr lang="en-US" sz="9600" dirty="0" smtClean="0"/>
              <a:t>Emergency Training</a:t>
            </a:r>
          </a:p>
          <a:p>
            <a:pPr lvl="1"/>
            <a:r>
              <a:rPr lang="en-US" sz="7200" dirty="0" smtClean="0"/>
              <a:t>CPR, First aid, Water safety</a:t>
            </a:r>
          </a:p>
          <a:p>
            <a:pPr lvl="1"/>
            <a:r>
              <a:rPr lang="en-US" sz="7200" dirty="0" smtClean="0"/>
              <a:t>Medical Services</a:t>
            </a:r>
          </a:p>
          <a:p>
            <a:pPr lvl="1"/>
            <a:r>
              <a:rPr lang="en-US" sz="7200" dirty="0" smtClean="0"/>
              <a:t>HASMAT</a:t>
            </a:r>
          </a:p>
          <a:p>
            <a:pPr lvl="1"/>
            <a:r>
              <a:rPr lang="en-US" sz="7200" dirty="0" smtClean="0"/>
              <a:t>Fire Rescue </a:t>
            </a:r>
          </a:p>
          <a:p>
            <a:pPr lvl="1"/>
            <a:r>
              <a:rPr lang="en-US" sz="7200" dirty="0" smtClean="0"/>
              <a:t>Transport</a:t>
            </a:r>
          </a:p>
          <a:p>
            <a:pPr lvl="1"/>
            <a:r>
              <a:rPr lang="en-US" sz="7200" dirty="0" smtClean="0"/>
              <a:t>Hostage negotiations</a:t>
            </a:r>
          </a:p>
          <a:p>
            <a:pPr lvl="1"/>
            <a:r>
              <a:rPr lang="en-US" sz="7200" dirty="0" smtClean="0"/>
              <a:t>Food Safety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1000"/>
                                        <p:tgtEl>
                                          <p:spTgt spid="5">
                                            <p:txEl>
                                              <p:pRg st="5" end="5"/>
                                            </p:txEl>
                                          </p:spTgt>
                                        </p:tgtEl>
                                      </p:cBhvr>
                                    </p:animEffect>
                                    <p:anim calcmode="lin" valueType="num">
                                      <p:cBhvr>
                                        <p:cTn id="3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Effect transition="in" filter="fade">
                                      <p:cBhvr>
                                        <p:cTn id="39" dur="1000"/>
                                        <p:tgtEl>
                                          <p:spTgt spid="5">
                                            <p:txEl>
                                              <p:pRg st="6" end="6"/>
                                            </p:txEl>
                                          </p:spTgt>
                                        </p:tgtEl>
                                      </p:cBhvr>
                                    </p:animEffect>
                                    <p:anim calcmode="lin" valueType="num">
                                      <p:cBhvr>
                                        <p:cTn id="4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
                                            <p:txEl>
                                              <p:pRg st="7" end="7"/>
                                            </p:txEl>
                                          </p:spTgt>
                                        </p:tgtEl>
                                        <p:attrNameLst>
                                          <p:attrName>style.visibility</p:attrName>
                                        </p:attrNameLst>
                                      </p:cBhvr>
                                      <p:to>
                                        <p:strVal val="visible"/>
                                      </p:to>
                                    </p:set>
                                    <p:animEffect transition="in" filter="fade">
                                      <p:cBhvr>
                                        <p:cTn id="44" dur="1000"/>
                                        <p:tgtEl>
                                          <p:spTgt spid="5">
                                            <p:txEl>
                                              <p:pRg st="7" end="7"/>
                                            </p:txEl>
                                          </p:spTgt>
                                        </p:tgtEl>
                                      </p:cBhvr>
                                    </p:animEffect>
                                    <p:anim calcmode="lin" valueType="num">
                                      <p:cBhvr>
                                        <p:cTn id="4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Effect transition="in" filter="fade">
                                      <p:cBhvr>
                                        <p:cTn id="49" dur="1000"/>
                                        <p:tgtEl>
                                          <p:spTgt spid="5">
                                            <p:txEl>
                                              <p:pRg st="8" end="8"/>
                                            </p:txEl>
                                          </p:spTgt>
                                        </p:tgtEl>
                                      </p:cBhvr>
                                    </p:animEffect>
                                    <p:anim calcmode="lin" valueType="num">
                                      <p:cBhvr>
                                        <p:cTn id="50"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5">
                                            <p:txEl>
                                              <p:pRg st="9" end="9"/>
                                            </p:txEl>
                                          </p:spTgt>
                                        </p:tgtEl>
                                        <p:attrNameLst>
                                          <p:attrName>style.visibility</p:attrName>
                                        </p:attrNameLst>
                                      </p:cBhvr>
                                      <p:to>
                                        <p:strVal val="visible"/>
                                      </p:to>
                                    </p:set>
                                    <p:animEffect transition="in" filter="fade">
                                      <p:cBhvr>
                                        <p:cTn id="54" dur="1000"/>
                                        <p:tgtEl>
                                          <p:spTgt spid="5">
                                            <p:txEl>
                                              <p:pRg st="9" end="9"/>
                                            </p:txEl>
                                          </p:spTgt>
                                        </p:tgtEl>
                                      </p:cBhvr>
                                    </p:animEffect>
                                    <p:anim calcmode="lin" valueType="num">
                                      <p:cBhvr>
                                        <p:cTn id="55"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
                                            <p:txEl>
                                              <p:pRg st="10" end="10"/>
                                            </p:txEl>
                                          </p:spTgt>
                                        </p:tgtEl>
                                        <p:attrNameLst>
                                          <p:attrName>style.visibility</p:attrName>
                                        </p:attrNameLst>
                                      </p:cBhvr>
                                      <p:to>
                                        <p:strVal val="visible"/>
                                      </p:to>
                                    </p:set>
                                    <p:animEffect transition="in" filter="fade">
                                      <p:cBhvr>
                                        <p:cTn id="59" dur="1000"/>
                                        <p:tgtEl>
                                          <p:spTgt spid="5">
                                            <p:txEl>
                                              <p:pRg st="10" end="10"/>
                                            </p:txEl>
                                          </p:spTgt>
                                        </p:tgtEl>
                                      </p:cBhvr>
                                    </p:animEffect>
                                    <p:anim calcmode="lin" valueType="num">
                                      <p:cBhvr>
                                        <p:cTn id="60"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7">
                                            <p:txEl>
                                              <p:pRg st="0" end="0"/>
                                            </p:txEl>
                                          </p:spTgt>
                                        </p:tgtEl>
                                        <p:attrNameLst>
                                          <p:attrName>style.visibility</p:attrName>
                                        </p:attrNameLst>
                                      </p:cBhvr>
                                      <p:to>
                                        <p:strVal val="visible"/>
                                      </p:to>
                                    </p:set>
                                    <p:animEffect transition="in" filter="fade">
                                      <p:cBhvr>
                                        <p:cTn id="70" dur="1000"/>
                                        <p:tgtEl>
                                          <p:spTgt spid="7">
                                            <p:txEl>
                                              <p:pRg st="0" end="0"/>
                                            </p:txEl>
                                          </p:spTgt>
                                        </p:tgtEl>
                                      </p:cBhvr>
                                    </p:animEffect>
                                    <p:anim calcmode="lin" valueType="num">
                                      <p:cBhvr>
                                        <p:cTn id="7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0" end="0"/>
                                            </p:txEl>
                                          </p:spTgt>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7">
                                            <p:txEl>
                                              <p:pRg st="1" end="1"/>
                                            </p:txEl>
                                          </p:spTgt>
                                        </p:tgtEl>
                                        <p:attrNameLst>
                                          <p:attrName>style.visibility</p:attrName>
                                        </p:attrNameLst>
                                      </p:cBhvr>
                                      <p:to>
                                        <p:strVal val="visible"/>
                                      </p:to>
                                    </p:set>
                                    <p:animEffect transition="in" filter="fade">
                                      <p:cBhvr>
                                        <p:cTn id="75" dur="1000"/>
                                        <p:tgtEl>
                                          <p:spTgt spid="7">
                                            <p:txEl>
                                              <p:pRg st="1" end="1"/>
                                            </p:txEl>
                                          </p:spTgt>
                                        </p:tgtEl>
                                      </p:cBhvr>
                                    </p:animEffect>
                                    <p:anim calcmode="lin" valueType="num">
                                      <p:cBhvr>
                                        <p:cTn id="7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7">
                                            <p:txEl>
                                              <p:pRg st="1" end="1"/>
                                            </p:txEl>
                                          </p:spTgt>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7">
                                            <p:txEl>
                                              <p:pRg st="2" end="2"/>
                                            </p:txEl>
                                          </p:spTgt>
                                        </p:tgtEl>
                                        <p:attrNameLst>
                                          <p:attrName>style.visibility</p:attrName>
                                        </p:attrNameLst>
                                      </p:cBhvr>
                                      <p:to>
                                        <p:strVal val="visible"/>
                                      </p:to>
                                    </p:set>
                                    <p:animEffect transition="in" filter="fade">
                                      <p:cBhvr>
                                        <p:cTn id="80" dur="1000"/>
                                        <p:tgtEl>
                                          <p:spTgt spid="7">
                                            <p:txEl>
                                              <p:pRg st="2" end="2"/>
                                            </p:txEl>
                                          </p:spTgt>
                                        </p:tgtEl>
                                      </p:cBhvr>
                                    </p:animEffect>
                                    <p:anim calcmode="lin" valueType="num">
                                      <p:cBhvr>
                                        <p:cTn id="8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7">
                                            <p:txEl>
                                              <p:pRg st="2" end="2"/>
                                            </p:txEl>
                                          </p:spTgt>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7">
                                            <p:txEl>
                                              <p:pRg st="3" end="3"/>
                                            </p:txEl>
                                          </p:spTgt>
                                        </p:tgtEl>
                                        <p:attrNameLst>
                                          <p:attrName>style.visibility</p:attrName>
                                        </p:attrNameLst>
                                      </p:cBhvr>
                                      <p:to>
                                        <p:strVal val="visible"/>
                                      </p:to>
                                    </p:set>
                                    <p:animEffect transition="in" filter="fade">
                                      <p:cBhvr>
                                        <p:cTn id="85" dur="1000"/>
                                        <p:tgtEl>
                                          <p:spTgt spid="7">
                                            <p:txEl>
                                              <p:pRg st="3" end="3"/>
                                            </p:txEl>
                                          </p:spTgt>
                                        </p:tgtEl>
                                      </p:cBhvr>
                                    </p:animEffect>
                                    <p:anim calcmode="lin" valueType="num">
                                      <p:cBhvr>
                                        <p:cTn id="8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7">
                                            <p:txEl>
                                              <p:pRg st="3" end="3"/>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7">
                                            <p:txEl>
                                              <p:pRg st="4" end="4"/>
                                            </p:txEl>
                                          </p:spTgt>
                                        </p:tgtEl>
                                        <p:attrNameLst>
                                          <p:attrName>style.visibility</p:attrName>
                                        </p:attrNameLst>
                                      </p:cBhvr>
                                      <p:to>
                                        <p:strVal val="visible"/>
                                      </p:to>
                                    </p:set>
                                    <p:animEffect transition="in" filter="fade">
                                      <p:cBhvr>
                                        <p:cTn id="90" dur="1000"/>
                                        <p:tgtEl>
                                          <p:spTgt spid="7">
                                            <p:txEl>
                                              <p:pRg st="4" end="4"/>
                                            </p:txEl>
                                          </p:spTgt>
                                        </p:tgtEl>
                                      </p:cBhvr>
                                    </p:animEffect>
                                    <p:anim calcmode="lin" valueType="num">
                                      <p:cBhvr>
                                        <p:cTn id="91"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92"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7">
                                            <p:txEl>
                                              <p:pRg st="5" end="5"/>
                                            </p:txEl>
                                          </p:spTgt>
                                        </p:tgtEl>
                                        <p:attrNameLst>
                                          <p:attrName>style.visibility</p:attrName>
                                        </p:attrNameLst>
                                      </p:cBhvr>
                                      <p:to>
                                        <p:strVal val="visible"/>
                                      </p:to>
                                    </p:set>
                                    <p:animEffect transition="in" filter="fade">
                                      <p:cBhvr>
                                        <p:cTn id="97" dur="1000"/>
                                        <p:tgtEl>
                                          <p:spTgt spid="7">
                                            <p:txEl>
                                              <p:pRg st="5" end="5"/>
                                            </p:txEl>
                                          </p:spTgt>
                                        </p:tgtEl>
                                      </p:cBhvr>
                                    </p:animEffect>
                                    <p:anim calcmode="lin" valueType="num">
                                      <p:cBhvr>
                                        <p:cTn id="9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7">
                                            <p:txEl>
                                              <p:pRg st="5" end="5"/>
                                            </p:txEl>
                                          </p:spTgt>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7">
                                            <p:txEl>
                                              <p:pRg st="6" end="6"/>
                                            </p:txEl>
                                          </p:spTgt>
                                        </p:tgtEl>
                                        <p:attrNameLst>
                                          <p:attrName>style.visibility</p:attrName>
                                        </p:attrNameLst>
                                      </p:cBhvr>
                                      <p:to>
                                        <p:strVal val="visible"/>
                                      </p:to>
                                    </p:set>
                                    <p:animEffect transition="in" filter="fade">
                                      <p:cBhvr>
                                        <p:cTn id="102" dur="1000"/>
                                        <p:tgtEl>
                                          <p:spTgt spid="7">
                                            <p:txEl>
                                              <p:pRg st="6" end="6"/>
                                            </p:txEl>
                                          </p:spTgt>
                                        </p:tgtEl>
                                      </p:cBhvr>
                                    </p:animEffect>
                                    <p:anim calcmode="lin" valueType="num">
                                      <p:cBhvr>
                                        <p:cTn id="10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104" dur="1000" fill="hold"/>
                                        <p:tgtEl>
                                          <p:spTgt spid="7">
                                            <p:txEl>
                                              <p:pRg st="6" end="6"/>
                                            </p:txEl>
                                          </p:spTgt>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7">
                                            <p:txEl>
                                              <p:pRg st="7" end="7"/>
                                            </p:txEl>
                                          </p:spTgt>
                                        </p:tgtEl>
                                        <p:attrNameLst>
                                          <p:attrName>style.visibility</p:attrName>
                                        </p:attrNameLst>
                                      </p:cBhvr>
                                      <p:to>
                                        <p:strVal val="visible"/>
                                      </p:to>
                                    </p:set>
                                    <p:animEffect transition="in" filter="fade">
                                      <p:cBhvr>
                                        <p:cTn id="107" dur="1000"/>
                                        <p:tgtEl>
                                          <p:spTgt spid="7">
                                            <p:txEl>
                                              <p:pRg st="7" end="7"/>
                                            </p:txEl>
                                          </p:spTgt>
                                        </p:tgtEl>
                                      </p:cBhvr>
                                    </p:animEffect>
                                    <p:anim calcmode="lin" valueType="num">
                                      <p:cBhvr>
                                        <p:cTn id="108"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109" dur="1000" fill="hold"/>
                                        <p:tgtEl>
                                          <p:spTgt spid="7">
                                            <p:txEl>
                                              <p:pRg st="7" end="7"/>
                                            </p:txEl>
                                          </p:spTgt>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7">
                                            <p:txEl>
                                              <p:pRg st="8" end="8"/>
                                            </p:txEl>
                                          </p:spTgt>
                                        </p:tgtEl>
                                        <p:attrNameLst>
                                          <p:attrName>style.visibility</p:attrName>
                                        </p:attrNameLst>
                                      </p:cBhvr>
                                      <p:to>
                                        <p:strVal val="visible"/>
                                      </p:to>
                                    </p:set>
                                    <p:animEffect transition="in" filter="fade">
                                      <p:cBhvr>
                                        <p:cTn id="112" dur="1000"/>
                                        <p:tgtEl>
                                          <p:spTgt spid="7">
                                            <p:txEl>
                                              <p:pRg st="8" end="8"/>
                                            </p:txEl>
                                          </p:spTgt>
                                        </p:tgtEl>
                                      </p:cBhvr>
                                    </p:animEffect>
                                    <p:anim calcmode="lin" valueType="num">
                                      <p:cBhvr>
                                        <p:cTn id="113"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114" dur="1000" fill="hold"/>
                                        <p:tgtEl>
                                          <p:spTgt spid="7">
                                            <p:txEl>
                                              <p:pRg st="8" end="8"/>
                                            </p:txEl>
                                          </p:spTgt>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7">
                                            <p:txEl>
                                              <p:pRg st="9" end="9"/>
                                            </p:txEl>
                                          </p:spTgt>
                                        </p:tgtEl>
                                        <p:attrNameLst>
                                          <p:attrName>style.visibility</p:attrName>
                                        </p:attrNameLst>
                                      </p:cBhvr>
                                      <p:to>
                                        <p:strVal val="visible"/>
                                      </p:to>
                                    </p:set>
                                    <p:animEffect transition="in" filter="fade">
                                      <p:cBhvr>
                                        <p:cTn id="117" dur="1000"/>
                                        <p:tgtEl>
                                          <p:spTgt spid="7">
                                            <p:txEl>
                                              <p:pRg st="9" end="9"/>
                                            </p:txEl>
                                          </p:spTgt>
                                        </p:tgtEl>
                                      </p:cBhvr>
                                    </p:animEffect>
                                    <p:anim calcmode="lin" valueType="num">
                                      <p:cBhvr>
                                        <p:cTn id="118"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119" dur="1000" fill="hold"/>
                                        <p:tgtEl>
                                          <p:spTgt spid="7">
                                            <p:txEl>
                                              <p:pRg st="9" end="9"/>
                                            </p:txEl>
                                          </p:spTgt>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7">
                                            <p:txEl>
                                              <p:pRg st="10" end="10"/>
                                            </p:txEl>
                                          </p:spTgt>
                                        </p:tgtEl>
                                        <p:attrNameLst>
                                          <p:attrName>style.visibility</p:attrName>
                                        </p:attrNameLst>
                                      </p:cBhvr>
                                      <p:to>
                                        <p:strVal val="visible"/>
                                      </p:to>
                                    </p:set>
                                    <p:animEffect transition="in" filter="fade">
                                      <p:cBhvr>
                                        <p:cTn id="122" dur="1000"/>
                                        <p:tgtEl>
                                          <p:spTgt spid="7">
                                            <p:txEl>
                                              <p:pRg st="10" end="10"/>
                                            </p:txEl>
                                          </p:spTgt>
                                        </p:tgtEl>
                                      </p:cBhvr>
                                    </p:animEffect>
                                    <p:anim calcmode="lin" valueType="num">
                                      <p:cBhvr>
                                        <p:cTn id="123"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124" dur="1000" fill="hold"/>
                                        <p:tgtEl>
                                          <p:spTgt spid="7">
                                            <p:txEl>
                                              <p:pRg st="10" end="10"/>
                                            </p:txEl>
                                          </p:spTgt>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7">
                                            <p:txEl>
                                              <p:pRg st="11" end="11"/>
                                            </p:txEl>
                                          </p:spTgt>
                                        </p:tgtEl>
                                        <p:attrNameLst>
                                          <p:attrName>style.visibility</p:attrName>
                                        </p:attrNameLst>
                                      </p:cBhvr>
                                      <p:to>
                                        <p:strVal val="visible"/>
                                      </p:to>
                                    </p:set>
                                    <p:animEffect transition="in" filter="fade">
                                      <p:cBhvr>
                                        <p:cTn id="127" dur="1000"/>
                                        <p:tgtEl>
                                          <p:spTgt spid="7">
                                            <p:txEl>
                                              <p:pRg st="11" end="11"/>
                                            </p:txEl>
                                          </p:spTgt>
                                        </p:tgtEl>
                                      </p:cBhvr>
                                    </p:animEffect>
                                    <p:anim calcmode="lin" valueType="num">
                                      <p:cBhvr>
                                        <p:cTn id="128"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129" dur="1000" fill="hold"/>
                                        <p:tgtEl>
                                          <p:spTgt spid="7">
                                            <p:txEl>
                                              <p:pRg st="11" end="11"/>
                                            </p:txEl>
                                          </p:spTgt>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7">
                                            <p:txEl>
                                              <p:pRg st="12" end="12"/>
                                            </p:txEl>
                                          </p:spTgt>
                                        </p:tgtEl>
                                        <p:attrNameLst>
                                          <p:attrName>style.visibility</p:attrName>
                                        </p:attrNameLst>
                                      </p:cBhvr>
                                      <p:to>
                                        <p:strVal val="visible"/>
                                      </p:to>
                                    </p:set>
                                    <p:animEffect transition="in" filter="fade">
                                      <p:cBhvr>
                                        <p:cTn id="132" dur="1000"/>
                                        <p:tgtEl>
                                          <p:spTgt spid="7">
                                            <p:txEl>
                                              <p:pRg st="12" end="12"/>
                                            </p:txEl>
                                          </p:spTgt>
                                        </p:tgtEl>
                                      </p:cBhvr>
                                    </p:animEffect>
                                    <p:anim calcmode="lin" valueType="num">
                                      <p:cBhvr>
                                        <p:cTn id="133" dur="1000" fill="hold"/>
                                        <p:tgtEl>
                                          <p:spTgt spid="7">
                                            <p:txEl>
                                              <p:pRg st="12" end="12"/>
                                            </p:txEl>
                                          </p:spTgt>
                                        </p:tgtEl>
                                        <p:attrNameLst>
                                          <p:attrName>ppt_x</p:attrName>
                                        </p:attrNameLst>
                                      </p:cBhvr>
                                      <p:tavLst>
                                        <p:tav tm="0">
                                          <p:val>
                                            <p:strVal val="#ppt_x"/>
                                          </p:val>
                                        </p:tav>
                                        <p:tav tm="100000">
                                          <p:val>
                                            <p:strVal val="#ppt_x"/>
                                          </p:val>
                                        </p:tav>
                                      </p:tavLst>
                                    </p:anim>
                                    <p:anim calcmode="lin" valueType="num">
                                      <p:cBhvr>
                                        <p:cTn id="134" dur="1000" fill="hold"/>
                                        <p:tgtEl>
                                          <p:spTgt spid="7">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Functions</a:t>
            </a:r>
            <a:endParaRPr lang="en-US" dirty="0"/>
          </a:p>
        </p:txBody>
      </p:sp>
      <p:sp>
        <p:nvSpPr>
          <p:cNvPr id="3" name="Text Placeholder 2"/>
          <p:cNvSpPr>
            <a:spLocks noGrp="1"/>
          </p:cNvSpPr>
          <p:nvPr>
            <p:ph type="body" idx="1"/>
          </p:nvPr>
        </p:nvSpPr>
        <p:spPr>
          <a:xfrm>
            <a:off x="2011680" y="6426626"/>
            <a:ext cx="17776827" cy="3432807"/>
          </a:xfrm>
        </p:spPr>
        <p:txBody>
          <a:bodyPr/>
          <a:lstStyle/>
          <a:p>
            <a:r>
              <a:rPr lang="en-US" dirty="0" smtClean="0"/>
              <a:t>Committees of Correspondence</a:t>
            </a:r>
            <a:endParaRPr lang="en-US" dirty="0"/>
          </a:p>
        </p:txBody>
      </p:sp>
      <p:sp>
        <p:nvSpPr>
          <p:cNvPr id="4" name="Content Placeholder 3"/>
          <p:cNvSpPr>
            <a:spLocks noGrp="1"/>
          </p:cNvSpPr>
          <p:nvPr>
            <p:ph sz="half" idx="2"/>
          </p:nvPr>
        </p:nvSpPr>
        <p:spPr>
          <a:xfrm>
            <a:off x="2011680" y="9859433"/>
            <a:ext cx="17776827" cy="17912506"/>
          </a:xfrm>
        </p:spPr>
        <p:txBody>
          <a:bodyPr/>
          <a:lstStyle/>
          <a:p>
            <a:pPr marL="963613" indent="-963613"/>
            <a:r>
              <a:rPr lang="en-US" sz="9600" dirty="0" smtClean="0"/>
              <a:t>Inter-militia communications</a:t>
            </a:r>
          </a:p>
          <a:p>
            <a:pPr marL="963613" indent="-963613"/>
            <a:r>
              <a:rPr lang="en-US" sz="9600" dirty="0" smtClean="0"/>
              <a:t>Communication Services</a:t>
            </a:r>
          </a:p>
          <a:p>
            <a:pPr marL="2168525" lvl="1" indent="-1271588"/>
            <a:r>
              <a:rPr lang="en-US" sz="7800" dirty="0" smtClean="0"/>
              <a:t>Communications network installation and support</a:t>
            </a:r>
          </a:p>
          <a:p>
            <a:pPr marL="2168525" lvl="1" indent="-1271588"/>
            <a:r>
              <a:rPr lang="en-US" sz="7800" dirty="0" smtClean="0"/>
              <a:t>Data transport (internet, LAN and WAN networks)</a:t>
            </a:r>
          </a:p>
          <a:p>
            <a:pPr marL="919163" indent="-919163"/>
            <a:r>
              <a:rPr lang="en-US" sz="9600" dirty="0" smtClean="0"/>
              <a:t>Equipment Maintenance</a:t>
            </a:r>
            <a:endParaRPr lang="en-US" sz="9600" dirty="0" smtClean="0"/>
          </a:p>
          <a:p>
            <a:pPr marL="2168525" lvl="1" indent="-1271588"/>
            <a:r>
              <a:rPr lang="en-US" sz="7800" dirty="0" smtClean="0"/>
              <a:t>Computer and Communications equipment maintenance </a:t>
            </a:r>
          </a:p>
          <a:p>
            <a:pPr marL="885825" indent="-885825"/>
            <a:r>
              <a:rPr lang="en-US" sz="9600" dirty="0" smtClean="0"/>
              <a:t>Security</a:t>
            </a:r>
          </a:p>
          <a:p>
            <a:pPr marL="2168525" lvl="1" indent="-1271588"/>
            <a:r>
              <a:rPr lang="en-US" sz="7800" dirty="0" smtClean="0"/>
              <a:t>Data and communications security</a:t>
            </a:r>
            <a:endParaRPr lang="en-US" sz="7800" dirty="0"/>
          </a:p>
        </p:txBody>
      </p:sp>
      <p:sp>
        <p:nvSpPr>
          <p:cNvPr id="5" name="Text Placeholder 4"/>
          <p:cNvSpPr>
            <a:spLocks noGrp="1"/>
          </p:cNvSpPr>
          <p:nvPr>
            <p:ph type="body" sz="quarter" idx="3"/>
          </p:nvPr>
        </p:nvSpPr>
        <p:spPr/>
        <p:txBody>
          <a:bodyPr/>
          <a:lstStyle/>
          <a:p>
            <a:r>
              <a:rPr lang="en-US" dirty="0" smtClean="0"/>
              <a:t>Militia Units</a:t>
            </a:r>
            <a:endParaRPr lang="en-US" dirty="0"/>
          </a:p>
        </p:txBody>
      </p:sp>
      <p:sp>
        <p:nvSpPr>
          <p:cNvPr id="6" name="Content Placeholder 5"/>
          <p:cNvSpPr>
            <a:spLocks noGrp="1"/>
          </p:cNvSpPr>
          <p:nvPr>
            <p:ph sz="quarter" idx="4"/>
          </p:nvPr>
        </p:nvSpPr>
        <p:spPr>
          <a:xfrm>
            <a:off x="20438124" y="9859433"/>
            <a:ext cx="19033475" cy="17912506"/>
          </a:xfrm>
        </p:spPr>
        <p:txBody>
          <a:bodyPr/>
          <a:lstStyle/>
          <a:p>
            <a:r>
              <a:rPr lang="en-US" sz="9600" dirty="0" smtClean="0"/>
              <a:t>Law enforcement</a:t>
            </a:r>
          </a:p>
          <a:p>
            <a:r>
              <a:rPr lang="en-US" sz="9600" dirty="0" smtClean="0"/>
              <a:t>Maintain the peace</a:t>
            </a:r>
          </a:p>
          <a:p>
            <a:r>
              <a:rPr lang="en-US" sz="9600" dirty="0" smtClean="0"/>
              <a:t>Quell Insurrections</a:t>
            </a:r>
          </a:p>
          <a:p>
            <a:r>
              <a:rPr lang="en-US" sz="9600" dirty="0" smtClean="0"/>
              <a:t>Repel Invasions</a:t>
            </a:r>
          </a:p>
          <a:p>
            <a:r>
              <a:rPr lang="en-US" sz="9600" dirty="0" smtClean="0"/>
              <a:t>Maintain social </a:t>
            </a:r>
            <a:r>
              <a:rPr lang="en-US" sz="9600" dirty="0" smtClean="0"/>
              <a:t>order</a:t>
            </a:r>
          </a:p>
          <a:p>
            <a:r>
              <a:rPr lang="en-US" sz="9600" dirty="0" smtClean="0"/>
              <a:t>Facilitate economic transition</a:t>
            </a:r>
            <a:endParaRPr lang="en-US" sz="9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z="13600" dirty="0" smtClean="0">
                <a:ea typeface="ＭＳ Ｐゴシック" charset="-128"/>
                <a:cs typeface="ＭＳ Ｐゴシック" charset="-128"/>
              </a:rPr>
              <a:t>Necessity of the Militias </a:t>
            </a:r>
            <a:r>
              <a:rPr lang="en-US" sz="13600" dirty="0" smtClean="0">
                <a:ea typeface="ＭＳ Ｐゴシック" charset="-128"/>
                <a:cs typeface="ＭＳ Ｐゴシック" charset="-128"/>
              </a:rPr>
              <a:t>of the Several States</a:t>
            </a:r>
            <a:br>
              <a:rPr lang="en-US" sz="13600" dirty="0" smtClean="0">
                <a:ea typeface="ＭＳ Ｐゴシック" charset="-128"/>
                <a:cs typeface="ＭＳ Ｐゴシック" charset="-128"/>
              </a:rPr>
            </a:br>
            <a:r>
              <a:rPr lang="en-US" sz="13600" dirty="0" smtClean="0">
                <a:ea typeface="ＭＳ Ｐゴシック" charset="-128"/>
                <a:cs typeface="ＭＳ Ｐゴシック" charset="-128"/>
              </a:rPr>
              <a:t>Free </a:t>
            </a:r>
            <a:r>
              <a:rPr lang="en-US" sz="13600" dirty="0" smtClean="0">
                <a:ea typeface="ＭＳ Ｐゴシック" charset="-128"/>
                <a:cs typeface="ＭＳ Ｐゴシック" charset="-128"/>
              </a:rPr>
              <a:t>State vs. Police State</a:t>
            </a:r>
          </a:p>
        </p:txBody>
      </p:sp>
      <p:sp>
        <p:nvSpPr>
          <p:cNvPr id="59395" name="Content Placeholder 2"/>
          <p:cNvSpPr>
            <a:spLocks noGrp="1"/>
          </p:cNvSpPr>
          <p:nvPr>
            <p:ph sz="half" idx="1"/>
          </p:nvPr>
        </p:nvSpPr>
        <p:spPr/>
        <p:txBody>
          <a:bodyPr/>
          <a:lstStyle/>
          <a:p>
            <a:pPr marL="0" indent="0">
              <a:buNone/>
            </a:pPr>
            <a:r>
              <a:rPr lang="en-US" sz="10700" dirty="0" smtClean="0">
                <a:ea typeface="ＭＳ Ｐゴシック" charset="-128"/>
                <a:cs typeface="ＭＳ Ｐゴシック" charset="-128"/>
              </a:rPr>
              <a:t>Constitutional Execution of Laws</a:t>
            </a:r>
          </a:p>
          <a:p>
            <a:pPr lvl="1"/>
            <a:r>
              <a:rPr lang="en-US" sz="8900" b="1" u="sng" dirty="0" smtClean="0"/>
              <a:t>Militias execute the laws </a:t>
            </a:r>
            <a:r>
              <a:rPr lang="en-US" sz="8900" dirty="0" smtClean="0"/>
              <a:t>passed by Congress </a:t>
            </a:r>
          </a:p>
          <a:p>
            <a:pPr>
              <a:buFontTx/>
              <a:buNone/>
            </a:pPr>
            <a:endParaRPr lang="en-US" sz="10700" dirty="0" smtClean="0">
              <a:ea typeface="ＭＳ Ｐゴシック" charset="-128"/>
              <a:cs typeface="ＭＳ Ｐゴシック" charset="-128"/>
            </a:endParaRPr>
          </a:p>
        </p:txBody>
      </p:sp>
      <p:sp>
        <p:nvSpPr>
          <p:cNvPr id="59396" name="Text Placeholder 3"/>
          <p:cNvSpPr>
            <a:spLocks noGrp="1"/>
          </p:cNvSpPr>
          <p:nvPr>
            <p:ph type="body" sz="half" idx="2"/>
          </p:nvPr>
        </p:nvSpPr>
        <p:spPr>
          <a:xfrm>
            <a:off x="20116800" y="7254260"/>
            <a:ext cx="18105120" cy="20517699"/>
          </a:xfrm>
        </p:spPr>
        <p:txBody>
          <a:bodyPr/>
          <a:lstStyle/>
          <a:p>
            <a:pPr marL="0" indent="0">
              <a:buNone/>
            </a:pPr>
            <a:r>
              <a:rPr lang="en-US" sz="10700" dirty="0" smtClean="0">
                <a:ea typeface="ＭＳ Ｐゴシック" charset="-128"/>
                <a:cs typeface="ＭＳ Ｐゴシック" charset="-128"/>
              </a:rPr>
              <a:t>Unconstitutional Execution of Laws</a:t>
            </a:r>
          </a:p>
          <a:p>
            <a:pPr lvl="1"/>
            <a:r>
              <a:rPr lang="en-US" sz="8900" u="sng" dirty="0" smtClean="0"/>
              <a:t>Executive Agencies write </a:t>
            </a:r>
            <a:r>
              <a:rPr lang="en-US" sz="8900" dirty="0" smtClean="0"/>
              <a:t>and execute </a:t>
            </a:r>
            <a:r>
              <a:rPr lang="en-US" sz="8900" u="sng" dirty="0" smtClean="0"/>
              <a:t>their own laws </a:t>
            </a:r>
          </a:p>
          <a:p>
            <a:pPr lvl="2"/>
            <a:r>
              <a:rPr lang="en-US" sz="7100" dirty="0" smtClean="0">
                <a:ea typeface="ＭＳ Ｐゴシック" charset="-128"/>
              </a:rPr>
              <a:t>ATF, EPA, FAA, FDA, TSA …</a:t>
            </a:r>
          </a:p>
        </p:txBody>
      </p:sp>
      <p:grpSp>
        <p:nvGrpSpPr>
          <p:cNvPr id="2" name="Group 8"/>
          <p:cNvGrpSpPr>
            <a:grpSpLocks/>
          </p:cNvGrpSpPr>
          <p:nvPr/>
        </p:nvGrpSpPr>
        <p:grpSpPr bwMode="auto">
          <a:xfrm>
            <a:off x="4023360" y="23855680"/>
            <a:ext cx="32186880" cy="4490720"/>
            <a:chOff x="990600" y="5410200"/>
            <a:chExt cx="7315200" cy="990600"/>
          </a:xfrm>
        </p:grpSpPr>
        <p:sp>
          <p:nvSpPr>
            <p:cNvPr id="5" name="Rectangle 4"/>
            <p:cNvSpPr/>
            <p:nvPr/>
          </p:nvSpPr>
          <p:spPr>
            <a:xfrm>
              <a:off x="990600" y="5410200"/>
              <a:ext cx="7315200" cy="304800"/>
            </a:xfrm>
            <a:prstGeom prst="rect">
              <a:avLst/>
            </a:prstGeom>
            <a:gradFill flip="none" rotWithShape="1">
              <a:gsLst>
                <a:gs pos="0">
                  <a:schemeClr val="accent1">
                    <a:tint val="100000"/>
                    <a:shade val="100000"/>
                    <a:satMod val="130000"/>
                    <a:alpha val="22000"/>
                  </a:schemeClr>
                </a:gs>
                <a:gs pos="100000">
                  <a:schemeClr val="accent1">
                    <a:tint val="50000"/>
                    <a:shade val="100000"/>
                    <a:satMod val="350000"/>
                    <a:alpha val="2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tabLst>
                  <a:tab pos="31781579" algn="r"/>
                </a:tabLst>
                <a:defRPr/>
              </a:pPr>
              <a:r>
                <a:rPr lang="en-US" dirty="0">
                  <a:solidFill>
                    <a:schemeClr val="tx1"/>
                  </a:solidFill>
                </a:rPr>
                <a:t>Free State	</a:t>
              </a:r>
              <a:r>
                <a:rPr lang="en-US" dirty="0">
                  <a:solidFill>
                    <a:srgbClr val="FF0000"/>
                  </a:solidFill>
                </a:rPr>
                <a:t>Police State</a:t>
              </a:r>
              <a:endParaRPr lang="en-US" dirty="0">
                <a:solidFill>
                  <a:schemeClr val="tx1"/>
                </a:solidFill>
              </a:endParaRPr>
            </a:p>
          </p:txBody>
        </p:sp>
        <p:sp>
          <p:nvSpPr>
            <p:cNvPr id="6" name="Isosceles Triangle 5"/>
            <p:cNvSpPr/>
            <p:nvPr/>
          </p:nvSpPr>
          <p:spPr>
            <a:xfrm>
              <a:off x="4419600" y="5791200"/>
              <a:ext cx="457200" cy="609600"/>
            </a:xfrm>
            <a:prstGeom prst="triangl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pic>
        <p:nvPicPr>
          <p:cNvPr id="59398" name="Picture 28"/>
          <p:cNvPicPr>
            <a:picLocks/>
          </p:cNvPicPr>
          <p:nvPr/>
        </p:nvPicPr>
        <p:blipFill>
          <a:blip r:embed="rId2"/>
          <a:srcRect/>
          <a:stretch>
            <a:fillRect/>
          </a:stretch>
        </p:blipFill>
        <p:spPr bwMode="auto">
          <a:xfrm>
            <a:off x="1676415" y="16581141"/>
            <a:ext cx="8368030" cy="6923193"/>
          </a:xfrm>
          <a:prstGeom prst="rect">
            <a:avLst/>
          </a:prstGeom>
          <a:noFill/>
          <a:ln w="9525">
            <a:noFill/>
            <a:miter lim="800000"/>
            <a:headEnd/>
            <a:tailEnd/>
          </a:ln>
        </p:spPr>
      </p:pic>
      <p:pic>
        <p:nvPicPr>
          <p:cNvPr id="59399" name="Picture 29"/>
          <p:cNvPicPr>
            <a:picLocks noChangeAspect="1"/>
          </p:cNvPicPr>
          <p:nvPr/>
        </p:nvPicPr>
        <p:blipFill>
          <a:blip r:embed="rId3"/>
          <a:srcRect/>
          <a:stretch>
            <a:fillRect/>
          </a:stretch>
        </p:blipFill>
        <p:spPr bwMode="auto">
          <a:xfrm>
            <a:off x="29169360" y="16581120"/>
            <a:ext cx="8382000" cy="6908800"/>
          </a:xfrm>
          <a:prstGeom prst="rect">
            <a:avLst/>
          </a:prstGeom>
          <a:noFill/>
          <a:ln w="9525">
            <a:noFill/>
            <a:miter lim="800000"/>
            <a:headEnd/>
            <a:tailEnd/>
          </a:ln>
        </p:spPr>
      </p:pic>
      <p:sp>
        <p:nvSpPr>
          <p:cNvPr id="10" name="Rectangle 9"/>
          <p:cNvSpPr/>
          <p:nvPr/>
        </p:nvSpPr>
        <p:spPr>
          <a:xfrm>
            <a:off x="1630695" y="15219700"/>
            <a:ext cx="36545505" cy="840230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6000" b="1" i="1" dirty="0" smtClean="0"/>
              <a:t>CLINTON, PRESIDENT OF THE UNITED STATES,ET AL . </a:t>
            </a:r>
            <a:r>
              <a:rPr lang="en-US" sz="6000" b="1" i="1" dirty="0" err="1" smtClean="0"/>
              <a:t>v</a:t>
            </a:r>
            <a:r>
              <a:rPr lang="en-US" sz="6000" b="1" i="1" dirty="0" smtClean="0"/>
              <a:t>. CITY OF NEW YORK  524 U.S. 417 (1998)</a:t>
            </a:r>
          </a:p>
          <a:p>
            <a:r>
              <a:rPr lang="en-US" sz="6000" b="1" i="1" dirty="0" smtClean="0"/>
              <a:t/>
            </a:r>
            <a:br>
              <a:rPr lang="en-US" sz="6000" b="1" i="1" dirty="0" smtClean="0"/>
            </a:br>
            <a:r>
              <a:rPr lang="en-US" sz="6000" b="1" i="1" dirty="0" smtClean="0"/>
              <a:t>"Unilateral action by any single participant in the law-making process is precisely what the Bicameralism and Presentment Clauses were designed to prevent. Once a bill becomes law, it can only be repealed or amended through another, independent legislative enactment, which itself must conform with the requirements of Article I. Any rescissions must be agreed upon by a majority of both Houses of Congress. The President cannot single-handedly revise the work of the other two participants in the lawmaking process, as he did here when he vetoed certain provisions of these statutes."</a:t>
            </a:r>
            <a:endParaRPr lang="en-US" sz="6000" dirty="0"/>
          </a:p>
        </p:txBody>
      </p:sp>
      <p:sp>
        <p:nvSpPr>
          <p:cNvPr id="12" name="Rectangle 11"/>
          <p:cNvSpPr/>
          <p:nvPr/>
        </p:nvSpPr>
        <p:spPr>
          <a:xfrm>
            <a:off x="1630695" y="5816144"/>
            <a:ext cx="36781717" cy="2132891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6000" b="1" i="1" dirty="0" smtClean="0"/>
              <a:t>PANAMA REFINING CO. </a:t>
            </a:r>
            <a:r>
              <a:rPr lang="en-US" sz="6000" b="1" i="1" dirty="0" err="1" smtClean="0"/>
              <a:t>v</a:t>
            </a:r>
            <a:r>
              <a:rPr lang="en-US" sz="6000" b="1" i="1" dirty="0" smtClean="0"/>
              <a:t>. RYAN</a:t>
            </a:r>
            <a:r>
              <a:rPr lang="en-US" sz="6000" b="1" dirty="0" smtClean="0"/>
              <a:t>, 293 U.S. 388</a:t>
            </a:r>
            <a:r>
              <a:rPr lang="en-US" sz="6000" b="1" i="1" dirty="0" smtClean="0"/>
              <a:t>, </a:t>
            </a:r>
            <a:r>
              <a:rPr lang="en-US" sz="6000" b="1" dirty="0" smtClean="0"/>
              <a:t>420-421 (1935)</a:t>
            </a:r>
            <a:endParaRPr lang="en-US" sz="6000" dirty="0" smtClean="0"/>
          </a:p>
          <a:p>
            <a:endParaRPr lang="en-US" sz="6000" dirty="0" smtClean="0"/>
          </a:p>
          <a:p>
            <a:r>
              <a:rPr lang="en-US" sz="6000" dirty="0" smtClean="0"/>
              <a:t>The Constitution provides that 'All legislative Powers herein granted shall be vested in a Congress of the United States, which shall consist of a Senate and House of Representatives.' Article 1, 1. And the Congress is empowered 'To make all Laws which shall be necessary and proper for carrying into Execution' its general powers. Article 1, 8, par. 18. </a:t>
            </a:r>
            <a:r>
              <a:rPr lang="en-US" sz="6000" b="1" dirty="0" smtClean="0"/>
              <a:t>The Congress manifestly is not permitted to abdicate or to transfer to others the essential legislative functions with which it is thus vested</a:t>
            </a:r>
            <a:r>
              <a:rPr lang="en-US" sz="6000" dirty="0" smtClean="0"/>
              <a:t>. Undoubtedly legislation must often be adapted to complex conditions involving a host of details with which the national Legislature cannot deal directly. The Constitution has never been regarded as denying to the Congress the necessary resources of flexibility and practicality, which will enable it to perform its function in laying down policies and establishing standards, while leaving to selected instrumentalities the making of subordinate rules within prescribed limits and the determination of facts to which the policy as declared by the Legislature is to apply. Without capacity to give authorizations of that sort we should have the anomaly of a legislative power which in many circumstances calling for its exertion would be but a futility. But the constant recognition of the necessity and validity of such provisions and the wide range of administrative authority which has been developed by means of them cannot be allowed to obscure the limitations of the authority to delegate, if our constitutional system is to be maintained.</a:t>
            </a:r>
          </a:p>
          <a:p>
            <a:r>
              <a:rPr lang="en-US" sz="6000" dirty="0" smtClean="0"/>
              <a:t>…</a:t>
            </a:r>
          </a:p>
          <a:p>
            <a:r>
              <a:rPr lang="en-US" sz="6000" dirty="0" smtClean="0"/>
              <a:t>So also, from the beginning of the government, the </a:t>
            </a:r>
            <a:r>
              <a:rPr lang="en-US" sz="6000" b="1" dirty="0" smtClean="0"/>
              <a:t>Congress has conferred upon executive officers the power to make regulations-'not for the government of their departments, but for administering the laws which did govern.</a:t>
            </a:r>
            <a:r>
              <a:rPr lang="en-US" sz="6000" dirty="0" smtClean="0"/>
              <a:t>' </a:t>
            </a:r>
            <a:r>
              <a:rPr lang="en-US" sz="6000" i="1" dirty="0" smtClean="0"/>
              <a:t>United States </a:t>
            </a:r>
            <a:r>
              <a:rPr lang="en-US" sz="6000" i="1" dirty="0" err="1" smtClean="0"/>
              <a:t>v</a:t>
            </a:r>
            <a:r>
              <a:rPr lang="en-US" sz="6000" i="1" dirty="0" smtClean="0"/>
              <a:t>. </a:t>
            </a:r>
            <a:r>
              <a:rPr lang="en-US" sz="6000" i="1" dirty="0" err="1" smtClean="0"/>
              <a:t>Grimaud</a:t>
            </a:r>
            <a:r>
              <a:rPr lang="en-US" sz="6000" dirty="0" smtClean="0"/>
              <a:t>, 220 U.S. 506, 517 , 31 </a:t>
            </a:r>
            <a:r>
              <a:rPr lang="en-US" sz="6000" dirty="0" err="1" smtClean="0"/>
              <a:t>S.Ct</a:t>
            </a:r>
            <a:r>
              <a:rPr lang="en-US" sz="6000" dirty="0" smtClean="0"/>
              <a:t>. 480, 483. </a:t>
            </a:r>
            <a:r>
              <a:rPr lang="en-US" sz="6000" dirty="0" smtClean="0">
                <a:solidFill>
                  <a:srgbClr val="C60000"/>
                </a:solidFill>
              </a:rPr>
              <a:t>Such regulations become, indeed, binding rules of conduct, but they are valid only as subordinate rules and when found to be within the framework of the policy which the Legislature has sufficiently defined</a:t>
            </a:r>
            <a:r>
              <a:rPr lang="en-US" sz="6000" dirty="0" smtClean="0"/>
              <a:t>. </a:t>
            </a:r>
            <a:endParaRPr lang="en-US"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blinds(horizontal)">
                                      <p:cBhvr>
                                        <p:cTn id="7" dur="500"/>
                                        <p:tgtEl>
                                          <p:spTgt spid="5939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9395">
                                            <p:txEl>
                                              <p:pRg st="1" end="1"/>
                                            </p:txEl>
                                          </p:spTgt>
                                        </p:tgtEl>
                                        <p:attrNameLst>
                                          <p:attrName>style.visibility</p:attrName>
                                        </p:attrNameLst>
                                      </p:cBhvr>
                                      <p:to>
                                        <p:strVal val="visible"/>
                                      </p:to>
                                    </p:set>
                                    <p:animEffect transition="in" filter="blinds(horizontal)">
                                      <p:cBhvr>
                                        <p:cTn id="10" dur="500"/>
                                        <p:tgtEl>
                                          <p:spTgt spid="5939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9396">
                                            <p:txEl>
                                              <p:pRg st="0" end="0"/>
                                            </p:txEl>
                                          </p:spTgt>
                                        </p:tgtEl>
                                        <p:attrNameLst>
                                          <p:attrName>style.visibility</p:attrName>
                                        </p:attrNameLst>
                                      </p:cBhvr>
                                      <p:to>
                                        <p:strVal val="visible"/>
                                      </p:to>
                                    </p:set>
                                    <p:animEffect transition="in" filter="blinds(horizontal)">
                                      <p:cBhvr>
                                        <p:cTn id="15" dur="500"/>
                                        <p:tgtEl>
                                          <p:spTgt spid="59396">
                                            <p:txEl>
                                              <p:pRg st="0" end="0"/>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9396">
                                            <p:txEl>
                                              <p:pRg st="1" end="1"/>
                                            </p:txEl>
                                          </p:spTgt>
                                        </p:tgtEl>
                                        <p:attrNameLst>
                                          <p:attrName>style.visibility</p:attrName>
                                        </p:attrNameLst>
                                      </p:cBhvr>
                                      <p:to>
                                        <p:strVal val="visible"/>
                                      </p:to>
                                    </p:set>
                                    <p:animEffect transition="in" filter="blinds(horizontal)">
                                      <p:cBhvr>
                                        <p:cTn id="18" dur="500"/>
                                        <p:tgtEl>
                                          <p:spTgt spid="59396">
                                            <p:txEl>
                                              <p:pRg st="1" end="1"/>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9396">
                                            <p:txEl>
                                              <p:pRg st="2" end="2"/>
                                            </p:txEl>
                                          </p:spTgt>
                                        </p:tgtEl>
                                        <p:attrNameLst>
                                          <p:attrName>style.visibility</p:attrName>
                                        </p:attrNameLst>
                                      </p:cBhvr>
                                      <p:to>
                                        <p:strVal val="visible"/>
                                      </p:to>
                                    </p:set>
                                    <p:animEffect transition="in" filter="blinds(horizontal)">
                                      <p:cBhvr>
                                        <p:cTn id="21" dur="500"/>
                                        <p:tgtEl>
                                          <p:spTgt spid="5939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P spid="59396" grpId="0" build="p"/>
      <p:bldP spid="10" grpId="0" animBg="1"/>
      <p:bldP spid="12"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Government Tyranny</a:t>
            </a:r>
            <a:endParaRPr lang="en-US" dirty="0"/>
          </a:p>
        </p:txBody>
      </p:sp>
      <p:sp>
        <p:nvSpPr>
          <p:cNvPr id="6" name="Content Placeholder 5"/>
          <p:cNvSpPr>
            <a:spLocks noGrp="1"/>
          </p:cNvSpPr>
          <p:nvPr>
            <p:ph idx="1"/>
          </p:nvPr>
        </p:nvSpPr>
        <p:spPr>
          <a:xfrm>
            <a:off x="2011680" y="7254256"/>
            <a:ext cx="37155120" cy="20517699"/>
          </a:xfrm>
        </p:spPr>
        <p:txBody>
          <a:bodyPr/>
          <a:lstStyle/>
          <a:p>
            <a:r>
              <a:rPr lang="en-US" sz="11500" dirty="0" smtClean="0">
                <a:solidFill>
                  <a:srgbClr val="0000FF"/>
                </a:solidFill>
              </a:rPr>
              <a:t>Definition</a:t>
            </a:r>
          </a:p>
          <a:p>
            <a:pPr lvl="1"/>
            <a:r>
              <a:rPr lang="en-US" sz="8800" dirty="0" smtClean="0">
                <a:solidFill>
                  <a:srgbClr val="0000FF"/>
                </a:solidFill>
              </a:rPr>
              <a:t>The arbitrary use of power or control under the color of law</a:t>
            </a:r>
          </a:p>
          <a:p>
            <a:r>
              <a:rPr lang="en-US" sz="11500" dirty="0" smtClean="0"/>
              <a:t>Examples of Government Tyranny</a:t>
            </a:r>
          </a:p>
          <a:p>
            <a:pPr lvl="1"/>
            <a:r>
              <a:rPr lang="en-US" sz="9600" i="1" dirty="0" smtClean="0"/>
              <a:t>Panama Refining Co. </a:t>
            </a:r>
            <a:r>
              <a:rPr lang="en-US" sz="9600" i="1" dirty="0" err="1" smtClean="0"/>
              <a:t>v</a:t>
            </a:r>
            <a:r>
              <a:rPr lang="en-US" sz="9600" i="1" dirty="0" smtClean="0"/>
              <a:t>. Ryan</a:t>
            </a:r>
            <a:r>
              <a:rPr lang="en-US" sz="9600" dirty="0" smtClean="0"/>
              <a:t>, 293 U.S. 388 (1935)</a:t>
            </a:r>
          </a:p>
          <a:p>
            <a:pPr lvl="1"/>
            <a:r>
              <a:rPr lang="en-US" sz="9600" i="1" dirty="0" smtClean="0"/>
              <a:t>Clinton, President of U.S. </a:t>
            </a:r>
            <a:r>
              <a:rPr lang="en-US" sz="9600" i="1" dirty="0" err="1" smtClean="0"/>
              <a:t>v</a:t>
            </a:r>
            <a:r>
              <a:rPr lang="en-US" sz="9600" i="1" dirty="0" smtClean="0"/>
              <a:t>. City of New York,</a:t>
            </a:r>
            <a:r>
              <a:rPr lang="en-US" sz="9600" dirty="0" smtClean="0"/>
              <a:t> 524 U.S. 417</a:t>
            </a:r>
          </a:p>
          <a:p>
            <a:pPr lvl="1"/>
            <a:r>
              <a:rPr lang="en-US" sz="9600" dirty="0" smtClean="0"/>
              <a:t>Public Law 105–206—July 22, 1998 Sec. 1001. (RRA98) Reorganization of the Internal Revenue Service.</a:t>
            </a:r>
          </a:p>
          <a:p>
            <a:pPr lvl="2">
              <a:buNone/>
            </a:pPr>
            <a:r>
              <a:rPr lang="en-US" sz="7200" dirty="0" smtClean="0"/>
              <a:t>(a) IN GENERAL.—The Commissioner of Internal Revenue shall develop and </a:t>
            </a:r>
            <a:r>
              <a:rPr lang="en-US" sz="7200" b="1" dirty="0" smtClean="0">
                <a:solidFill>
                  <a:srgbClr val="C60000"/>
                </a:solidFill>
              </a:rPr>
              <a:t>implement a plan </a:t>
            </a:r>
            <a:r>
              <a:rPr lang="en-US" sz="7200" dirty="0" smtClean="0"/>
              <a:t>to reorganize the Internal Revenue Service. The plan shall</a:t>
            </a:r>
          </a:p>
          <a:p>
            <a:pPr lvl="2">
              <a:buNone/>
            </a:pPr>
            <a:r>
              <a:rPr lang="en-US" sz="7200" dirty="0" smtClean="0"/>
              <a:t>			(1) </a:t>
            </a:r>
            <a:r>
              <a:rPr lang="en-US" sz="7200" b="1" dirty="0" smtClean="0">
                <a:solidFill>
                  <a:srgbClr val="C60000"/>
                </a:solidFill>
              </a:rPr>
              <a:t>supersede any organization or reorganization of the Internal Revenue Service based on any statute</a:t>
            </a:r>
            <a:r>
              <a:rPr lang="en-US" sz="7200" b="1" dirty="0" smtClean="0"/>
              <a:t> </a:t>
            </a:r>
            <a:r>
              <a:rPr lang="en-US" sz="7200" dirty="0" smtClean="0"/>
              <a:t>or reorganization plan applicable on the effective date of this section;</a:t>
            </a:r>
            <a:endParaRPr lang="en-US" sz="8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childTnLst>
                                  <p:subTnLst>
                                    <p:animClr>
                                      <p:cBhvr override="childStyle">
                                        <p:cTn dur="1" fill="hold" display="0" masterRel="nextClick" afterEffect="1"/>
                                        <p:tgtEl>
                                          <p:spTgt spid="6">
                                            <p:txEl>
                                              <p:pRg st="3" end="3"/>
                                            </p:txEl>
                                          </p:spTgt>
                                        </p:tgtEl>
                                        <p:attrNameLst>
                                          <p:attrName>ppt_c</p:attrName>
                                        </p:attrNameLst>
                                      </p:cBhvr>
                                      <p:to>
                                        <a:srgbClr val="B9B7B0"/>
                                      </p:to>
                                    </p:animClr>
                                  </p:subTnLst>
                                </p:cTn>
                              </p:par>
                            </p:childTnLst>
                          </p:cTn>
                        </p:par>
                        <p:par>
                          <p:cTn id="16" fill="hold">
                            <p:stCondLst>
                              <p:cond delay="0"/>
                            </p:stCondLst>
                            <p:childTnLst>
                              <p:par>
                                <p:cTn id="17" presetID="1" presetClass="entr" presetSubtype="0" fill="hold" grpId="0" nodeType="afterEffect">
                                  <p:stCondLst>
                                    <p:cond delay="3000"/>
                                  </p:stCondLst>
                                  <p:childTnLst>
                                    <p:set>
                                      <p:cBhvr>
                                        <p:cTn id="18" dur="1" fill="hold">
                                          <p:stCondLst>
                                            <p:cond delay="0"/>
                                          </p:stCondLst>
                                        </p:cTn>
                                        <p:tgtEl>
                                          <p:spTgt spid="6">
                                            <p:txEl>
                                              <p:pRg st="4" end="4"/>
                                            </p:txEl>
                                          </p:spTgt>
                                        </p:tgtEl>
                                        <p:attrNameLst>
                                          <p:attrName>style.visibility</p:attrName>
                                        </p:attrNameLst>
                                      </p:cBhvr>
                                      <p:to>
                                        <p:strVal val="visible"/>
                                      </p:to>
                                    </p:set>
                                  </p:childTnLst>
                                  <p:subTnLst>
                                    <p:animClr>
                                      <p:cBhvr override="childStyle">
                                        <p:cTn dur="1" fill="hold" display="0" masterRel="nextClick" afterEffect="1"/>
                                        <p:tgtEl>
                                          <p:spTgt spid="6">
                                            <p:txEl>
                                              <p:pRg st="4" end="4"/>
                                            </p:txEl>
                                          </p:spTgt>
                                        </p:tgtEl>
                                        <p:attrNameLst>
                                          <p:attrName>ppt_c</p:attrName>
                                        </p:attrNameLst>
                                      </p:cBhvr>
                                      <p:to>
                                        <a:srgbClr val="B9B7B0"/>
                                      </p:to>
                                    </p:animClr>
                                  </p:subTnLst>
                                </p:cTn>
                              </p:par>
                            </p:childTnLst>
                          </p:cTn>
                        </p:par>
                        <p:par>
                          <p:cTn id="19" fill="hold">
                            <p:stCondLst>
                              <p:cond delay="3000"/>
                            </p:stCondLst>
                            <p:childTnLst>
                              <p:par>
                                <p:cTn id="20" presetID="1" presetClass="entr" presetSubtype="0" fill="hold" grpId="0" nodeType="afterEffect">
                                  <p:stCondLst>
                                    <p:cond delay="3000"/>
                                  </p:stCondLst>
                                  <p:childTnLst>
                                    <p:set>
                                      <p:cBhvr>
                                        <p:cTn id="21" dur="1" fill="hold">
                                          <p:stCondLst>
                                            <p:cond delay="0"/>
                                          </p:stCondLst>
                                        </p:cTn>
                                        <p:tgtEl>
                                          <p:spTgt spid="6">
                                            <p:txEl>
                                              <p:pRg st="5" end="5"/>
                                            </p:tx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ctrTitle"/>
          </p:nvPr>
        </p:nvSpPr>
        <p:spPr>
          <a:xfrm>
            <a:off x="838200" y="9657938"/>
            <a:ext cx="38785800" cy="6664113"/>
          </a:xfrm>
        </p:spPr>
        <p:txBody>
          <a:bodyPr/>
          <a:lstStyle/>
          <a:p>
            <a:r>
              <a:rPr lang="en-US" sz="13600" dirty="0" smtClean="0">
                <a:ea typeface="ＭＳ Ｐゴシック" charset="-128"/>
                <a:cs typeface="ＭＳ Ｐゴシック" charset="-128"/>
              </a:rPr>
              <a:t>Necessity of the Militias of the Several States</a:t>
            </a:r>
            <a:r>
              <a:rPr lang="en-US" sz="13600" dirty="0" smtClean="0">
                <a:ea typeface="ＭＳ Ｐゴシック" charset="-128"/>
                <a:cs typeface="ＭＳ Ｐゴシック" charset="-128"/>
              </a:rPr>
              <a:t/>
            </a:r>
            <a:br>
              <a:rPr lang="en-US" sz="13600" dirty="0" smtClean="0">
                <a:ea typeface="ＭＳ Ｐゴシック" charset="-128"/>
                <a:cs typeface="ＭＳ Ｐゴシック" charset="-128"/>
              </a:rPr>
            </a:br>
            <a:r>
              <a:rPr lang="en-US" sz="13600" dirty="0" smtClean="0">
                <a:ea typeface="ＭＳ Ｐゴシック" charset="-128"/>
                <a:cs typeface="ＭＳ Ｐゴシック" charset="-128"/>
              </a:rPr>
              <a:t>to secure social and economic security</a:t>
            </a:r>
            <a:endParaRPr lang="en-US" sz="13600" dirty="0"/>
          </a:p>
        </p:txBody>
      </p:sp>
      <p:sp>
        <p:nvSpPr>
          <p:cNvPr id="7" name="Subtitle 6"/>
          <p:cNvSpPr>
            <a:spLocks noGrp="1"/>
          </p:cNvSpPr>
          <p:nvPr>
            <p:ph type="subTitle" idx="1"/>
          </p:nvPr>
        </p:nvSpPr>
        <p:spPr/>
        <p:txBody>
          <a:bodyPr/>
          <a:lstStyle/>
          <a:p>
            <a:r>
              <a:rPr lang="en-US" sz="11900" dirty="0" smtClean="0"/>
              <a:t>How</a:t>
            </a:r>
            <a:r>
              <a:rPr lang="en-US" sz="11900" dirty="0" smtClean="0"/>
              <a:t> the </a:t>
            </a:r>
            <a:r>
              <a:rPr lang="en-US" sz="11900" dirty="0" smtClean="0"/>
              <a:t>Militia</a:t>
            </a:r>
            <a:r>
              <a:rPr lang="en-US" sz="11900" dirty="0" smtClean="0"/>
              <a:t> structure can </a:t>
            </a:r>
            <a:r>
              <a:rPr lang="en-US" sz="11900" dirty="0" smtClean="0"/>
              <a:t>be used to reinstitute sound economic policies and</a:t>
            </a:r>
            <a:r>
              <a:rPr lang="en-US" sz="11900" dirty="0" smtClean="0"/>
              <a:t> constitutional lawful money</a:t>
            </a:r>
            <a:endParaRPr lang="en-US" sz="11900"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 name="TextBox 106"/>
          <p:cNvSpPr txBox="1"/>
          <p:nvPr/>
        </p:nvSpPr>
        <p:spPr>
          <a:xfrm>
            <a:off x="4885401" y="2590800"/>
            <a:ext cx="10422206" cy="2554430"/>
          </a:xfrm>
          <a:prstGeom prst="rect">
            <a:avLst/>
          </a:prstGeom>
          <a:noFill/>
        </p:spPr>
        <p:txBody>
          <a:bodyPr wrap="none" lIns="91322" tIns="45663" rIns="91322" bIns="45663" rtlCol="0">
            <a:spAutoFit/>
          </a:bodyPr>
          <a:lstStyle/>
          <a:p>
            <a:pPr algn="ctr"/>
            <a:r>
              <a:rPr lang="en-US" cap="small" dirty="0" smtClean="0">
                <a:latin typeface="Century Schoolbook"/>
                <a:cs typeface="Century Schoolbook"/>
              </a:rPr>
              <a:t>The Constitutional </a:t>
            </a:r>
            <a:br>
              <a:rPr lang="en-US" cap="small" dirty="0" smtClean="0">
                <a:latin typeface="Century Schoolbook"/>
                <a:cs typeface="Century Schoolbook"/>
              </a:rPr>
            </a:br>
            <a:r>
              <a:rPr lang="en-US" cap="small" dirty="0" smtClean="0">
                <a:latin typeface="Century Schoolbook"/>
                <a:cs typeface="Century Schoolbook"/>
              </a:rPr>
              <a:t>Fiscal System</a:t>
            </a:r>
            <a:endParaRPr lang="en-US" cap="small" dirty="0">
              <a:latin typeface="Century Schoolbook"/>
              <a:cs typeface="Century Schoolbook"/>
            </a:endParaRPr>
          </a:p>
        </p:txBody>
      </p:sp>
      <p:sp>
        <p:nvSpPr>
          <p:cNvPr id="113" name="TextBox 112"/>
          <p:cNvSpPr txBox="1"/>
          <p:nvPr/>
        </p:nvSpPr>
        <p:spPr>
          <a:xfrm>
            <a:off x="24402709" y="2590800"/>
            <a:ext cx="11545010" cy="2554430"/>
          </a:xfrm>
          <a:prstGeom prst="rect">
            <a:avLst/>
          </a:prstGeom>
          <a:noFill/>
        </p:spPr>
        <p:txBody>
          <a:bodyPr wrap="none" lIns="91322" tIns="45663" rIns="91322" bIns="45663" rtlCol="0">
            <a:spAutoFit/>
          </a:bodyPr>
          <a:lstStyle/>
          <a:p>
            <a:pPr algn="ctr"/>
            <a:r>
              <a:rPr lang="en-US" cap="small" dirty="0" smtClean="0">
                <a:latin typeface="Century Schoolbook"/>
                <a:cs typeface="Century Schoolbook"/>
              </a:rPr>
              <a:t>The Confidence-Game</a:t>
            </a:r>
            <a:br>
              <a:rPr lang="en-US" cap="small" dirty="0" smtClean="0">
                <a:latin typeface="Century Schoolbook"/>
                <a:cs typeface="Century Schoolbook"/>
              </a:rPr>
            </a:br>
            <a:r>
              <a:rPr lang="en-US" cap="small" dirty="0" smtClean="0">
                <a:latin typeface="Century Schoolbook"/>
                <a:cs typeface="Century Schoolbook"/>
              </a:rPr>
              <a:t>Fiscal System</a:t>
            </a:r>
            <a:endParaRPr lang="en-US" cap="small" dirty="0">
              <a:latin typeface="Century Schoolbook"/>
              <a:cs typeface="Century Schoolbook"/>
            </a:endParaRPr>
          </a:p>
        </p:txBody>
      </p:sp>
      <p:sp>
        <p:nvSpPr>
          <p:cNvPr id="174" name="Rectangle 173"/>
          <p:cNvSpPr/>
          <p:nvPr/>
        </p:nvSpPr>
        <p:spPr>
          <a:xfrm>
            <a:off x="1143000" y="24155400"/>
            <a:ext cx="18304701" cy="5909194"/>
          </a:xfrm>
          <a:prstGeom prst="rect">
            <a:avLst/>
          </a:prstGeom>
          <a:solidFill>
            <a:schemeClr val="accent6">
              <a:lumMod val="20000"/>
              <a:lumOff val="80000"/>
            </a:schemeClr>
          </a:solidFill>
        </p:spPr>
        <p:txBody>
          <a:bodyPr wrap="square" lIns="91322" tIns="45663" rIns="91322" bIns="45663">
            <a:spAutoFit/>
          </a:bodyPr>
          <a:lstStyle/>
          <a:p>
            <a:pPr marL="892655" indent="-845093" algn="just" defTabSz="2035272">
              <a:buFont typeface="Arial"/>
              <a:buChar char="•"/>
              <a:defRPr/>
            </a:pPr>
            <a:r>
              <a:rPr lang="en-US" sz="5400" dirty="0" smtClean="0">
                <a:latin typeface="Century Schoolbook"/>
                <a:cs typeface="Century Schoolbook"/>
              </a:rPr>
              <a:t>The constitutional system prohibits the government </a:t>
            </a:r>
            <a:r>
              <a:rPr lang="en-US" sz="5400" dirty="0" smtClean="0">
                <a:latin typeface="Century Schoolbook"/>
                <a:cs typeface="Century Schoolbook"/>
              </a:rPr>
              <a:t>from </a:t>
            </a:r>
            <a:r>
              <a:rPr lang="en-US" sz="5400" i="1" dirty="0" smtClean="0">
                <a:latin typeface="Century Schoolbook"/>
                <a:cs typeface="Century Schoolbook"/>
              </a:rPr>
              <a:t>creating</a:t>
            </a:r>
            <a:r>
              <a:rPr lang="en-US" sz="5400" dirty="0" smtClean="0">
                <a:latin typeface="Century Schoolbook"/>
                <a:cs typeface="Century Schoolbook"/>
              </a:rPr>
              <a:t> money by emitting bills of credit (legal tender notes).</a:t>
            </a:r>
            <a:endParaRPr lang="en-US" sz="5400" dirty="0" smtClean="0">
              <a:latin typeface="Century Schoolbook"/>
              <a:cs typeface="Century Schoolbook"/>
            </a:endParaRPr>
          </a:p>
          <a:p>
            <a:pPr marL="892655" indent="-845093" algn="just" defTabSz="2035272">
              <a:buFont typeface="Arial"/>
              <a:buChar char="•"/>
              <a:defRPr/>
            </a:pPr>
            <a:r>
              <a:rPr lang="en-US" sz="5400" dirty="0" smtClean="0">
                <a:latin typeface="Century Schoolbook"/>
                <a:cs typeface="Century Schoolbook"/>
              </a:rPr>
              <a:t>Th</a:t>
            </a:r>
            <a:r>
              <a:rPr lang="en-US" sz="5400" dirty="0" smtClean="0">
                <a:latin typeface="Century Schoolbook"/>
                <a:cs typeface="Century Schoolbook"/>
              </a:rPr>
              <a:t>e government can tax or borrow money from the private economy to raise revenue</a:t>
            </a:r>
          </a:p>
          <a:p>
            <a:pPr marL="892655" indent="-845093" algn="just" defTabSz="2035272">
              <a:buFont typeface="Arial"/>
              <a:buChar char="•"/>
              <a:defRPr/>
            </a:pPr>
            <a:r>
              <a:rPr lang="en-US" sz="5400" dirty="0" smtClean="0">
                <a:latin typeface="Century Schoolbook"/>
                <a:cs typeface="Century Schoolbook"/>
              </a:rPr>
              <a:t>The government call sell property or service such as coining and minting to raise additional revenue. </a:t>
            </a:r>
          </a:p>
        </p:txBody>
      </p:sp>
      <p:sp>
        <p:nvSpPr>
          <p:cNvPr id="294" name="Rectangle 293"/>
          <p:cNvSpPr/>
          <p:nvPr/>
        </p:nvSpPr>
        <p:spPr>
          <a:xfrm>
            <a:off x="21488401" y="24155400"/>
            <a:ext cx="17981242" cy="5909194"/>
          </a:xfrm>
          <a:prstGeom prst="rect">
            <a:avLst/>
          </a:prstGeom>
          <a:solidFill>
            <a:schemeClr val="accent6">
              <a:lumMod val="20000"/>
              <a:lumOff val="80000"/>
            </a:schemeClr>
          </a:solidFill>
        </p:spPr>
        <p:txBody>
          <a:bodyPr wrap="square" lIns="91322" tIns="45663" rIns="91322" bIns="45663">
            <a:spAutoFit/>
          </a:bodyPr>
          <a:lstStyle/>
          <a:p>
            <a:pPr marL="892655" indent="-845093" algn="just" defTabSz="2035272">
              <a:buFont typeface="Arial"/>
              <a:buChar char="•"/>
              <a:defRPr/>
            </a:pPr>
            <a:r>
              <a:rPr lang="en-US" sz="5400" dirty="0">
                <a:latin typeface="Century Schoolbook"/>
                <a:cs typeface="Century Schoolbook"/>
              </a:rPr>
              <a:t>If the government can </a:t>
            </a:r>
            <a:r>
              <a:rPr lang="en-US" sz="5400" i="1" dirty="0">
                <a:latin typeface="Century Schoolbook"/>
                <a:cs typeface="Century Schoolbook"/>
              </a:rPr>
              <a:t>create</a:t>
            </a:r>
            <a:r>
              <a:rPr lang="en-US" sz="5400" dirty="0">
                <a:latin typeface="Century Schoolbook"/>
                <a:cs typeface="Century Schoolbook"/>
              </a:rPr>
              <a:t> money, it has no need to </a:t>
            </a:r>
            <a:r>
              <a:rPr lang="en-US" sz="5400" i="1" dirty="0">
                <a:latin typeface="Century Schoolbook"/>
                <a:cs typeface="Century Schoolbook"/>
              </a:rPr>
              <a:t>borrow</a:t>
            </a:r>
            <a:r>
              <a:rPr lang="en-US" sz="5400" dirty="0">
                <a:latin typeface="Century Schoolbook"/>
                <a:cs typeface="Century Schoolbook"/>
              </a:rPr>
              <a:t> money.</a:t>
            </a:r>
          </a:p>
          <a:p>
            <a:pPr marL="892655" indent="-845093" algn="just" defTabSz="2035272">
              <a:buFont typeface="Arial"/>
              <a:buChar char="•"/>
              <a:defRPr/>
            </a:pPr>
            <a:r>
              <a:rPr lang="en-US" sz="5400" dirty="0">
                <a:latin typeface="Century Schoolbook"/>
                <a:cs typeface="Century Schoolbook"/>
              </a:rPr>
              <a:t>If the government can </a:t>
            </a:r>
            <a:r>
              <a:rPr lang="en-US" sz="5400" i="1" dirty="0">
                <a:latin typeface="Century Schoolbook"/>
                <a:cs typeface="Century Schoolbook"/>
              </a:rPr>
              <a:t>create </a:t>
            </a:r>
            <a:r>
              <a:rPr lang="en-US" sz="5400" dirty="0">
                <a:latin typeface="Century Schoolbook"/>
                <a:cs typeface="Century Schoolbook"/>
              </a:rPr>
              <a:t>money, it has no need to tax (the redistribution of real wealth through inflation</a:t>
            </a:r>
            <a:r>
              <a:rPr lang="en-US" sz="5400" dirty="0" smtClean="0">
                <a:latin typeface="Century Schoolbook"/>
                <a:cs typeface="Century Schoolbook"/>
              </a:rPr>
              <a:t> amounts to or is </a:t>
            </a:r>
            <a:r>
              <a:rPr lang="en-US" sz="5400" dirty="0">
                <a:latin typeface="Century Schoolbook"/>
                <a:cs typeface="Century Schoolbook"/>
              </a:rPr>
              <a:t>a tax). </a:t>
            </a:r>
          </a:p>
          <a:p>
            <a:pPr marL="892655" indent="-845093" algn="just" defTabSz="2035272">
              <a:buFont typeface="Arial"/>
              <a:buChar char="•"/>
              <a:defRPr/>
            </a:pPr>
            <a:r>
              <a:rPr lang="en-US" sz="5400" b="1" dirty="0">
                <a:solidFill>
                  <a:srgbClr val="C60000"/>
                </a:solidFill>
                <a:latin typeface="Century Schoolbook"/>
                <a:cs typeface="Century Schoolbook"/>
              </a:rPr>
              <a:t>Therefore whose interests are uniquely served by this system? </a:t>
            </a:r>
          </a:p>
        </p:txBody>
      </p:sp>
      <p:grpSp>
        <p:nvGrpSpPr>
          <p:cNvPr id="44" name="Group 43"/>
          <p:cNvGrpSpPr/>
          <p:nvPr/>
        </p:nvGrpSpPr>
        <p:grpSpPr>
          <a:xfrm>
            <a:off x="1812098" y="9672336"/>
            <a:ext cx="16934203" cy="9542911"/>
            <a:chOff x="1812098" y="9672336"/>
            <a:chExt cx="16934203" cy="9542911"/>
          </a:xfrm>
        </p:grpSpPr>
        <p:cxnSp>
          <p:nvCxnSpPr>
            <p:cNvPr id="155" name="Straight Connector 154"/>
            <p:cNvCxnSpPr/>
            <p:nvPr/>
          </p:nvCxnSpPr>
          <p:spPr>
            <a:xfrm rot="5400000">
              <a:off x="14248442" y="15416948"/>
              <a:ext cx="3019436" cy="6987"/>
            </a:xfrm>
            <a:prstGeom prst="line">
              <a:avLst/>
            </a:prstGeom>
            <a:ln w="101600" cap="sq">
              <a:miter lim="800000"/>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a:stCxn id="75" idx="1"/>
              <a:endCxn id="88" idx="3"/>
            </p:cNvCxnSpPr>
            <p:nvPr/>
          </p:nvCxnSpPr>
          <p:spPr>
            <a:xfrm rot="10800000" flipV="1">
              <a:off x="8217685" y="17609185"/>
              <a:ext cx="4552337" cy="24254"/>
            </a:xfrm>
            <a:prstGeom prst="line">
              <a:avLst/>
            </a:prstGeom>
            <a:ln w="101600" cap="sq">
              <a:miter lim="800000"/>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rot="10800000" flipV="1">
              <a:off x="11846553" y="12930941"/>
              <a:ext cx="1229382" cy="5"/>
            </a:xfrm>
            <a:prstGeom prst="line">
              <a:avLst/>
            </a:prstGeom>
            <a:ln w="101600" cap="sq">
              <a:miter lim="800000"/>
            </a:ln>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13948434" y="18308331"/>
              <a:ext cx="3619497" cy="906916"/>
            </a:xfrm>
            <a:prstGeom prst="rect">
              <a:avLst/>
            </a:prstGeom>
            <a:solidFill>
              <a:schemeClr val="accent6">
                <a:lumMod val="20000"/>
                <a:lumOff val="80000"/>
              </a:schemeClr>
            </a:solidFill>
          </p:spPr>
          <p:txBody>
            <a:bodyPr wrap="square" lIns="407165" tIns="203578" rIns="407165" bIns="203578">
              <a:spAutoFit/>
            </a:bodyPr>
            <a:lstStyle/>
            <a:p>
              <a:pPr algn="ctr" defTabSz="2035272">
                <a:defRPr/>
              </a:pPr>
              <a:r>
                <a:rPr lang="en-US" sz="3100" cap="small" dirty="0">
                  <a:latin typeface="Century Schoolbook"/>
                  <a:cs typeface="Century Schoolbook"/>
                </a:rPr>
                <a:t>Free Coinage</a:t>
              </a:r>
            </a:p>
          </p:txBody>
        </p:sp>
        <p:cxnSp>
          <p:nvCxnSpPr>
            <p:cNvPr id="158" name="Straight Connector 157"/>
            <p:cNvCxnSpPr>
              <a:stCxn id="81" idx="0"/>
              <a:endCxn id="77" idx="2"/>
            </p:cNvCxnSpPr>
            <p:nvPr/>
          </p:nvCxnSpPr>
          <p:spPr>
            <a:xfrm rot="5400000" flipH="1" flipV="1">
              <a:off x="8993754" y="14078850"/>
              <a:ext cx="1640554" cy="600480"/>
            </a:xfrm>
            <a:prstGeom prst="line">
              <a:avLst/>
            </a:prstGeom>
            <a:ln w="25400">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p:nvPr/>
          </p:nvCxnSpPr>
          <p:spPr>
            <a:xfrm rot="10800000" flipV="1">
              <a:off x="5029200" y="12899947"/>
              <a:ext cx="3352800" cy="61993"/>
            </a:xfrm>
            <a:prstGeom prst="straightConnector1">
              <a:avLst/>
            </a:prstGeom>
            <a:ln w="254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64" name="Straight Arrow Connector 163"/>
            <p:cNvCxnSpPr>
              <a:stCxn id="88" idx="0"/>
              <a:endCxn id="87" idx="2"/>
            </p:cNvCxnSpPr>
            <p:nvPr/>
          </p:nvCxnSpPr>
          <p:spPr>
            <a:xfrm rot="16200000" flipV="1">
              <a:off x="3304079" y="13774846"/>
              <a:ext cx="3279549" cy="3023896"/>
            </a:xfrm>
            <a:prstGeom prst="straightConnector1">
              <a:avLst/>
            </a:prstGeom>
            <a:ln w="254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a:stCxn id="84" idx="2"/>
            </p:cNvCxnSpPr>
            <p:nvPr/>
          </p:nvCxnSpPr>
          <p:spPr>
            <a:xfrm rot="5400000">
              <a:off x="4282122" y="10156723"/>
              <a:ext cx="1142201" cy="3000826"/>
            </a:xfrm>
            <a:prstGeom prst="straightConnector1">
              <a:avLst/>
            </a:prstGeom>
            <a:ln w="254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73" name="Shape 172"/>
            <p:cNvCxnSpPr>
              <a:stCxn id="73" idx="0"/>
              <a:endCxn id="84" idx="3"/>
            </p:cNvCxnSpPr>
            <p:nvPr/>
          </p:nvCxnSpPr>
          <p:spPr>
            <a:xfrm rot="16200000" flipV="1">
              <a:off x="10939956" y="6926752"/>
              <a:ext cx="1365780" cy="8270640"/>
            </a:xfrm>
            <a:prstGeom prst="bentConnector2">
              <a:avLst/>
            </a:prstGeom>
            <a:ln w="254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13075920" y="11744965"/>
              <a:ext cx="5364480" cy="2408868"/>
            </a:xfrm>
            <a:prstGeom prst="rect">
              <a:avLst/>
            </a:prstGeom>
            <a:solidFill>
              <a:schemeClr val="accent6">
                <a:lumMod val="20000"/>
                <a:lumOff val="80000"/>
              </a:schemeClr>
            </a:solidFill>
          </p:spPr>
          <p:txBody>
            <a:bodyPr wrap="square" lIns="407165" tIns="203578" rIns="407165" bIns="203578">
              <a:spAutoFit/>
            </a:bodyPr>
            <a:lstStyle/>
            <a:p>
              <a:pPr algn="ctr" defTabSz="2035272">
                <a:tabLst>
                  <a:tab pos="2739819" algn="l"/>
                  <a:tab pos="5885538" algn="l"/>
                  <a:tab pos="9081996" algn="l"/>
                </a:tabLst>
                <a:defRPr/>
              </a:pPr>
              <a:r>
                <a:rPr lang="en-US" sz="6200" cap="small" dirty="0">
                  <a:latin typeface="Century Schoolbook"/>
                  <a:cs typeface="Century Schoolbook"/>
                </a:rPr>
                <a:t>Private </a:t>
              </a:r>
              <a:br>
                <a:rPr lang="en-US" sz="6200" cap="small" dirty="0">
                  <a:latin typeface="Century Schoolbook"/>
                  <a:cs typeface="Century Schoolbook"/>
                </a:rPr>
              </a:br>
              <a:r>
                <a:rPr lang="en-US" sz="6200" cap="small" dirty="0">
                  <a:latin typeface="Century Schoolbook"/>
                  <a:cs typeface="Century Schoolbook"/>
                </a:rPr>
                <a:t>Economy</a:t>
              </a:r>
            </a:p>
          </p:txBody>
        </p:sp>
        <p:sp>
          <p:nvSpPr>
            <p:cNvPr id="75" name="Rectangle 74"/>
            <p:cNvSpPr/>
            <p:nvPr/>
          </p:nvSpPr>
          <p:spPr>
            <a:xfrm>
              <a:off x="12770021" y="16926565"/>
              <a:ext cx="5976280" cy="1365239"/>
            </a:xfrm>
            <a:prstGeom prst="rect">
              <a:avLst/>
            </a:prstGeom>
            <a:solidFill>
              <a:srgbClr val="FDEADA"/>
            </a:solidFill>
          </p:spPr>
          <p:txBody>
            <a:bodyPr wrap="none" lIns="407165" tIns="203578" rIns="407165" bIns="203578">
              <a:spAutoFit/>
            </a:bodyPr>
            <a:lstStyle/>
            <a:p>
              <a:pPr algn="ctr" defTabSz="2035272">
                <a:tabLst>
                  <a:tab pos="2739819" algn="l"/>
                  <a:tab pos="5885538" algn="l"/>
                  <a:tab pos="9081996" algn="l"/>
                </a:tabLst>
                <a:defRPr/>
              </a:pPr>
              <a:r>
                <a:rPr lang="en-US" sz="5300" cap="small" dirty="0">
                  <a:latin typeface="Century Schoolbook"/>
                  <a:cs typeface="Century Schoolbook"/>
                </a:rPr>
                <a:t>Silver &amp; </a:t>
              </a:r>
              <a:r>
                <a:rPr lang="en-US" sz="6200" cap="small" dirty="0">
                  <a:latin typeface="Century Schoolbook"/>
                  <a:cs typeface="Century Schoolbook"/>
                </a:rPr>
                <a:t>Gold</a:t>
              </a:r>
            </a:p>
          </p:txBody>
        </p:sp>
        <p:sp>
          <p:nvSpPr>
            <p:cNvPr id="77" name="Rectangle 76"/>
            <p:cNvSpPr/>
            <p:nvPr/>
          </p:nvSpPr>
          <p:spPr>
            <a:xfrm>
              <a:off x="8382002" y="12303084"/>
              <a:ext cx="3464538" cy="1255729"/>
            </a:xfrm>
            <a:prstGeom prst="rect">
              <a:avLst/>
            </a:prstGeom>
            <a:solidFill>
              <a:srgbClr val="FDEADA"/>
            </a:solidFill>
          </p:spPr>
          <p:txBody>
            <a:bodyPr wrap="none" lIns="407165" tIns="203578" rIns="407165" bIns="203578">
              <a:spAutoFit/>
            </a:bodyPr>
            <a:lstStyle/>
            <a:p>
              <a:pPr algn="ctr" defTabSz="2035272">
                <a:tabLst>
                  <a:tab pos="2739819" algn="l"/>
                  <a:tab pos="5885538" algn="l"/>
                  <a:tab pos="9081996" algn="l"/>
                </a:tabLst>
                <a:defRPr/>
              </a:pPr>
              <a:r>
                <a:rPr lang="en-US" sz="5300" cap="small" dirty="0">
                  <a:latin typeface="Century Schoolbook"/>
                  <a:cs typeface="Century Schoolbook"/>
                </a:rPr>
                <a:t>Borrow</a:t>
              </a:r>
            </a:p>
          </p:txBody>
        </p:sp>
        <p:sp>
          <p:nvSpPr>
            <p:cNvPr id="81" name="Rectangle 80"/>
            <p:cNvSpPr/>
            <p:nvPr/>
          </p:nvSpPr>
          <p:spPr>
            <a:xfrm>
              <a:off x="6466718" y="15199367"/>
              <a:ext cx="6094146" cy="1165185"/>
            </a:xfrm>
            <a:prstGeom prst="rect">
              <a:avLst/>
            </a:prstGeom>
            <a:solidFill>
              <a:srgbClr val="FDEADA"/>
            </a:solidFill>
          </p:spPr>
          <p:txBody>
            <a:bodyPr wrap="none" lIns="407165" tIns="203578" rIns="407165" bIns="203578">
              <a:spAutoFit/>
            </a:bodyPr>
            <a:lstStyle/>
            <a:p>
              <a:pPr algn="ctr" defTabSz="2035272">
                <a:defRPr/>
              </a:pPr>
              <a:r>
                <a:rPr lang="en-US" sz="4900" dirty="0">
                  <a:latin typeface="Century Schoolbook"/>
                  <a:cs typeface="Century Schoolbook"/>
                </a:rPr>
                <a:t>No “bills of credit”</a:t>
              </a:r>
            </a:p>
          </p:txBody>
        </p:sp>
        <p:sp>
          <p:nvSpPr>
            <p:cNvPr id="84" name="Rectangle 83"/>
            <p:cNvSpPr/>
            <p:nvPr/>
          </p:nvSpPr>
          <p:spPr>
            <a:xfrm>
              <a:off x="5219746" y="9672336"/>
              <a:ext cx="2267778" cy="1413715"/>
            </a:xfrm>
            <a:prstGeom prst="rect">
              <a:avLst/>
            </a:prstGeom>
            <a:solidFill>
              <a:srgbClr val="FDEADA"/>
            </a:solidFill>
          </p:spPr>
          <p:txBody>
            <a:bodyPr wrap="none" lIns="407165" tIns="203578" rIns="407165" bIns="203578">
              <a:spAutoFit/>
            </a:bodyPr>
            <a:lstStyle/>
            <a:p>
              <a:pPr algn="ctr" defTabSz="2035272">
                <a:tabLst>
                  <a:tab pos="2739819" algn="l"/>
                  <a:tab pos="5885538" algn="l"/>
                  <a:tab pos="9081996" algn="l"/>
                </a:tabLst>
                <a:defRPr/>
              </a:pPr>
              <a:r>
                <a:rPr lang="en-US" sz="6200" cap="small" dirty="0">
                  <a:latin typeface="Century Schoolbook"/>
                  <a:cs typeface="Century Schoolbook"/>
                </a:rPr>
                <a:t>Tax</a:t>
              </a:r>
            </a:p>
          </p:txBody>
        </p:sp>
        <p:sp>
          <p:nvSpPr>
            <p:cNvPr id="87" name="Rectangle 86"/>
            <p:cNvSpPr/>
            <p:nvPr/>
          </p:nvSpPr>
          <p:spPr>
            <a:xfrm>
              <a:off x="1812098" y="12233320"/>
              <a:ext cx="3239636" cy="1413715"/>
            </a:xfrm>
            <a:prstGeom prst="rect">
              <a:avLst/>
            </a:prstGeom>
            <a:solidFill>
              <a:srgbClr val="FDEADA"/>
            </a:solidFill>
          </p:spPr>
          <p:txBody>
            <a:bodyPr wrap="none" lIns="407165" tIns="203578" rIns="407165" bIns="203578">
              <a:spAutoFit/>
            </a:bodyPr>
            <a:lstStyle/>
            <a:p>
              <a:pPr algn="ctr" defTabSz="2035272">
                <a:tabLst>
                  <a:tab pos="2739819" algn="l"/>
                  <a:tab pos="5885538" algn="l"/>
                  <a:tab pos="9081996" algn="l"/>
                </a:tabLst>
                <a:defRPr/>
              </a:pPr>
              <a:r>
                <a:rPr lang="en-US" sz="6200" cap="small" dirty="0">
                  <a:latin typeface="Century Schoolbook"/>
                  <a:cs typeface="Century Schoolbook"/>
                </a:rPr>
                <a:t>Spend</a:t>
              </a:r>
            </a:p>
          </p:txBody>
        </p:sp>
        <p:sp>
          <p:nvSpPr>
            <p:cNvPr id="88" name="Rectangle 87"/>
            <p:cNvSpPr/>
            <p:nvPr/>
          </p:nvSpPr>
          <p:spPr>
            <a:xfrm>
              <a:off x="4693922" y="16926581"/>
              <a:ext cx="3523762" cy="1413715"/>
            </a:xfrm>
            <a:prstGeom prst="rect">
              <a:avLst/>
            </a:prstGeom>
            <a:solidFill>
              <a:srgbClr val="FDEADA"/>
            </a:solidFill>
          </p:spPr>
          <p:txBody>
            <a:bodyPr wrap="none" lIns="407165" tIns="203578" rIns="407165" bIns="203578">
              <a:spAutoFit/>
            </a:bodyPr>
            <a:lstStyle/>
            <a:p>
              <a:r>
                <a:rPr lang="en-US" sz="6200" cap="small" dirty="0" smtClean="0">
                  <a:latin typeface="Century Schoolbook"/>
                  <a:cs typeface="Century Schoolbook"/>
                </a:rPr>
                <a:t>Money</a:t>
              </a:r>
              <a:endParaRPr lang="en-US" sz="6200" dirty="0"/>
            </a:p>
          </p:txBody>
        </p:sp>
      </p:grpSp>
      <p:grpSp>
        <p:nvGrpSpPr>
          <p:cNvPr id="45" name="Group 44"/>
          <p:cNvGrpSpPr/>
          <p:nvPr/>
        </p:nvGrpSpPr>
        <p:grpSpPr>
          <a:xfrm>
            <a:off x="20634471" y="8636021"/>
            <a:ext cx="18835172" cy="12454299"/>
            <a:chOff x="20634471" y="8636021"/>
            <a:chExt cx="18835172" cy="12454299"/>
          </a:xfrm>
        </p:grpSpPr>
        <p:cxnSp>
          <p:nvCxnSpPr>
            <p:cNvPr id="227" name="Shape 226"/>
            <p:cNvCxnSpPr>
              <a:stCxn id="187" idx="1"/>
            </p:cNvCxnSpPr>
            <p:nvPr/>
          </p:nvCxnSpPr>
          <p:spPr>
            <a:xfrm rot="10800000" flipV="1">
              <a:off x="26151867" y="17878547"/>
              <a:ext cx="3490882" cy="2156945"/>
            </a:xfrm>
            <a:prstGeom prst="bentConnector3">
              <a:avLst>
                <a:gd name="adj1" fmla="val 50000"/>
              </a:avLst>
            </a:prstGeom>
            <a:ln w="101600">
              <a:solidFill>
                <a:srgbClr val="C80202"/>
              </a:solidFill>
            </a:ln>
          </p:spPr>
          <p:style>
            <a:lnRef idx="2">
              <a:schemeClr val="accent1"/>
            </a:lnRef>
            <a:fillRef idx="0">
              <a:schemeClr val="accent1"/>
            </a:fillRef>
            <a:effectRef idx="1">
              <a:schemeClr val="accent1"/>
            </a:effectRef>
            <a:fontRef idx="minor">
              <a:schemeClr val="tx1"/>
            </a:fontRef>
          </p:style>
        </p:cxnSp>
        <p:cxnSp>
          <p:nvCxnSpPr>
            <p:cNvPr id="287" name="Shape 286"/>
            <p:cNvCxnSpPr>
              <a:stCxn id="122" idx="0"/>
              <a:endCxn id="132" idx="0"/>
            </p:cNvCxnSpPr>
            <p:nvPr/>
          </p:nvCxnSpPr>
          <p:spPr>
            <a:xfrm rot="16200000" flipH="1" flipV="1">
              <a:off x="31744769" y="7681879"/>
              <a:ext cx="558121" cy="10291117"/>
            </a:xfrm>
            <a:prstGeom prst="bentConnector3">
              <a:avLst>
                <a:gd name="adj1" fmla="val -40959"/>
              </a:avLst>
            </a:prstGeom>
            <a:ln w="50800" cap="sq">
              <a:solidFill>
                <a:srgbClr val="FFFF00"/>
              </a:solidFill>
              <a:miter lim="800000"/>
            </a:ln>
          </p:spPr>
          <p:style>
            <a:lnRef idx="2">
              <a:schemeClr val="accent1"/>
            </a:lnRef>
            <a:fillRef idx="0">
              <a:schemeClr val="accent1"/>
            </a:fillRef>
            <a:effectRef idx="1">
              <a:schemeClr val="accent1"/>
            </a:effectRef>
            <a:fontRef idx="minor">
              <a:schemeClr val="tx1"/>
            </a:fontRef>
          </p:style>
        </p:cxnSp>
        <p:cxnSp>
          <p:nvCxnSpPr>
            <p:cNvPr id="271" name="Straight Connector 270"/>
            <p:cNvCxnSpPr>
              <a:stCxn id="125" idx="2"/>
              <a:endCxn id="187" idx="0"/>
            </p:cNvCxnSpPr>
            <p:nvPr/>
          </p:nvCxnSpPr>
          <p:spPr>
            <a:xfrm rot="16200000" flipH="1">
              <a:off x="31157168" y="16123128"/>
              <a:ext cx="1991697" cy="13"/>
            </a:xfrm>
            <a:prstGeom prst="line">
              <a:avLst/>
            </a:prstGeom>
            <a:ln w="101600" cap="sq">
              <a:solidFill>
                <a:srgbClr val="C60000"/>
              </a:solidFill>
              <a:miter lim="800000"/>
            </a:ln>
          </p:spPr>
          <p:style>
            <a:lnRef idx="2">
              <a:schemeClr val="accent1"/>
            </a:lnRef>
            <a:fillRef idx="0">
              <a:schemeClr val="accent1"/>
            </a:fillRef>
            <a:effectRef idx="1">
              <a:schemeClr val="accent1"/>
            </a:effectRef>
            <a:fontRef idx="minor">
              <a:schemeClr val="tx1"/>
            </a:fontRef>
          </p:style>
        </p:cxnSp>
        <p:cxnSp>
          <p:nvCxnSpPr>
            <p:cNvPr id="236" name="Straight Connector 235"/>
            <p:cNvCxnSpPr>
              <a:stCxn id="122" idx="2"/>
              <a:endCxn id="187" idx="3"/>
            </p:cNvCxnSpPr>
            <p:nvPr/>
          </p:nvCxnSpPr>
          <p:spPr>
            <a:xfrm rot="5400000">
              <a:off x="34410931" y="15120090"/>
              <a:ext cx="3010823" cy="2506092"/>
            </a:xfrm>
            <a:prstGeom prst="line">
              <a:avLst/>
            </a:prstGeom>
            <a:ln w="101600" cap="rnd">
              <a:solidFill>
                <a:srgbClr val="C60000"/>
              </a:solidFill>
              <a:round/>
            </a:ln>
          </p:spPr>
          <p:style>
            <a:lnRef idx="2">
              <a:schemeClr val="accent1"/>
            </a:lnRef>
            <a:fillRef idx="0">
              <a:schemeClr val="accent1"/>
            </a:fillRef>
            <a:effectRef idx="1">
              <a:schemeClr val="accent1"/>
            </a:effectRef>
            <a:fontRef idx="minor">
              <a:schemeClr val="tx1"/>
            </a:fontRef>
          </p:style>
        </p:cxnSp>
        <p:cxnSp>
          <p:nvCxnSpPr>
            <p:cNvPr id="226" name="Straight Connector 225"/>
            <p:cNvCxnSpPr>
              <a:stCxn id="125" idx="1"/>
              <a:endCxn id="132" idx="3"/>
            </p:cNvCxnSpPr>
            <p:nvPr/>
          </p:nvCxnSpPr>
          <p:spPr>
            <a:xfrm rot="10800000" flipV="1">
              <a:off x="28610540" y="13698308"/>
              <a:ext cx="1726516" cy="36055"/>
            </a:xfrm>
            <a:prstGeom prst="line">
              <a:avLst/>
            </a:prstGeom>
            <a:ln w="101600" cap="sq">
              <a:solidFill>
                <a:srgbClr val="C60000"/>
              </a:solidFill>
              <a:miter lim="800000"/>
            </a:ln>
          </p:spPr>
          <p:style>
            <a:lnRef idx="2">
              <a:schemeClr val="accent1"/>
            </a:lnRef>
            <a:fillRef idx="0">
              <a:schemeClr val="accent1"/>
            </a:fillRef>
            <a:effectRef idx="1">
              <a:schemeClr val="accent1"/>
            </a:effectRef>
            <a:fontRef idx="minor">
              <a:schemeClr val="tx1"/>
            </a:fontRef>
          </p:style>
        </p:cxnSp>
        <p:cxnSp>
          <p:nvCxnSpPr>
            <p:cNvPr id="177" name="Straight Connector 176"/>
            <p:cNvCxnSpPr>
              <a:stCxn id="122" idx="1"/>
              <a:endCxn id="125" idx="3"/>
            </p:cNvCxnSpPr>
            <p:nvPr/>
          </p:nvCxnSpPr>
          <p:spPr>
            <a:xfrm rot="10800000">
              <a:off x="33968963" y="13698310"/>
              <a:ext cx="987508" cy="9743"/>
            </a:xfrm>
            <a:prstGeom prst="line">
              <a:avLst/>
            </a:prstGeom>
            <a:ln w="101600" cap="sq">
              <a:solidFill>
                <a:srgbClr val="C60000"/>
              </a:solidFill>
              <a:miter lim="800000"/>
            </a:ln>
          </p:spPr>
          <p:style>
            <a:lnRef idx="2">
              <a:schemeClr val="accent1"/>
            </a:lnRef>
            <a:fillRef idx="0">
              <a:schemeClr val="accent1"/>
            </a:fillRef>
            <a:effectRef idx="1">
              <a:schemeClr val="accent1"/>
            </a:effectRef>
            <a:fontRef idx="minor">
              <a:schemeClr val="tx1"/>
            </a:fontRef>
          </p:style>
        </p:cxnSp>
        <p:cxnSp>
          <p:nvCxnSpPr>
            <p:cNvPr id="200" name="Straight Connector 199"/>
            <p:cNvCxnSpPr>
              <a:stCxn id="132" idx="2"/>
              <a:endCxn id="136" idx="0"/>
            </p:cNvCxnSpPr>
            <p:nvPr/>
          </p:nvCxnSpPr>
          <p:spPr>
            <a:xfrm rot="5400000">
              <a:off x="23062426" y="15860729"/>
              <a:ext cx="5314377" cy="2317348"/>
            </a:xfrm>
            <a:prstGeom prst="line">
              <a:avLst/>
            </a:prstGeom>
            <a:ln w="25400">
              <a:solidFill>
                <a:schemeClr val="tx1"/>
              </a:solidFill>
              <a:prstDash val="solid"/>
              <a:tailEnd type="triangle" w="lg" len="lg"/>
            </a:ln>
          </p:spPr>
          <p:style>
            <a:lnRef idx="2">
              <a:schemeClr val="accent1"/>
            </a:lnRef>
            <a:fillRef idx="0">
              <a:schemeClr val="accent1"/>
            </a:fillRef>
            <a:effectRef idx="1">
              <a:schemeClr val="accent1"/>
            </a:effectRef>
            <a:fontRef idx="minor">
              <a:schemeClr val="tx1"/>
            </a:fontRef>
          </p:style>
        </p:cxnSp>
        <p:cxnSp>
          <p:nvCxnSpPr>
            <p:cNvPr id="205" name="Straight Arrow Connector 204"/>
            <p:cNvCxnSpPr>
              <a:stCxn id="132" idx="1"/>
              <a:endCxn id="135" idx="3"/>
            </p:cNvCxnSpPr>
            <p:nvPr/>
          </p:nvCxnSpPr>
          <p:spPr>
            <a:xfrm rot="10800000" flipV="1">
              <a:off x="23874105" y="13734345"/>
              <a:ext cx="1271899" cy="9230"/>
            </a:xfrm>
            <a:prstGeom prst="straightConnector1">
              <a:avLst/>
            </a:prstGeom>
            <a:ln w="254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06" name="Straight Arrow Connector 205"/>
            <p:cNvCxnSpPr>
              <a:stCxn id="136" idx="0"/>
              <a:endCxn id="135" idx="2"/>
            </p:cNvCxnSpPr>
            <p:nvPr/>
          </p:nvCxnSpPr>
          <p:spPr>
            <a:xfrm rot="16200000" flipV="1">
              <a:off x="20794531" y="15910204"/>
              <a:ext cx="5226154" cy="2306634"/>
            </a:xfrm>
            <a:prstGeom prst="straightConnector1">
              <a:avLst/>
            </a:prstGeom>
            <a:ln w="254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07" name="Straight Arrow Connector 206"/>
            <p:cNvCxnSpPr>
              <a:stCxn id="127" idx="2"/>
              <a:endCxn id="135" idx="0"/>
            </p:cNvCxnSpPr>
            <p:nvPr/>
          </p:nvCxnSpPr>
          <p:spPr>
            <a:xfrm rot="5400000">
              <a:off x="22431564" y="9872457"/>
              <a:ext cx="2987004" cy="3341549"/>
            </a:xfrm>
            <a:prstGeom prst="straightConnector1">
              <a:avLst/>
            </a:prstGeom>
            <a:ln w="254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09" name="Shape 208"/>
            <p:cNvCxnSpPr>
              <a:stCxn id="122" idx="0"/>
              <a:endCxn id="127" idx="3"/>
            </p:cNvCxnSpPr>
            <p:nvPr/>
          </p:nvCxnSpPr>
          <p:spPr>
            <a:xfrm rot="16200000" flipV="1">
              <a:off x="30346809" y="5725798"/>
              <a:ext cx="3205499" cy="10439661"/>
            </a:xfrm>
            <a:prstGeom prst="bentConnector2">
              <a:avLst/>
            </a:prstGeom>
            <a:ln w="254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78" name="Straight Arrow Connector 277"/>
            <p:cNvCxnSpPr>
              <a:stCxn id="129" idx="0"/>
              <a:endCxn id="122" idx="2"/>
            </p:cNvCxnSpPr>
            <p:nvPr/>
          </p:nvCxnSpPr>
          <p:spPr>
            <a:xfrm rot="5400000" flipH="1" flipV="1">
              <a:off x="34429667" y="16936885"/>
              <a:ext cx="4808880" cy="670561"/>
            </a:xfrm>
            <a:prstGeom prst="straightConnector1">
              <a:avLst/>
            </a:prstGeom>
            <a:ln w="25400" cap="flat" cmpd="sng" algn="ctr">
              <a:solidFill>
                <a:schemeClr val="tx1"/>
              </a:solidFill>
              <a:prstDash val="dash"/>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80" name="Straight Arrow Connector 279"/>
            <p:cNvCxnSpPr>
              <a:stCxn id="136" idx="3"/>
              <a:endCxn id="129" idx="1"/>
            </p:cNvCxnSpPr>
            <p:nvPr/>
          </p:nvCxnSpPr>
          <p:spPr>
            <a:xfrm flipV="1">
              <a:off x="26322817" y="20304472"/>
              <a:ext cx="7205198" cy="78993"/>
            </a:xfrm>
            <a:prstGeom prst="straightConnector1">
              <a:avLst/>
            </a:prstGeom>
            <a:ln w="25400" cap="flat" cmpd="sng" algn="ctr">
              <a:solidFill>
                <a:srgbClr val="000000"/>
              </a:solidFill>
              <a:prstDash val="dash"/>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22" name="Rectangle 121"/>
            <p:cNvSpPr/>
            <p:nvPr/>
          </p:nvSpPr>
          <p:spPr>
            <a:xfrm>
              <a:off x="34956471" y="12548378"/>
              <a:ext cx="4425833" cy="2319347"/>
            </a:xfrm>
            <a:prstGeom prst="rect">
              <a:avLst/>
            </a:prstGeom>
            <a:solidFill>
              <a:srgbClr val="FDEADA"/>
            </a:solidFill>
          </p:spPr>
          <p:txBody>
            <a:bodyPr wrap="none" lIns="407165" tIns="203578" rIns="407165" bIns="203578">
              <a:spAutoFit/>
            </a:bodyPr>
            <a:lstStyle/>
            <a:p>
              <a:pPr algn="ctr" defTabSz="2035272">
                <a:tabLst>
                  <a:tab pos="2739819" algn="l"/>
                  <a:tab pos="5885538" algn="l"/>
                  <a:tab pos="9081996" algn="l"/>
                </a:tabLst>
                <a:defRPr/>
              </a:pPr>
              <a:r>
                <a:rPr lang="en-US" sz="6200" cap="small" dirty="0">
                  <a:latin typeface="Century Schoolbook"/>
                  <a:cs typeface="Century Schoolbook"/>
                </a:rPr>
                <a:t>Private</a:t>
              </a:r>
              <a:r>
                <a:rPr lang="en-US" sz="6200" cap="small" dirty="0" smtClean="0">
                  <a:latin typeface="Century Schoolbook"/>
                  <a:cs typeface="Century Schoolbook"/>
                </a:rPr>
                <a:t> </a:t>
              </a:r>
            </a:p>
            <a:p>
              <a:pPr algn="ctr" defTabSz="2035272">
                <a:tabLst>
                  <a:tab pos="2739819" algn="l"/>
                  <a:tab pos="5885538" algn="l"/>
                  <a:tab pos="9081996" algn="l"/>
                </a:tabLst>
                <a:defRPr/>
              </a:pPr>
              <a:r>
                <a:rPr lang="en-US" sz="6200" cap="small" dirty="0" smtClean="0">
                  <a:latin typeface="Century Schoolbook"/>
                  <a:cs typeface="Century Schoolbook"/>
                </a:rPr>
                <a:t>Economy</a:t>
              </a:r>
              <a:endParaRPr lang="en-US" sz="6200" cap="small" dirty="0">
                <a:latin typeface="Century Schoolbook"/>
                <a:cs typeface="Century Schoolbook"/>
              </a:endParaRPr>
            </a:p>
          </p:txBody>
        </p:sp>
        <p:sp>
          <p:nvSpPr>
            <p:cNvPr id="125" name="Rectangle 124"/>
            <p:cNvSpPr/>
            <p:nvPr/>
          </p:nvSpPr>
          <p:spPr>
            <a:xfrm>
              <a:off x="30337056" y="12269331"/>
              <a:ext cx="3631907" cy="2857956"/>
            </a:xfrm>
            <a:prstGeom prst="rect">
              <a:avLst/>
            </a:prstGeom>
            <a:solidFill>
              <a:srgbClr val="FDEADA"/>
            </a:solidFill>
          </p:spPr>
          <p:txBody>
            <a:bodyPr wrap="none" lIns="407165" tIns="203578" rIns="407165" bIns="203578">
              <a:spAutoFit/>
            </a:bodyPr>
            <a:lstStyle/>
            <a:p>
              <a:pPr algn="ctr" defTabSz="2035272">
                <a:tabLst>
                  <a:tab pos="2739819" algn="l"/>
                  <a:tab pos="5885538" algn="l"/>
                  <a:tab pos="9081996" algn="l"/>
                </a:tabLst>
                <a:defRPr/>
              </a:pPr>
              <a:r>
                <a:rPr lang="en-US" sz="5300" cap="small" dirty="0" smtClean="0">
                  <a:latin typeface="Century Schoolbook"/>
                  <a:cs typeface="Century Schoolbook"/>
                </a:rPr>
                <a:t>Federal</a:t>
              </a:r>
            </a:p>
            <a:p>
              <a:pPr algn="ctr" defTabSz="2035272">
                <a:tabLst>
                  <a:tab pos="2739819" algn="l"/>
                  <a:tab pos="5885538" algn="l"/>
                  <a:tab pos="9081996" algn="l"/>
                </a:tabLst>
                <a:defRPr/>
              </a:pPr>
              <a:r>
                <a:rPr lang="en-US" sz="5300" cap="small" dirty="0" smtClean="0">
                  <a:latin typeface="Century Schoolbook"/>
                  <a:cs typeface="Century Schoolbook"/>
                </a:rPr>
                <a:t>Reserve</a:t>
              </a:r>
            </a:p>
            <a:p>
              <a:pPr algn="ctr" defTabSz="2035272">
                <a:tabLst>
                  <a:tab pos="2739819" algn="l"/>
                  <a:tab pos="5885538" algn="l"/>
                  <a:tab pos="9081996" algn="l"/>
                </a:tabLst>
                <a:defRPr/>
              </a:pPr>
              <a:r>
                <a:rPr lang="en-US" sz="5300" cap="small" dirty="0" smtClean="0">
                  <a:latin typeface="Century Schoolbook"/>
                  <a:cs typeface="Century Schoolbook"/>
                </a:rPr>
                <a:t>System</a:t>
              </a:r>
              <a:endParaRPr lang="en-US" sz="5300" cap="small" dirty="0">
                <a:latin typeface="Century Schoolbook"/>
                <a:cs typeface="Century Schoolbook"/>
              </a:endParaRPr>
            </a:p>
          </p:txBody>
        </p:sp>
        <p:sp>
          <p:nvSpPr>
            <p:cNvPr id="127" name="Rectangle 126"/>
            <p:cNvSpPr/>
            <p:nvPr/>
          </p:nvSpPr>
          <p:spPr>
            <a:xfrm>
              <a:off x="24461949" y="8636021"/>
              <a:ext cx="2267778" cy="1413715"/>
            </a:xfrm>
            <a:prstGeom prst="rect">
              <a:avLst/>
            </a:prstGeom>
            <a:solidFill>
              <a:srgbClr val="FDEADA"/>
            </a:solidFill>
          </p:spPr>
          <p:txBody>
            <a:bodyPr wrap="none" lIns="407165" tIns="203578" rIns="407165" bIns="203578">
              <a:spAutoFit/>
            </a:bodyPr>
            <a:lstStyle/>
            <a:p>
              <a:pPr algn="ctr" defTabSz="2035272">
                <a:tabLst>
                  <a:tab pos="2739819" algn="l"/>
                  <a:tab pos="5885538" algn="l"/>
                  <a:tab pos="9081996" algn="l"/>
                </a:tabLst>
                <a:defRPr/>
              </a:pPr>
              <a:r>
                <a:rPr lang="en-US" sz="6200" cap="small" dirty="0">
                  <a:latin typeface="Century Schoolbook"/>
                  <a:cs typeface="Century Schoolbook"/>
                </a:rPr>
                <a:t>Tax</a:t>
              </a:r>
            </a:p>
          </p:txBody>
        </p:sp>
        <p:sp>
          <p:nvSpPr>
            <p:cNvPr id="129" name="Rectangle 128"/>
            <p:cNvSpPr/>
            <p:nvPr/>
          </p:nvSpPr>
          <p:spPr>
            <a:xfrm>
              <a:off x="33528011" y="19676605"/>
              <a:ext cx="5941632" cy="1255729"/>
            </a:xfrm>
            <a:prstGeom prst="rect">
              <a:avLst/>
            </a:prstGeom>
            <a:solidFill>
              <a:srgbClr val="FDEADA"/>
            </a:solidFill>
          </p:spPr>
          <p:txBody>
            <a:bodyPr wrap="square" lIns="407165" tIns="203578" rIns="407165" bIns="203578">
              <a:spAutoFit/>
            </a:bodyPr>
            <a:lstStyle/>
            <a:p>
              <a:pPr algn="ctr" defTabSz="2035272">
                <a:tabLst>
                  <a:tab pos="2739819" algn="l"/>
                  <a:tab pos="5885538" algn="l"/>
                  <a:tab pos="9081996" algn="l"/>
                </a:tabLst>
                <a:defRPr/>
              </a:pPr>
              <a:r>
                <a:rPr lang="en-US" sz="5300" cap="small" dirty="0">
                  <a:latin typeface="Century Schoolbook"/>
                  <a:cs typeface="Century Schoolbook"/>
                </a:rPr>
                <a:t>Silver &amp; Gold</a:t>
              </a:r>
            </a:p>
          </p:txBody>
        </p:sp>
        <p:sp>
          <p:nvSpPr>
            <p:cNvPr id="132" name="Rectangle 131"/>
            <p:cNvSpPr/>
            <p:nvPr/>
          </p:nvSpPr>
          <p:spPr>
            <a:xfrm>
              <a:off x="25146002" y="13106499"/>
              <a:ext cx="3464538" cy="1255729"/>
            </a:xfrm>
            <a:prstGeom prst="rect">
              <a:avLst/>
            </a:prstGeom>
            <a:solidFill>
              <a:srgbClr val="FDEADA"/>
            </a:solidFill>
          </p:spPr>
          <p:txBody>
            <a:bodyPr wrap="none" lIns="407165" tIns="203578" rIns="407165" bIns="203578">
              <a:spAutoFit/>
            </a:bodyPr>
            <a:lstStyle/>
            <a:p>
              <a:pPr algn="ctr" defTabSz="2035272">
                <a:tabLst>
                  <a:tab pos="2739819" algn="l"/>
                  <a:tab pos="5885538" algn="l"/>
                  <a:tab pos="9081996" algn="l"/>
                </a:tabLst>
                <a:defRPr/>
              </a:pPr>
              <a:r>
                <a:rPr lang="en-US" sz="5300" cap="small" dirty="0">
                  <a:latin typeface="Century Schoolbook"/>
                  <a:cs typeface="Century Schoolbook"/>
                </a:rPr>
                <a:t>Borrow</a:t>
              </a:r>
            </a:p>
          </p:txBody>
        </p:sp>
        <p:sp>
          <p:nvSpPr>
            <p:cNvPr id="133" name="Rectangle 132"/>
            <p:cNvSpPr/>
            <p:nvPr/>
          </p:nvSpPr>
          <p:spPr>
            <a:xfrm>
              <a:off x="24475440" y="15046344"/>
              <a:ext cx="5029200" cy="1519128"/>
            </a:xfrm>
            <a:prstGeom prst="rect">
              <a:avLst/>
            </a:prstGeom>
            <a:solidFill>
              <a:srgbClr val="FDEADA"/>
            </a:solidFill>
          </p:spPr>
          <p:txBody>
            <a:bodyPr wrap="square" lIns="407165" tIns="203578" rIns="407165" bIns="203578">
              <a:spAutoFit/>
            </a:bodyPr>
            <a:lstStyle/>
            <a:p>
              <a:pPr algn="ctr" defTabSz="2035272">
                <a:defRPr/>
              </a:pPr>
              <a:r>
                <a:rPr lang="en-US" sz="3600" dirty="0" smtClean="0">
                  <a:latin typeface="Century Schoolbook"/>
                  <a:cs typeface="Century Schoolbook"/>
                </a:rPr>
                <a:t>“Bills </a:t>
              </a:r>
              <a:r>
                <a:rPr lang="en-US" sz="3600" dirty="0">
                  <a:latin typeface="Century Schoolbook"/>
                  <a:cs typeface="Century Schoolbook"/>
                </a:rPr>
                <a:t>of credit</a:t>
              </a:r>
              <a:r>
                <a:rPr lang="en-US" sz="3600" dirty="0" smtClean="0">
                  <a:latin typeface="Century Schoolbook"/>
                  <a:cs typeface="Century Schoolbook"/>
                </a:rPr>
                <a:t>”</a:t>
              </a:r>
            </a:p>
            <a:p>
              <a:pPr algn="ctr" defTabSz="2035272">
                <a:defRPr/>
              </a:pPr>
              <a:r>
                <a:rPr lang="en-US" sz="3600" dirty="0" smtClean="0">
                  <a:latin typeface="Century Schoolbook"/>
                  <a:cs typeface="Century Schoolbook"/>
                </a:rPr>
                <a:t>Legal Tender Notes</a:t>
              </a:r>
              <a:endParaRPr lang="en-US" sz="3600" dirty="0">
                <a:latin typeface="Century Schoolbook"/>
                <a:cs typeface="Century Schoolbook"/>
              </a:endParaRPr>
            </a:p>
          </p:txBody>
        </p:sp>
        <p:sp>
          <p:nvSpPr>
            <p:cNvPr id="135" name="Rectangle 134"/>
            <p:cNvSpPr/>
            <p:nvPr/>
          </p:nvSpPr>
          <p:spPr>
            <a:xfrm>
              <a:off x="20634471" y="13036736"/>
              <a:ext cx="3239636" cy="1413715"/>
            </a:xfrm>
            <a:prstGeom prst="rect">
              <a:avLst/>
            </a:prstGeom>
            <a:solidFill>
              <a:srgbClr val="FDEADA"/>
            </a:solidFill>
          </p:spPr>
          <p:txBody>
            <a:bodyPr wrap="none" lIns="407165" tIns="203578" rIns="407165" bIns="203578">
              <a:spAutoFit/>
            </a:bodyPr>
            <a:lstStyle/>
            <a:p>
              <a:pPr algn="ctr" defTabSz="2035272">
                <a:tabLst>
                  <a:tab pos="2739819" algn="l"/>
                  <a:tab pos="5885538" algn="l"/>
                  <a:tab pos="9081996" algn="l"/>
                </a:tabLst>
                <a:defRPr/>
              </a:pPr>
              <a:r>
                <a:rPr lang="en-US" sz="6200" cap="small" dirty="0">
                  <a:latin typeface="Century Schoolbook"/>
                  <a:cs typeface="Century Schoolbook"/>
                </a:rPr>
                <a:t>Spend</a:t>
              </a:r>
            </a:p>
          </p:txBody>
        </p:sp>
        <p:sp>
          <p:nvSpPr>
            <p:cNvPr id="136" name="Rectangle 135"/>
            <p:cNvSpPr/>
            <p:nvPr/>
          </p:nvSpPr>
          <p:spPr>
            <a:xfrm>
              <a:off x="22799042" y="19676605"/>
              <a:ext cx="3523762" cy="1413715"/>
            </a:xfrm>
            <a:prstGeom prst="rect">
              <a:avLst/>
            </a:prstGeom>
            <a:solidFill>
              <a:srgbClr val="FDEADA"/>
            </a:solidFill>
          </p:spPr>
          <p:txBody>
            <a:bodyPr wrap="none" lIns="407165" tIns="203578" rIns="407165" bIns="203578">
              <a:spAutoFit/>
            </a:bodyPr>
            <a:lstStyle/>
            <a:p>
              <a:r>
                <a:rPr lang="en-US" sz="6200" cap="small" dirty="0" smtClean="0">
                  <a:latin typeface="Century Schoolbook"/>
                  <a:cs typeface="Century Schoolbook"/>
                </a:rPr>
                <a:t>Money</a:t>
              </a:r>
              <a:endParaRPr lang="en-US" sz="6200" dirty="0"/>
            </a:p>
          </p:txBody>
        </p:sp>
        <p:sp>
          <p:nvSpPr>
            <p:cNvPr id="187" name="Rectangle 186"/>
            <p:cNvSpPr/>
            <p:nvPr/>
          </p:nvSpPr>
          <p:spPr>
            <a:xfrm>
              <a:off x="29642749" y="17118984"/>
              <a:ext cx="5020547" cy="1519128"/>
            </a:xfrm>
            <a:prstGeom prst="rect">
              <a:avLst/>
            </a:prstGeom>
            <a:solidFill>
              <a:srgbClr val="FDEADA"/>
            </a:solidFill>
          </p:spPr>
          <p:txBody>
            <a:bodyPr wrap="none" lIns="407165" tIns="203578" rIns="407165" bIns="203578">
              <a:spAutoFit/>
            </a:bodyPr>
            <a:lstStyle/>
            <a:p>
              <a:pPr algn="ctr" defTabSz="2035272">
                <a:defRPr/>
              </a:pPr>
              <a:r>
                <a:rPr lang="en-US" sz="3600" dirty="0">
                  <a:latin typeface="Century Schoolbook"/>
                  <a:cs typeface="Century Schoolbook"/>
                </a:rPr>
                <a:t>“Bills of credit</a:t>
              </a:r>
              <a:r>
                <a:rPr lang="en-US" sz="3600" dirty="0" smtClean="0">
                  <a:latin typeface="Century Schoolbook"/>
                  <a:cs typeface="Century Schoolbook"/>
                </a:rPr>
                <a:t>”</a:t>
              </a:r>
            </a:p>
            <a:p>
              <a:pPr algn="ctr" defTabSz="2035272">
                <a:defRPr/>
              </a:pPr>
              <a:r>
                <a:rPr lang="en-US" sz="3600" dirty="0" smtClean="0">
                  <a:latin typeface="Century Schoolbook"/>
                  <a:cs typeface="Century Schoolbook"/>
                </a:rPr>
                <a:t>Legal Tender Notes</a:t>
              </a:r>
              <a:endParaRPr lang="en-US" sz="3600" dirty="0">
                <a:latin typeface="Century Schoolbook"/>
                <a:cs typeface="Century Schoolbook"/>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2000"/>
                                        <p:tgtEl>
                                          <p:spTgt spid="44"/>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74"/>
                                        </p:tgtEl>
                                        <p:attrNameLst>
                                          <p:attrName>style.visibility</p:attrName>
                                        </p:attrNameLst>
                                      </p:cBhvr>
                                      <p:to>
                                        <p:strVal val="visible"/>
                                      </p:to>
                                    </p:set>
                                    <p:animEffect transition="in" filter="box(in)">
                                      <p:cBhvr>
                                        <p:cTn id="16" dur="500"/>
                                        <p:tgtEl>
                                          <p:spTgt spid="17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20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294"/>
                                        </p:tgtEl>
                                        <p:attrNameLst>
                                          <p:attrName>style.visibility</p:attrName>
                                        </p:attrNameLst>
                                      </p:cBhvr>
                                      <p:to>
                                        <p:strVal val="visible"/>
                                      </p:to>
                                    </p:set>
                                    <p:animEffect transition="in" filter="box(in)">
                                      <p:cBhvr>
                                        <p:cTn id="26" dur="500"/>
                                        <p:tgtEl>
                                          <p:spTgt spid="29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13" grpId="0"/>
      <p:bldP spid="174" grpId="0" animBg="1"/>
      <p:bldP spid="294"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 name="TextBox 106"/>
          <p:cNvSpPr txBox="1"/>
          <p:nvPr/>
        </p:nvSpPr>
        <p:spPr>
          <a:xfrm>
            <a:off x="13068143" y="8153400"/>
            <a:ext cx="14097316" cy="1861933"/>
          </a:xfrm>
          <a:prstGeom prst="rect">
            <a:avLst/>
          </a:prstGeom>
          <a:noFill/>
        </p:spPr>
        <p:txBody>
          <a:bodyPr wrap="none" lIns="91322" tIns="45663" rIns="91322" bIns="45663" rtlCol="0">
            <a:spAutoFit/>
          </a:bodyPr>
          <a:lstStyle/>
          <a:p>
            <a:pPr algn="ctr"/>
            <a:r>
              <a:rPr lang="en-US" sz="11500" cap="small" dirty="0" smtClean="0">
                <a:latin typeface="Century Schoolbook"/>
                <a:cs typeface="Century Schoolbook"/>
              </a:rPr>
              <a:t>State Government</a:t>
            </a:r>
            <a:endParaRPr lang="en-US" sz="11500" cap="small" dirty="0">
              <a:latin typeface="Century Schoolbook"/>
              <a:cs typeface="Century Schoolbook"/>
            </a:endParaRPr>
          </a:p>
        </p:txBody>
      </p:sp>
      <p:cxnSp>
        <p:nvCxnSpPr>
          <p:cNvPr id="155" name="Straight Connector 154"/>
          <p:cNvCxnSpPr/>
          <p:nvPr/>
        </p:nvCxnSpPr>
        <p:spPr>
          <a:xfrm rot="5400000">
            <a:off x="27323798" y="13747980"/>
            <a:ext cx="4599901" cy="0"/>
          </a:xfrm>
          <a:prstGeom prst="line">
            <a:avLst/>
          </a:prstGeom>
          <a:ln w="508000" cap="sq">
            <a:miter lim="800000"/>
          </a:ln>
        </p:spPr>
        <p:style>
          <a:lnRef idx="2">
            <a:schemeClr val="accent1"/>
          </a:lnRef>
          <a:fillRef idx="0">
            <a:schemeClr val="accent1"/>
          </a:fillRef>
          <a:effectRef idx="1">
            <a:schemeClr val="accent1"/>
          </a:effectRef>
          <a:fontRef idx="minor">
            <a:schemeClr val="tx1"/>
          </a:fontRef>
        </p:style>
      </p:cxnSp>
      <p:sp>
        <p:nvSpPr>
          <p:cNvPr id="115" name="TextBox 114"/>
          <p:cNvSpPr txBox="1"/>
          <p:nvPr/>
        </p:nvSpPr>
        <p:spPr>
          <a:xfrm>
            <a:off x="3216475" y="12505522"/>
            <a:ext cx="2362202" cy="1116093"/>
          </a:xfrm>
          <a:prstGeom prst="rect">
            <a:avLst/>
          </a:prstGeom>
          <a:solidFill>
            <a:schemeClr val="accent6">
              <a:lumMod val="20000"/>
              <a:lumOff val="80000"/>
            </a:schemeClr>
          </a:solidFill>
        </p:spPr>
        <p:txBody>
          <a:bodyPr wrap="square" lIns="407054" tIns="203525" rIns="407054" bIns="203525">
            <a:spAutoFit/>
          </a:bodyPr>
          <a:lstStyle/>
          <a:p>
            <a:pPr algn="ctr" defTabSz="2035272">
              <a:tabLst>
                <a:tab pos="2739819" algn="l"/>
                <a:tab pos="5885538" algn="l"/>
                <a:tab pos="9081996" algn="l"/>
              </a:tabLst>
              <a:defRPr/>
            </a:pPr>
            <a:r>
              <a:rPr lang="en-US" sz="4500" cap="small" dirty="0">
                <a:latin typeface="Century Schoolbook"/>
                <a:cs typeface="Century Schoolbook"/>
              </a:rPr>
              <a:t>Tax</a:t>
            </a:r>
          </a:p>
        </p:txBody>
      </p:sp>
      <p:sp>
        <p:nvSpPr>
          <p:cNvPr id="116" name="TextBox 115"/>
          <p:cNvSpPr txBox="1"/>
          <p:nvPr/>
        </p:nvSpPr>
        <p:spPr>
          <a:xfrm>
            <a:off x="34267990" y="12505522"/>
            <a:ext cx="3047999" cy="1116093"/>
          </a:xfrm>
          <a:prstGeom prst="rect">
            <a:avLst/>
          </a:prstGeom>
          <a:solidFill>
            <a:schemeClr val="accent6">
              <a:lumMod val="20000"/>
              <a:lumOff val="80000"/>
            </a:schemeClr>
          </a:solidFill>
        </p:spPr>
        <p:txBody>
          <a:bodyPr wrap="square" lIns="407054" tIns="203525" rIns="407054" bIns="203525">
            <a:spAutoFit/>
          </a:bodyPr>
          <a:lstStyle/>
          <a:p>
            <a:pPr algn="ctr" defTabSz="2035272">
              <a:tabLst>
                <a:tab pos="2739819" algn="l"/>
                <a:tab pos="5885538" algn="l"/>
                <a:tab pos="9081996" algn="l"/>
              </a:tabLst>
              <a:defRPr/>
            </a:pPr>
            <a:r>
              <a:rPr lang="en-US" sz="4500" cap="small" dirty="0">
                <a:latin typeface="Century Schoolbook"/>
                <a:cs typeface="Century Schoolbook"/>
              </a:rPr>
              <a:t>Spend</a:t>
            </a:r>
          </a:p>
        </p:txBody>
      </p:sp>
      <p:sp>
        <p:nvSpPr>
          <p:cNvPr id="117" name="TextBox 116"/>
          <p:cNvSpPr txBox="1"/>
          <p:nvPr/>
        </p:nvSpPr>
        <p:spPr>
          <a:xfrm>
            <a:off x="10094531" y="12505522"/>
            <a:ext cx="3047999" cy="1116093"/>
          </a:xfrm>
          <a:prstGeom prst="rect">
            <a:avLst/>
          </a:prstGeom>
          <a:solidFill>
            <a:schemeClr val="accent6">
              <a:lumMod val="20000"/>
              <a:lumOff val="80000"/>
            </a:schemeClr>
          </a:solidFill>
        </p:spPr>
        <p:txBody>
          <a:bodyPr wrap="square" lIns="407054" tIns="203525" rIns="407054" bIns="203525">
            <a:spAutoFit/>
          </a:bodyPr>
          <a:lstStyle/>
          <a:p>
            <a:pPr algn="ctr" defTabSz="2035272">
              <a:tabLst>
                <a:tab pos="2739819" algn="l"/>
                <a:tab pos="5885538" algn="l"/>
                <a:tab pos="9081996" algn="l"/>
              </a:tabLst>
              <a:defRPr/>
            </a:pPr>
            <a:r>
              <a:rPr lang="en-US" sz="4500" cap="small" dirty="0">
                <a:latin typeface="Century Schoolbook"/>
                <a:cs typeface="Century Schoolbook"/>
              </a:rPr>
              <a:t>Borrow</a:t>
            </a:r>
          </a:p>
        </p:txBody>
      </p:sp>
      <p:sp>
        <p:nvSpPr>
          <p:cNvPr id="123" name="TextBox 122"/>
          <p:cNvSpPr txBox="1"/>
          <p:nvPr/>
        </p:nvSpPr>
        <p:spPr>
          <a:xfrm>
            <a:off x="32036145" y="19400740"/>
            <a:ext cx="7511654" cy="1989748"/>
          </a:xfrm>
          <a:prstGeom prst="rect">
            <a:avLst/>
          </a:prstGeom>
          <a:solidFill>
            <a:schemeClr val="accent6">
              <a:lumMod val="20000"/>
              <a:lumOff val="80000"/>
            </a:schemeClr>
          </a:solidFill>
        </p:spPr>
        <p:txBody>
          <a:bodyPr wrap="square" lIns="407054" tIns="203525" rIns="407054" bIns="203525">
            <a:spAutoFit/>
          </a:bodyPr>
          <a:lstStyle/>
          <a:p>
            <a:pPr algn="ctr" defTabSz="2035272">
              <a:tabLst>
                <a:tab pos="2739819" algn="l"/>
                <a:tab pos="5885538" algn="l"/>
                <a:tab pos="9081996" algn="l"/>
              </a:tabLst>
              <a:defRPr/>
            </a:pPr>
            <a:r>
              <a:rPr lang="en-US" sz="4900" cap="small" dirty="0">
                <a:latin typeface="Century Schoolbook"/>
                <a:cs typeface="Century Schoolbook"/>
              </a:rPr>
              <a:t>Alternative Money to Creditors</a:t>
            </a:r>
          </a:p>
        </p:txBody>
      </p:sp>
      <p:sp>
        <p:nvSpPr>
          <p:cNvPr id="174" name="Rectangle 173"/>
          <p:cNvSpPr/>
          <p:nvPr/>
        </p:nvSpPr>
        <p:spPr>
          <a:xfrm>
            <a:off x="25567095" y="16318760"/>
            <a:ext cx="8113314" cy="1977386"/>
          </a:xfrm>
          <a:prstGeom prst="rect">
            <a:avLst/>
          </a:prstGeom>
          <a:solidFill>
            <a:schemeClr val="accent6">
              <a:lumMod val="20000"/>
              <a:lumOff val="80000"/>
            </a:schemeClr>
          </a:solidFill>
        </p:spPr>
        <p:txBody>
          <a:bodyPr wrap="square" lIns="91322" tIns="45663" rIns="91322" bIns="45663">
            <a:spAutoFit/>
          </a:bodyPr>
          <a:lstStyle/>
          <a:p>
            <a:pPr marL="47562" algn="just" defTabSz="2035272">
              <a:defRPr/>
            </a:pPr>
            <a:r>
              <a:rPr lang="en-US" sz="4000" cap="small" dirty="0">
                <a:latin typeface="Century Schoolbook"/>
                <a:cs typeface="Century Schoolbook"/>
              </a:rPr>
              <a:t>No State shall ... make any thing but gold and silver coin a tender in payment of debts</a:t>
            </a:r>
          </a:p>
        </p:txBody>
      </p:sp>
      <p:sp>
        <p:nvSpPr>
          <p:cNvPr id="55" name="TextBox 54"/>
          <p:cNvSpPr txBox="1"/>
          <p:nvPr/>
        </p:nvSpPr>
        <p:spPr>
          <a:xfrm>
            <a:off x="26912708" y="12505522"/>
            <a:ext cx="5334001" cy="1116093"/>
          </a:xfrm>
          <a:prstGeom prst="rect">
            <a:avLst/>
          </a:prstGeom>
          <a:solidFill>
            <a:schemeClr val="accent6">
              <a:lumMod val="20000"/>
              <a:lumOff val="80000"/>
            </a:schemeClr>
          </a:solidFill>
        </p:spPr>
        <p:txBody>
          <a:bodyPr wrap="square" lIns="407054" tIns="203525" rIns="407054" bIns="203525">
            <a:spAutoFit/>
          </a:bodyPr>
          <a:lstStyle/>
          <a:p>
            <a:pPr algn="ctr" defTabSz="2035272">
              <a:tabLst>
                <a:tab pos="2739819" algn="l"/>
                <a:tab pos="5885538" algn="l"/>
                <a:tab pos="9081996" algn="l"/>
              </a:tabLst>
              <a:defRPr/>
            </a:pPr>
            <a:r>
              <a:rPr lang="en-US" sz="4500" cap="small" dirty="0">
                <a:latin typeface="Century Schoolbook"/>
                <a:cs typeface="Century Schoolbook"/>
              </a:rPr>
              <a:t>Adopt Money</a:t>
            </a:r>
          </a:p>
        </p:txBody>
      </p:sp>
      <p:cxnSp>
        <p:nvCxnSpPr>
          <p:cNvPr id="57" name="Straight Connector 56"/>
          <p:cNvCxnSpPr/>
          <p:nvPr/>
        </p:nvCxnSpPr>
        <p:spPr>
          <a:xfrm rot="5400000" flipH="1" flipV="1">
            <a:off x="3828632" y="11839111"/>
            <a:ext cx="13343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4495812" y="11171133"/>
            <a:ext cx="31319292" cy="2385"/>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5400000" flipH="1" flipV="1">
            <a:off x="35126004" y="11816392"/>
            <a:ext cx="1331979" cy="46235"/>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5400000" flipH="1" flipV="1">
            <a:off x="10915228" y="11838318"/>
            <a:ext cx="13343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5400000" flipH="1" flipV="1">
            <a:off x="19449631" y="11840702"/>
            <a:ext cx="13343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5400000" flipH="1" flipV="1">
            <a:off x="19449631" y="10503949"/>
            <a:ext cx="1334364" cy="0"/>
          </a:xfrm>
          <a:prstGeom prst="line">
            <a:avLst/>
          </a:prstGeom>
        </p:spPr>
        <p:style>
          <a:lnRef idx="2">
            <a:schemeClr val="accent1"/>
          </a:lnRef>
          <a:fillRef idx="0">
            <a:schemeClr val="accent1"/>
          </a:fillRef>
          <a:effectRef idx="1">
            <a:schemeClr val="accent1"/>
          </a:effectRef>
          <a:fontRef idx="minor">
            <a:schemeClr val="tx1"/>
          </a:fontRef>
        </p:style>
      </p:cxnSp>
      <p:sp>
        <p:nvSpPr>
          <p:cNvPr id="75" name="Up Arrow 74"/>
          <p:cNvSpPr/>
          <p:nvPr/>
        </p:nvSpPr>
        <p:spPr>
          <a:xfrm flipV="1">
            <a:off x="34534672" y="13609552"/>
            <a:ext cx="2514600" cy="5602289"/>
          </a:xfrm>
          <a:prstGeom prst="upArrow">
            <a:avLst/>
          </a:prstGeom>
          <a:solidFill>
            <a:srgbClr val="15671D"/>
          </a:solidFill>
          <a:ln>
            <a:solidFill>
              <a:srgbClr val="15671D"/>
            </a:solidFill>
          </a:ln>
        </p:spPr>
        <p:style>
          <a:lnRef idx="1">
            <a:schemeClr val="accent1"/>
          </a:lnRef>
          <a:fillRef idx="3">
            <a:schemeClr val="accent1"/>
          </a:fillRef>
          <a:effectRef idx="2">
            <a:schemeClr val="accent1"/>
          </a:effectRef>
          <a:fontRef idx="minor">
            <a:schemeClr val="lt1"/>
          </a:fontRef>
        </p:style>
        <p:txBody>
          <a:bodyPr lIns="91322" tIns="45663" rIns="91322" bIns="45663" anchor="ctr"/>
          <a:lstStyle/>
          <a:p>
            <a:pPr algn="ctr" defTabSz="2035272">
              <a:defRPr/>
            </a:pPr>
            <a:endParaRPr lang="en-US" dirty="0"/>
          </a:p>
        </p:txBody>
      </p:sp>
      <p:sp>
        <p:nvSpPr>
          <p:cNvPr id="79" name="Bent-Up Arrow 78"/>
          <p:cNvSpPr/>
          <p:nvPr/>
        </p:nvSpPr>
        <p:spPr>
          <a:xfrm rot="5400000" flipV="1">
            <a:off x="27524280" y="18426210"/>
            <a:ext cx="5867398" cy="11931256"/>
          </a:xfrm>
          <a:prstGeom prst="bentUpArrow">
            <a:avLst>
              <a:gd name="adj1" fmla="val 25000"/>
              <a:gd name="adj2" fmla="val 25000"/>
              <a:gd name="adj3" fmla="val 25000"/>
            </a:avLst>
          </a:prstGeom>
          <a:solidFill>
            <a:srgbClr val="C60000"/>
          </a:solidFill>
          <a:ln>
            <a:solidFill>
              <a:srgbClr val="C60000"/>
            </a:solidFill>
          </a:ln>
        </p:spPr>
        <p:style>
          <a:lnRef idx="1">
            <a:schemeClr val="accent1"/>
          </a:lnRef>
          <a:fillRef idx="3">
            <a:schemeClr val="accent1"/>
          </a:fillRef>
          <a:effectRef idx="2">
            <a:schemeClr val="accent1"/>
          </a:effectRef>
          <a:fontRef idx="minor">
            <a:schemeClr val="lt1"/>
          </a:fontRef>
        </p:style>
        <p:txBody>
          <a:bodyPr lIns="91322" tIns="45663" rIns="91322" bIns="45663" rtlCol="0" anchor="ctr"/>
          <a:lstStyle/>
          <a:p>
            <a:pPr algn="ctr"/>
            <a:endParaRPr lang="en-US" dirty="0">
              <a:solidFill>
                <a:srgbClr val="C60000"/>
              </a:solidFill>
            </a:endParaRPr>
          </a:p>
        </p:txBody>
      </p:sp>
      <p:sp>
        <p:nvSpPr>
          <p:cNvPr id="81" name="TextBox 80"/>
          <p:cNvSpPr txBox="1"/>
          <p:nvPr/>
        </p:nvSpPr>
        <p:spPr>
          <a:xfrm>
            <a:off x="16158373" y="26170125"/>
            <a:ext cx="8225628" cy="1719075"/>
          </a:xfrm>
          <a:prstGeom prst="rect">
            <a:avLst/>
          </a:prstGeom>
          <a:solidFill>
            <a:schemeClr val="accent6">
              <a:lumMod val="20000"/>
              <a:lumOff val="80000"/>
            </a:schemeClr>
          </a:solidFill>
        </p:spPr>
        <p:txBody>
          <a:bodyPr wrap="square" lIns="407054" tIns="203525" rIns="407054" bIns="203525">
            <a:spAutoFit/>
          </a:bodyPr>
          <a:lstStyle/>
          <a:p>
            <a:pPr algn="ctr" defTabSz="2035272">
              <a:tabLst>
                <a:tab pos="2739819" algn="l"/>
                <a:tab pos="5885538" algn="l"/>
                <a:tab pos="9081996" algn="l"/>
              </a:tabLst>
              <a:defRPr/>
            </a:pPr>
            <a:r>
              <a:rPr lang="en-US" sz="4500" cap="small" dirty="0">
                <a:latin typeface="Century Schoolbook"/>
                <a:cs typeface="Century Schoolbook"/>
              </a:rPr>
              <a:t>Militia</a:t>
            </a:r>
          </a:p>
          <a:p>
            <a:pPr algn="ctr" defTabSz="2035272">
              <a:tabLst>
                <a:tab pos="2739819" algn="l"/>
                <a:tab pos="5885538" algn="l"/>
                <a:tab pos="9081996" algn="l"/>
              </a:tabLst>
              <a:defRPr/>
            </a:pPr>
            <a:r>
              <a:rPr lang="en-US" sz="4000" cap="small" dirty="0">
                <a:latin typeface="Century Schoolbook"/>
                <a:cs typeface="Century Schoolbook"/>
              </a:rPr>
              <a:t>(Highly Organized)</a:t>
            </a:r>
          </a:p>
        </p:txBody>
      </p:sp>
      <p:sp>
        <p:nvSpPr>
          <p:cNvPr id="82" name="Bent-Up Arrow 81"/>
          <p:cNvSpPr/>
          <p:nvPr/>
        </p:nvSpPr>
        <p:spPr>
          <a:xfrm rot="10800000" flipV="1">
            <a:off x="3140282" y="21289622"/>
            <a:ext cx="12863712" cy="5477649"/>
          </a:xfrm>
          <a:prstGeom prst="bentUpArrow">
            <a:avLst>
              <a:gd name="adj1" fmla="val 25000"/>
              <a:gd name="adj2" fmla="val 24198"/>
              <a:gd name="adj3" fmla="val 25000"/>
            </a:avLst>
          </a:prstGeom>
          <a:solidFill>
            <a:srgbClr val="C60000"/>
          </a:solidFill>
          <a:ln>
            <a:solidFill>
              <a:srgbClr val="C60000"/>
            </a:solidFill>
          </a:ln>
        </p:spPr>
        <p:style>
          <a:lnRef idx="1">
            <a:schemeClr val="accent1"/>
          </a:lnRef>
          <a:fillRef idx="3">
            <a:schemeClr val="accent1"/>
          </a:fillRef>
          <a:effectRef idx="2">
            <a:schemeClr val="accent1"/>
          </a:effectRef>
          <a:fontRef idx="minor">
            <a:schemeClr val="lt1"/>
          </a:fontRef>
        </p:style>
        <p:txBody>
          <a:bodyPr lIns="91322" tIns="45663" rIns="91322" bIns="45663" rtlCol="0" anchor="ctr"/>
          <a:lstStyle/>
          <a:p>
            <a:pPr algn="ctr"/>
            <a:endParaRPr lang="en-US" dirty="0">
              <a:solidFill>
                <a:srgbClr val="C60000"/>
              </a:solidFill>
            </a:endParaRPr>
          </a:p>
        </p:txBody>
      </p:sp>
      <p:sp>
        <p:nvSpPr>
          <p:cNvPr id="83" name="TextBox 82"/>
          <p:cNvSpPr txBox="1"/>
          <p:nvPr/>
        </p:nvSpPr>
        <p:spPr>
          <a:xfrm>
            <a:off x="641744" y="19270052"/>
            <a:ext cx="7511654" cy="1989748"/>
          </a:xfrm>
          <a:prstGeom prst="rect">
            <a:avLst/>
          </a:prstGeom>
          <a:solidFill>
            <a:schemeClr val="accent6">
              <a:lumMod val="20000"/>
              <a:lumOff val="80000"/>
            </a:schemeClr>
          </a:solidFill>
        </p:spPr>
        <p:txBody>
          <a:bodyPr wrap="square" lIns="407054" tIns="203525" rIns="407054" bIns="203525">
            <a:spAutoFit/>
          </a:bodyPr>
          <a:lstStyle/>
          <a:p>
            <a:pPr algn="ctr" defTabSz="2035272">
              <a:tabLst>
                <a:tab pos="2739819" algn="l"/>
                <a:tab pos="5885538" algn="l"/>
                <a:tab pos="9081996" algn="l"/>
              </a:tabLst>
              <a:defRPr/>
            </a:pPr>
            <a:r>
              <a:rPr lang="en-US" sz="4900" cap="small" dirty="0">
                <a:latin typeface="Century Schoolbook"/>
                <a:cs typeface="Century Schoolbook"/>
              </a:rPr>
              <a:t>Alternative </a:t>
            </a:r>
            <a:r>
              <a:rPr lang="en-US" sz="4900" cap="small" dirty="0" smtClean="0">
                <a:latin typeface="Century Schoolbook"/>
                <a:cs typeface="Century Schoolbook"/>
              </a:rPr>
              <a:t>Money </a:t>
            </a:r>
            <a:r>
              <a:rPr lang="en-US" sz="4900" cap="small" dirty="0">
                <a:latin typeface="Century Schoolbook"/>
                <a:cs typeface="Century Schoolbook"/>
              </a:rPr>
              <a:t>from Taxpayers</a:t>
            </a:r>
          </a:p>
        </p:txBody>
      </p:sp>
      <p:sp>
        <p:nvSpPr>
          <p:cNvPr id="84" name="Up Arrow 83"/>
          <p:cNvSpPr/>
          <p:nvPr/>
        </p:nvSpPr>
        <p:spPr>
          <a:xfrm>
            <a:off x="3140271" y="13685749"/>
            <a:ext cx="2514600" cy="5508104"/>
          </a:xfrm>
          <a:prstGeom prst="upArrow">
            <a:avLst/>
          </a:prstGeom>
          <a:solidFill>
            <a:srgbClr val="15671D"/>
          </a:solidFill>
          <a:ln>
            <a:solidFill>
              <a:srgbClr val="15671D"/>
            </a:solidFill>
          </a:ln>
        </p:spPr>
        <p:style>
          <a:lnRef idx="1">
            <a:schemeClr val="accent1"/>
          </a:lnRef>
          <a:fillRef idx="3">
            <a:schemeClr val="accent1"/>
          </a:fillRef>
          <a:effectRef idx="2">
            <a:schemeClr val="accent1"/>
          </a:effectRef>
          <a:fontRef idx="minor">
            <a:schemeClr val="lt1"/>
          </a:fontRef>
        </p:style>
        <p:txBody>
          <a:bodyPr lIns="91322" tIns="45663" rIns="91322" bIns="45663" anchor="ctr"/>
          <a:lstStyle/>
          <a:p>
            <a:pPr algn="ctr" defTabSz="2035272">
              <a:defRPr/>
            </a:pPr>
            <a:endParaRPr lang="en-US" dirty="0"/>
          </a:p>
        </p:txBody>
      </p:sp>
      <p:sp>
        <p:nvSpPr>
          <p:cNvPr id="85" name="Up-Down Arrow 84"/>
          <p:cNvSpPr/>
          <p:nvPr/>
        </p:nvSpPr>
        <p:spPr>
          <a:xfrm>
            <a:off x="10744201" y="13685737"/>
            <a:ext cx="1600201" cy="11506198"/>
          </a:xfrm>
          <a:prstGeom prst="upDownArrow">
            <a:avLst/>
          </a:prstGeom>
          <a:solidFill>
            <a:srgbClr val="15671D"/>
          </a:solidFill>
          <a:ln>
            <a:solidFill>
              <a:srgbClr val="15671D"/>
            </a:solidFill>
          </a:ln>
        </p:spPr>
        <p:style>
          <a:lnRef idx="1">
            <a:schemeClr val="accent1"/>
          </a:lnRef>
          <a:fillRef idx="3">
            <a:schemeClr val="accent1"/>
          </a:fillRef>
          <a:effectRef idx="2">
            <a:schemeClr val="accent1"/>
          </a:effectRef>
          <a:fontRef idx="minor">
            <a:schemeClr val="lt1"/>
          </a:fontRef>
        </p:style>
        <p:txBody>
          <a:bodyPr lIns="91322" tIns="45663" rIns="91322" bIns="45663" rtlCol="0" anchor="ctr"/>
          <a:lstStyle/>
          <a:p>
            <a:pPr algn="ctr"/>
            <a:endParaRPr lang="en-US"/>
          </a:p>
        </p:txBody>
      </p:sp>
      <p:sp>
        <p:nvSpPr>
          <p:cNvPr id="86" name="TextBox 85"/>
          <p:cNvSpPr txBox="1"/>
          <p:nvPr/>
        </p:nvSpPr>
        <p:spPr>
          <a:xfrm>
            <a:off x="14548204" y="15057333"/>
            <a:ext cx="4169598" cy="1046330"/>
          </a:xfrm>
          <a:prstGeom prst="rect">
            <a:avLst/>
          </a:prstGeom>
          <a:solidFill>
            <a:schemeClr val="accent6">
              <a:lumMod val="20000"/>
              <a:lumOff val="80000"/>
            </a:schemeClr>
          </a:solidFill>
        </p:spPr>
        <p:txBody>
          <a:bodyPr wrap="square" lIns="407054" tIns="203525" rIns="407054" bIns="203525">
            <a:spAutoFit/>
          </a:bodyPr>
          <a:lstStyle/>
          <a:p>
            <a:pPr algn="ctr" defTabSz="2035272">
              <a:tabLst>
                <a:tab pos="2739819" algn="l"/>
                <a:tab pos="5885538" algn="l"/>
                <a:tab pos="9081996" algn="l"/>
              </a:tabLst>
              <a:defRPr/>
            </a:pPr>
            <a:r>
              <a:rPr lang="en-US" sz="4000" cap="small" dirty="0">
                <a:latin typeface="Century Schoolbook"/>
                <a:cs typeface="Century Schoolbook"/>
              </a:rPr>
              <a:t>Coin Money</a:t>
            </a:r>
          </a:p>
        </p:txBody>
      </p:sp>
      <p:sp>
        <p:nvSpPr>
          <p:cNvPr id="87" name="TextBox 86"/>
          <p:cNvSpPr txBox="1"/>
          <p:nvPr/>
        </p:nvSpPr>
        <p:spPr>
          <a:xfrm>
            <a:off x="19050002" y="15020844"/>
            <a:ext cx="6254398" cy="1046330"/>
          </a:xfrm>
          <a:prstGeom prst="rect">
            <a:avLst/>
          </a:prstGeom>
          <a:solidFill>
            <a:schemeClr val="accent6">
              <a:lumMod val="20000"/>
              <a:lumOff val="80000"/>
            </a:schemeClr>
          </a:solidFill>
        </p:spPr>
        <p:txBody>
          <a:bodyPr wrap="square" lIns="407054" tIns="203525" rIns="407054" bIns="203525">
            <a:spAutoFit/>
          </a:bodyPr>
          <a:lstStyle/>
          <a:p>
            <a:pPr algn="ctr" defTabSz="2035272">
              <a:tabLst>
                <a:tab pos="2739819" algn="l"/>
                <a:tab pos="5885538" algn="l"/>
                <a:tab pos="9081996" algn="l"/>
              </a:tabLst>
              <a:defRPr/>
            </a:pPr>
            <a:r>
              <a:rPr lang="en-US" sz="4000" cap="small" dirty="0">
                <a:latin typeface="Century Schoolbook"/>
                <a:cs typeface="Century Schoolbook"/>
              </a:rPr>
              <a:t>Emit Bills of Credit</a:t>
            </a:r>
          </a:p>
        </p:txBody>
      </p:sp>
      <p:cxnSp>
        <p:nvCxnSpPr>
          <p:cNvPr id="91" name="Straight Connector 90"/>
          <p:cNvCxnSpPr/>
          <p:nvPr/>
        </p:nvCxnSpPr>
        <p:spPr>
          <a:xfrm>
            <a:off x="17526001" y="14142933"/>
            <a:ext cx="4714433"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5400000" flipH="1" flipV="1">
            <a:off x="17125522" y="14543417"/>
            <a:ext cx="80096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rot="5400000" flipH="1" flipV="1">
            <a:off x="21849916" y="14543417"/>
            <a:ext cx="80096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rot="5400000" flipH="1" flipV="1">
            <a:off x="19716321" y="13705217"/>
            <a:ext cx="800967" cy="0"/>
          </a:xfrm>
          <a:prstGeom prst="line">
            <a:avLst/>
          </a:prstGeom>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17449817" y="12505522"/>
            <a:ext cx="5334001" cy="1116093"/>
          </a:xfrm>
          <a:prstGeom prst="rect">
            <a:avLst/>
          </a:prstGeom>
          <a:solidFill>
            <a:schemeClr val="accent6">
              <a:lumMod val="20000"/>
              <a:lumOff val="80000"/>
            </a:schemeClr>
          </a:solidFill>
        </p:spPr>
        <p:txBody>
          <a:bodyPr wrap="square" lIns="407054" tIns="203525" rIns="407054" bIns="203525">
            <a:spAutoFit/>
          </a:bodyPr>
          <a:lstStyle/>
          <a:p>
            <a:pPr algn="ctr" defTabSz="2035272">
              <a:tabLst>
                <a:tab pos="2739819" algn="l"/>
                <a:tab pos="5885538" algn="l"/>
                <a:tab pos="9081996" algn="l"/>
              </a:tabLst>
              <a:defRPr/>
            </a:pPr>
            <a:r>
              <a:rPr lang="en-US" sz="4500" cap="small" dirty="0">
                <a:latin typeface="Century Schoolbook"/>
                <a:cs typeface="Century Schoolbook"/>
              </a:rPr>
              <a:t>Create Money</a:t>
            </a:r>
          </a:p>
        </p:txBody>
      </p:sp>
      <p:sp>
        <p:nvSpPr>
          <p:cNvPr id="119" name="TextBox 118"/>
          <p:cNvSpPr txBox="1"/>
          <p:nvPr/>
        </p:nvSpPr>
        <p:spPr>
          <a:xfrm>
            <a:off x="16158373" y="24048933"/>
            <a:ext cx="8225628" cy="1719075"/>
          </a:xfrm>
          <a:prstGeom prst="rect">
            <a:avLst/>
          </a:prstGeom>
          <a:solidFill>
            <a:schemeClr val="accent6">
              <a:lumMod val="20000"/>
              <a:lumOff val="80000"/>
            </a:schemeClr>
          </a:solidFill>
        </p:spPr>
        <p:txBody>
          <a:bodyPr wrap="square" lIns="407054" tIns="203525" rIns="407054" bIns="203525">
            <a:spAutoFit/>
          </a:bodyPr>
          <a:lstStyle/>
          <a:p>
            <a:pPr algn="ctr" defTabSz="2035272">
              <a:tabLst>
                <a:tab pos="2739819" algn="l"/>
                <a:tab pos="5885538" algn="l"/>
                <a:tab pos="9081996" algn="l"/>
              </a:tabLst>
              <a:defRPr/>
            </a:pPr>
            <a:r>
              <a:rPr lang="en-US" sz="4500" cap="small" dirty="0">
                <a:latin typeface="Century Schoolbook"/>
                <a:cs typeface="Century Schoolbook"/>
              </a:rPr>
              <a:t>Private Economy</a:t>
            </a:r>
          </a:p>
          <a:p>
            <a:pPr algn="ctr" defTabSz="2035272">
              <a:tabLst>
                <a:tab pos="2739819" algn="l"/>
                <a:tab pos="5885538" algn="l"/>
                <a:tab pos="9081996" algn="l"/>
              </a:tabLst>
              <a:defRPr/>
            </a:pPr>
            <a:r>
              <a:rPr lang="en-US" sz="4000" cap="small" dirty="0">
                <a:latin typeface="Century Schoolbook"/>
                <a:cs typeface="Century Schoolbook"/>
              </a:rPr>
              <a:t>(Unorganized Individuals)</a:t>
            </a:r>
          </a:p>
        </p:txBody>
      </p:sp>
      <p:sp>
        <p:nvSpPr>
          <p:cNvPr id="97" name="&quot;No&quot; Symbol 96"/>
          <p:cNvSpPr/>
          <p:nvPr/>
        </p:nvSpPr>
        <p:spPr>
          <a:xfrm>
            <a:off x="16840210" y="11552135"/>
            <a:ext cx="6346626" cy="5791202"/>
          </a:xfrm>
          <a:prstGeom prst="noSmoking">
            <a:avLst>
              <a:gd name="adj" fmla="val 11093"/>
            </a:avLst>
          </a:prstGeom>
          <a:solidFill>
            <a:srgbClr val="C60000">
              <a:alpha val="30000"/>
            </a:srgbClr>
          </a:solidFill>
          <a:ln>
            <a:noFill/>
          </a:ln>
        </p:spPr>
        <p:style>
          <a:lnRef idx="1">
            <a:schemeClr val="accent1"/>
          </a:lnRef>
          <a:fillRef idx="3">
            <a:schemeClr val="accent1"/>
          </a:fillRef>
          <a:effectRef idx="2">
            <a:schemeClr val="accent1"/>
          </a:effectRef>
          <a:fontRef idx="minor">
            <a:schemeClr val="lt1"/>
          </a:fontRef>
        </p:style>
        <p:txBody>
          <a:bodyPr lIns="91322" tIns="45663" rIns="91322" bIns="45663" rtlCol="0" anchor="ctr"/>
          <a:lstStyle/>
          <a:p>
            <a:pPr algn="ctr"/>
            <a:endParaRPr lang="en-US">
              <a:solidFill>
                <a:schemeClr val="tx1"/>
              </a:solidFill>
            </a:endParaRPr>
          </a:p>
        </p:txBody>
      </p:sp>
      <p:sp>
        <p:nvSpPr>
          <p:cNvPr id="32" name="Title 31"/>
          <p:cNvSpPr>
            <a:spLocks noGrp="1"/>
          </p:cNvSpPr>
          <p:nvPr>
            <p:ph type="title"/>
          </p:nvPr>
        </p:nvSpPr>
        <p:spPr/>
        <p:txBody>
          <a:bodyPr/>
          <a:lstStyle/>
          <a:p>
            <a:r>
              <a:rPr lang="en-US" sz="16300" dirty="0" smtClean="0"/>
              <a:t>How the Militias can be used to facilitate the transition to lawful money</a:t>
            </a:r>
            <a:endParaRPr lang="en-US" sz="163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Conclusion	</a:t>
            </a:r>
            <a:endParaRPr lang="en-US" dirty="0"/>
          </a:p>
        </p:txBody>
      </p:sp>
      <p:sp>
        <p:nvSpPr>
          <p:cNvPr id="8" name="Content Placeholder 7"/>
          <p:cNvSpPr>
            <a:spLocks noGrp="1"/>
          </p:cNvSpPr>
          <p:nvPr>
            <p:ph idx="1"/>
          </p:nvPr>
        </p:nvSpPr>
        <p:spPr/>
        <p:txBody>
          <a:bodyPr/>
          <a:lstStyle/>
          <a:p>
            <a:pPr>
              <a:buNone/>
            </a:pPr>
            <a:r>
              <a:rPr lang="en-US" sz="11900" dirty="0" smtClean="0">
                <a:solidFill>
                  <a:srgbClr val="C60000"/>
                </a:solidFill>
              </a:rPr>
              <a:t>The Militias of the Several States are necessary for:</a:t>
            </a:r>
          </a:p>
          <a:p>
            <a:pPr marL="3407991" lvl="1" indent="-1371600">
              <a:buFont typeface="+mj-lt"/>
              <a:buAutoNum type="arabicPeriod"/>
            </a:pPr>
            <a:r>
              <a:rPr lang="en-US" sz="10400" dirty="0" smtClean="0">
                <a:solidFill>
                  <a:srgbClr val="C60000"/>
                </a:solidFill>
              </a:rPr>
              <a:t>The Security of a Free State</a:t>
            </a:r>
          </a:p>
          <a:p>
            <a:pPr marL="3407991" lvl="1" indent="-1371600">
              <a:buFont typeface="+mj-lt"/>
              <a:buAutoNum type="arabicPeriod"/>
            </a:pPr>
            <a:r>
              <a:rPr lang="en-US" sz="10400" dirty="0" smtClean="0">
                <a:solidFill>
                  <a:srgbClr val="C60000"/>
                </a:solidFill>
              </a:rPr>
              <a:t>The execution of the laws of the United States</a:t>
            </a:r>
          </a:p>
          <a:p>
            <a:pPr marL="3407991" lvl="1" indent="-1371600">
              <a:buFont typeface="+mj-lt"/>
              <a:buAutoNum type="arabicPeriod"/>
            </a:pPr>
            <a:r>
              <a:rPr lang="en-US" sz="10400" dirty="0" smtClean="0">
                <a:solidFill>
                  <a:srgbClr val="C60000"/>
                </a:solidFill>
              </a:rPr>
              <a:t>To repel invasions</a:t>
            </a:r>
          </a:p>
          <a:p>
            <a:pPr marL="3407991" lvl="1" indent="-1371600">
              <a:buFont typeface="+mj-lt"/>
              <a:buAutoNum type="arabicPeriod"/>
            </a:pPr>
            <a:r>
              <a:rPr lang="en-US" sz="10400" dirty="0" smtClean="0">
                <a:solidFill>
                  <a:srgbClr val="C60000"/>
                </a:solidFill>
              </a:rPr>
              <a:t>To suppress insurrections</a:t>
            </a:r>
          </a:p>
          <a:p>
            <a:pPr marL="3407991" lvl="1" indent="-1371600">
              <a:buFont typeface="+mj-lt"/>
              <a:buAutoNum type="arabicPeriod"/>
            </a:pPr>
            <a:r>
              <a:rPr lang="en-US" sz="10400" dirty="0" smtClean="0">
                <a:solidFill>
                  <a:srgbClr val="C60000"/>
                </a:solidFill>
              </a:rPr>
              <a:t>The social and </a:t>
            </a:r>
            <a:r>
              <a:rPr lang="en-US" sz="10400" smtClean="0">
                <a:solidFill>
                  <a:srgbClr val="C60000"/>
                </a:solidFill>
              </a:rPr>
              <a:t>economic stability </a:t>
            </a:r>
            <a:r>
              <a:rPr lang="en-US" sz="10400" dirty="0" smtClean="0">
                <a:solidFill>
                  <a:srgbClr val="C60000"/>
                </a:solidFill>
              </a:rPr>
              <a:t>of the United </a:t>
            </a:r>
            <a:r>
              <a:rPr lang="en-US" sz="10400" dirty="0" smtClean="0">
                <a:solidFill>
                  <a:srgbClr val="C60000"/>
                </a:solidFill>
              </a:rPr>
              <a:t>States and her citizens</a:t>
            </a:r>
          </a:p>
          <a:p>
            <a:pPr marL="3407991" lvl="1" indent="-1371600">
              <a:buFont typeface="+mj-lt"/>
              <a:buAutoNum type="arabicPeriod"/>
            </a:pPr>
            <a:endParaRPr lang="en-US" sz="10400" dirty="0" smtClean="0">
              <a:solidFill>
                <a:srgbClr val="C6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subTnLst>
                                    <p:animClr>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2000"/>
                                        <p:tgtEl>
                                          <p:spTgt spid="8">
                                            <p:txEl>
                                              <p:pRg st="1" end="1"/>
                                            </p:txEl>
                                          </p:spTgt>
                                        </p:tgtEl>
                                      </p:cBhvr>
                                    </p:animEffect>
                                  </p:childTnLst>
                                  <p:subTnLst>
                                    <p:animClr>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par>
                          <p:cTn id="12" fill="hold">
                            <p:stCondLst>
                              <p:cond delay="5000"/>
                            </p:stCondLst>
                            <p:childTnLst>
                              <p:par>
                                <p:cTn id="13" presetID="10" presetClass="entr" presetSubtype="0" fill="hold" grpId="0" nodeType="afterEffect">
                                  <p:stCondLst>
                                    <p:cond delay="100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2000"/>
                                        <p:tgtEl>
                                          <p:spTgt spid="8">
                                            <p:txEl>
                                              <p:pRg st="2" end="2"/>
                                            </p:txEl>
                                          </p:spTgt>
                                        </p:tgtEl>
                                      </p:cBhvr>
                                    </p:animEffect>
                                  </p:childTnLst>
                                  <p:subTnLst>
                                    <p:animClr>
                                      <p:cBhvr override="childStyle">
                                        <p:cTn dur="1" fill="hold" display="0" masterRel="nextClick" afterEffect="1"/>
                                        <p:tgtEl>
                                          <p:spTgt spid="8">
                                            <p:txEl>
                                              <p:pRg st="2" end="2"/>
                                            </p:txEl>
                                          </p:spTgt>
                                        </p:tgtEl>
                                        <p:attrNameLst>
                                          <p:attrName>ppt_c</p:attrName>
                                        </p:attrNameLst>
                                      </p:cBhvr>
                                      <p:to>
                                        <a:schemeClr val="tx1"/>
                                      </p:to>
                                    </p:animClr>
                                  </p:subTnLst>
                                </p:cTn>
                              </p:par>
                            </p:childTnLst>
                          </p:cTn>
                        </p:par>
                        <p:par>
                          <p:cTn id="16" fill="hold">
                            <p:stCondLst>
                              <p:cond delay="8000"/>
                            </p:stCondLst>
                            <p:childTnLst>
                              <p:par>
                                <p:cTn id="17" presetID="10" presetClass="entr" presetSubtype="0" fill="hold" grpId="0" nodeType="afterEffect">
                                  <p:stCondLst>
                                    <p:cond delay="100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2000"/>
                                        <p:tgtEl>
                                          <p:spTgt spid="8">
                                            <p:txEl>
                                              <p:pRg st="3" end="3"/>
                                            </p:txEl>
                                          </p:spTgt>
                                        </p:tgtEl>
                                      </p:cBhvr>
                                    </p:animEffect>
                                  </p:childTnLst>
                                  <p:subTnLst>
                                    <p:animClr>
                                      <p:cBhvr override="childStyle">
                                        <p:cTn dur="1" fill="hold" display="0" masterRel="nextClick" afterEffect="1"/>
                                        <p:tgtEl>
                                          <p:spTgt spid="8">
                                            <p:txEl>
                                              <p:pRg st="3" end="3"/>
                                            </p:txEl>
                                          </p:spTgt>
                                        </p:tgtEl>
                                        <p:attrNameLst>
                                          <p:attrName>ppt_c</p:attrName>
                                        </p:attrNameLst>
                                      </p:cBhvr>
                                      <p:to>
                                        <a:schemeClr val="tx1"/>
                                      </p:to>
                                    </p:animClr>
                                  </p:subTnLst>
                                </p:cTn>
                              </p:par>
                            </p:childTnLst>
                          </p:cTn>
                        </p:par>
                        <p:par>
                          <p:cTn id="20" fill="hold">
                            <p:stCondLst>
                              <p:cond delay="11000"/>
                            </p:stCondLst>
                            <p:childTnLst>
                              <p:par>
                                <p:cTn id="21" presetID="10" presetClass="entr" presetSubtype="0" fill="hold" grpId="0" nodeType="afterEffect">
                                  <p:stCondLst>
                                    <p:cond delay="100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2000"/>
                                        <p:tgtEl>
                                          <p:spTgt spid="8">
                                            <p:txEl>
                                              <p:pRg st="4" end="4"/>
                                            </p:txEl>
                                          </p:spTgt>
                                        </p:tgtEl>
                                      </p:cBhvr>
                                    </p:animEffect>
                                  </p:childTnLst>
                                  <p:subTnLst>
                                    <p:animClr>
                                      <p:cBhvr override="childStyle">
                                        <p:cTn dur="1" fill="hold" display="0" masterRel="nextClick" afterEffect="1"/>
                                        <p:tgtEl>
                                          <p:spTgt spid="8">
                                            <p:txEl>
                                              <p:pRg st="4" end="4"/>
                                            </p:txEl>
                                          </p:spTgt>
                                        </p:tgtEl>
                                        <p:attrNameLst>
                                          <p:attrName>ppt_c</p:attrName>
                                        </p:attrNameLst>
                                      </p:cBhvr>
                                      <p:to>
                                        <a:schemeClr val="tx1"/>
                                      </p:to>
                                    </p:animClr>
                                  </p:subTnLst>
                                </p:cTn>
                              </p:par>
                            </p:childTnLst>
                          </p:cTn>
                        </p:par>
                        <p:par>
                          <p:cTn id="24" fill="hold">
                            <p:stCondLst>
                              <p:cond delay="14000"/>
                            </p:stCondLst>
                            <p:childTnLst>
                              <p:par>
                                <p:cTn id="25" presetID="10" presetClass="entr" presetSubtype="0" fill="hold" grpId="0" nodeType="afterEffect">
                                  <p:stCondLst>
                                    <p:cond delay="100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2000"/>
                                        <p:tgtEl>
                                          <p:spTgt spid="8">
                                            <p:txEl>
                                              <p:pRg st="5" end="5"/>
                                            </p:txEl>
                                          </p:spTgt>
                                        </p:tgtEl>
                                      </p:cBhvr>
                                    </p:animEffect>
                                  </p:childTnLst>
                                  <p:subTnLst>
                                    <p:animClr>
                                      <p:cBhvr override="childStyle">
                                        <p:cTn dur="1" fill="hold" display="0" masterRel="nextClick" afterEffect="1"/>
                                        <p:tgtEl>
                                          <p:spTgt spid="8">
                                            <p:txEl>
                                              <p:pRg st="5" end="5"/>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18000" dirty="0" smtClean="0"/>
              <a:t>Organized Rebellion to Tyranny is a Duty!</a:t>
            </a:r>
            <a:endParaRPr lang="en-US" sz="18000" dirty="0"/>
          </a:p>
        </p:txBody>
      </p:sp>
      <p:pic>
        <p:nvPicPr>
          <p:cNvPr id="12" name="Content Placeholder 11" descr="USA_declaration_of_independence.jpg"/>
          <p:cNvPicPr>
            <a:picLocks noGrp="1" noChangeAspect="1"/>
          </p:cNvPicPr>
          <p:nvPr>
            <p:ph sz="half" idx="1"/>
          </p:nvPr>
        </p:nvPicPr>
        <p:blipFill>
          <a:blip r:embed="rId2"/>
          <a:srcRect l="-3682" r="-3682"/>
          <a:stretch>
            <a:fillRect/>
          </a:stretch>
        </p:blipFill>
        <p:spPr/>
      </p:pic>
      <p:sp>
        <p:nvSpPr>
          <p:cNvPr id="11" name="Text Placeholder 10"/>
          <p:cNvSpPr>
            <a:spLocks noGrp="1"/>
          </p:cNvSpPr>
          <p:nvPr>
            <p:ph type="body" sz="half" idx="2"/>
          </p:nvPr>
        </p:nvSpPr>
        <p:spPr/>
        <p:txBody>
          <a:bodyPr/>
          <a:lstStyle/>
          <a:p>
            <a:pPr marL="0" indent="0" algn="just">
              <a:buNone/>
            </a:pPr>
            <a:r>
              <a:rPr lang="en-US" sz="6600" b="1" dirty="0" smtClean="0">
                <a:latin typeface="Bookman Old Style"/>
                <a:cs typeface="Bookman Old Style"/>
              </a:rPr>
              <a:t>But when a long train of abuses and usurpations</a:t>
            </a:r>
            <a:r>
              <a:rPr lang="en-US" sz="6600" dirty="0" smtClean="0">
                <a:latin typeface="Bookman Old Style"/>
                <a:cs typeface="Bookman Old Style"/>
              </a:rPr>
              <a:t>, pursuing invariably the same Object evinces a design to reduce them </a:t>
            </a:r>
            <a:r>
              <a:rPr lang="en-US" sz="6600" b="1" dirty="0" smtClean="0">
                <a:latin typeface="Bookman Old Style"/>
                <a:cs typeface="Bookman Old Style"/>
              </a:rPr>
              <a:t>under absolute Despotism, </a:t>
            </a:r>
            <a:r>
              <a:rPr lang="en-US" sz="6600" b="1" u="sng" dirty="0" smtClean="0">
                <a:solidFill>
                  <a:srgbClr val="C80202"/>
                </a:solidFill>
                <a:latin typeface="Bookman Old Style"/>
                <a:cs typeface="Bookman Old Style"/>
              </a:rPr>
              <a:t>it is their right, it is their duty, to throw off such Government</a:t>
            </a:r>
            <a:r>
              <a:rPr lang="en-US" sz="6600" dirty="0" smtClean="0">
                <a:latin typeface="Bookman Old Style"/>
                <a:cs typeface="Bookman Old Style"/>
              </a:rPr>
              <a:t>, and </a:t>
            </a:r>
            <a:r>
              <a:rPr lang="en-US" sz="6600" b="1" dirty="0" smtClean="0">
                <a:solidFill>
                  <a:srgbClr val="0000FF"/>
                </a:solidFill>
                <a:latin typeface="Bookman Old Style"/>
                <a:cs typeface="Bookman Old Style"/>
              </a:rPr>
              <a:t>to provide new Guards for their future security</a:t>
            </a:r>
            <a:r>
              <a:rPr lang="en-US" sz="6600" dirty="0" smtClean="0">
                <a:latin typeface="Bookman Old Style"/>
                <a:cs typeface="Bookman Old Style"/>
              </a:rPr>
              <a:t>. -- Such has been the patient sufferance of these Colonies; and such is now the necessity which constrains them to alter their former Systems of Government. The history of the present King of Great Britain is a history of </a:t>
            </a:r>
            <a:r>
              <a:rPr lang="en-US" sz="6600" b="1" dirty="0" smtClean="0">
                <a:latin typeface="Bookman Old Style"/>
                <a:cs typeface="Bookman Old Style"/>
              </a:rPr>
              <a:t>repeated injuries and usurpations</a:t>
            </a:r>
            <a:r>
              <a:rPr lang="en-US" sz="6600" dirty="0" smtClean="0">
                <a:latin typeface="Bookman Old Style"/>
                <a:cs typeface="Bookman Old Style"/>
              </a:rPr>
              <a:t>, all having in direct object the establishment of </a:t>
            </a:r>
            <a:r>
              <a:rPr lang="en-US" sz="6600" b="1" dirty="0" smtClean="0">
                <a:solidFill>
                  <a:srgbClr val="C60000"/>
                </a:solidFill>
                <a:latin typeface="Bookman Old Style"/>
                <a:cs typeface="Bookman Old Style"/>
              </a:rPr>
              <a:t>an absolute Tyranny over these States</a:t>
            </a:r>
            <a:r>
              <a:rPr lang="en-US" sz="6600" dirty="0" smtClean="0">
                <a:latin typeface="Bookman Old Style"/>
                <a:cs typeface="Bookman Old Style"/>
              </a:rPr>
              <a:t>. To prove this, let Facts be submitted to a candid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END</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149" name="Straight Connector 148"/>
          <p:cNvCxnSpPr/>
          <p:nvPr/>
        </p:nvCxnSpPr>
        <p:spPr>
          <a:xfrm rot="10800000">
            <a:off x="28328299" y="11811721"/>
            <a:ext cx="3180535" cy="1588"/>
          </a:xfrm>
          <a:prstGeom prst="line">
            <a:avLst/>
          </a:prstGeom>
          <a:ln w="508000" cap="sq">
            <a:miter lim="800000"/>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5400000">
            <a:off x="35243563" y="18974729"/>
            <a:ext cx="912540" cy="1"/>
          </a:xfrm>
          <a:prstGeom prst="line">
            <a:avLst/>
          </a:prstGeom>
          <a:ln w="508000" cap="sq">
            <a:miter lim="800000"/>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6535400" y="398337"/>
            <a:ext cx="7162800" cy="1796533"/>
          </a:xfrm>
          <a:prstGeom prst="rect">
            <a:avLst/>
          </a:prstGeom>
          <a:solidFill>
            <a:schemeClr val="accent6">
              <a:lumMod val="20000"/>
              <a:lumOff val="80000"/>
            </a:schemeClr>
          </a:solidFill>
        </p:spPr>
        <p:txBody>
          <a:bodyPr wrap="square" lIns="407557" tIns="203779" rIns="407557" bIns="203779" rtlCol="0">
            <a:spAutoFit/>
          </a:bodyPr>
          <a:lstStyle/>
          <a:p>
            <a:pPr algn="ctr"/>
            <a:r>
              <a:rPr lang="en-US" sz="4500" cap="small" dirty="0" smtClean="0">
                <a:latin typeface="Century Schoolbook"/>
                <a:cs typeface="Century Schoolbook"/>
              </a:rPr>
              <a:t>“The </a:t>
            </a:r>
            <a:r>
              <a:rPr lang="en-US" sz="4500" cap="small" dirty="0">
                <a:latin typeface="Century Schoolbook"/>
                <a:cs typeface="Century Schoolbook"/>
              </a:rPr>
              <a:t>Laws of Nature and of Nature’s </a:t>
            </a:r>
            <a:r>
              <a:rPr lang="en-US" sz="4500" cap="small" dirty="0" smtClean="0">
                <a:latin typeface="Century Schoolbook"/>
                <a:cs typeface="Century Schoolbook"/>
              </a:rPr>
              <a:t>God”</a:t>
            </a:r>
            <a:endParaRPr lang="en-US" sz="4500" cap="small" dirty="0">
              <a:latin typeface="Century Schoolbook"/>
              <a:cs typeface="Century Schoolbook"/>
            </a:endParaRPr>
          </a:p>
        </p:txBody>
      </p:sp>
      <p:sp>
        <p:nvSpPr>
          <p:cNvPr id="5" name="Rectangle 4"/>
          <p:cNvSpPr/>
          <p:nvPr/>
        </p:nvSpPr>
        <p:spPr>
          <a:xfrm>
            <a:off x="13960853" y="1905000"/>
            <a:ext cx="12311894" cy="2135087"/>
          </a:xfrm>
          <a:prstGeom prst="rect">
            <a:avLst/>
          </a:prstGeom>
          <a:solidFill>
            <a:schemeClr val="accent6">
              <a:lumMod val="20000"/>
              <a:lumOff val="80000"/>
            </a:schemeClr>
          </a:solidFill>
        </p:spPr>
        <p:txBody>
          <a:bodyPr wrap="square" lIns="407557" tIns="203779" rIns="407557" bIns="203779">
            <a:spAutoFit/>
          </a:bodyPr>
          <a:lstStyle/>
          <a:p>
            <a:r>
              <a:rPr lang="en-US" sz="2800" dirty="0" smtClean="0">
                <a:latin typeface="Century Schoolbook"/>
                <a:cs typeface="Century Schoolbook"/>
              </a:rPr>
              <a:t>“When </a:t>
            </a:r>
            <a:r>
              <a:rPr lang="en-US" sz="2800" dirty="0">
                <a:latin typeface="Century Schoolbook"/>
                <a:cs typeface="Century Schoolbook"/>
              </a:rPr>
              <a:t>in the Course of human events it becomes necessary for one people</a:t>
            </a:r>
            <a:r>
              <a:rPr lang="en-US" sz="2800" dirty="0" smtClean="0">
                <a:latin typeface="Century Schoolbook"/>
                <a:cs typeface="Century Schoolbook"/>
              </a:rPr>
              <a:t> *** </a:t>
            </a:r>
            <a:r>
              <a:rPr lang="en-US" sz="2800" dirty="0">
                <a:latin typeface="Century Schoolbook"/>
                <a:cs typeface="Century Schoolbook"/>
              </a:rPr>
              <a:t>to assume among the powers of the earth, the separate and equal station to which the Laws of Nature and of Nature's God entitle </a:t>
            </a:r>
            <a:r>
              <a:rPr lang="en-US" sz="2800" dirty="0" smtClean="0">
                <a:latin typeface="Century Schoolbook"/>
                <a:cs typeface="Century Schoolbook"/>
              </a:rPr>
              <a:t>them ***.”</a:t>
            </a:r>
            <a:endParaRPr lang="en-US" sz="2800" dirty="0">
              <a:latin typeface="Century Schoolbook"/>
              <a:cs typeface="Century Schoolbook"/>
            </a:endParaRPr>
          </a:p>
        </p:txBody>
      </p:sp>
      <p:sp>
        <p:nvSpPr>
          <p:cNvPr id="6" name="TextBox 5"/>
          <p:cNvSpPr txBox="1"/>
          <p:nvPr/>
        </p:nvSpPr>
        <p:spPr>
          <a:xfrm>
            <a:off x="17335500" y="4572000"/>
            <a:ext cx="5562600" cy="1104035"/>
          </a:xfrm>
          <a:prstGeom prst="rect">
            <a:avLst/>
          </a:prstGeom>
          <a:solidFill>
            <a:schemeClr val="accent6">
              <a:lumMod val="20000"/>
              <a:lumOff val="80000"/>
            </a:schemeClr>
          </a:solidFill>
        </p:spPr>
        <p:txBody>
          <a:bodyPr wrap="square" lIns="407557" tIns="203779" rIns="407557" bIns="203779" rtlCol="0">
            <a:spAutoFit/>
          </a:bodyPr>
          <a:lstStyle/>
          <a:p>
            <a:pPr algn="ctr"/>
            <a:r>
              <a:rPr lang="en-US" sz="4500" cap="small" dirty="0" smtClean="0">
                <a:latin typeface="Century Schoolbook"/>
                <a:cs typeface="Century Schoolbook"/>
              </a:rPr>
              <a:t>We the People</a:t>
            </a:r>
            <a:endParaRPr lang="en-US" sz="4500" cap="small" dirty="0">
              <a:latin typeface="Century Schoolbook"/>
              <a:cs typeface="Century Schoolbook"/>
            </a:endParaRPr>
          </a:p>
        </p:txBody>
      </p:sp>
      <p:sp>
        <p:nvSpPr>
          <p:cNvPr id="8" name="Rectangle 7"/>
          <p:cNvSpPr/>
          <p:nvPr/>
        </p:nvSpPr>
        <p:spPr>
          <a:xfrm>
            <a:off x="31508833" y="9159656"/>
            <a:ext cx="8382000" cy="3108544"/>
          </a:xfrm>
          <a:prstGeom prst="rect">
            <a:avLst/>
          </a:prstGeom>
          <a:solidFill>
            <a:schemeClr val="accent6">
              <a:lumMod val="20000"/>
              <a:lumOff val="80000"/>
            </a:schemeClr>
          </a:solidFill>
        </p:spPr>
        <p:txBody>
          <a:bodyPr wrap="square">
            <a:spAutoFit/>
          </a:bodyPr>
          <a:lstStyle/>
          <a:p>
            <a:pPr algn="just"/>
            <a:r>
              <a:rPr lang="en-US" sz="2800" dirty="0" smtClean="0">
                <a:latin typeface="Century Schoolbook"/>
                <a:cs typeface="Century Schoolbook"/>
              </a:rPr>
              <a:t>“That whenever any Form of Government becomes destructive of these ends, it is the Right of the People to alter or to abolish it, and to institute new Government, laying its foundation on such principles and organizing its powers in such form, as to them shall seem most likely to effect their Safety and Happiness.”</a:t>
            </a:r>
            <a:endParaRPr lang="en-US" sz="2800" dirty="0">
              <a:latin typeface="Century Schoolbook"/>
              <a:cs typeface="Century Schoolbook"/>
            </a:endParaRPr>
          </a:p>
        </p:txBody>
      </p:sp>
      <p:sp>
        <p:nvSpPr>
          <p:cNvPr id="9" name="Rectangle 8"/>
          <p:cNvSpPr/>
          <p:nvPr/>
        </p:nvSpPr>
        <p:spPr>
          <a:xfrm>
            <a:off x="31470866" y="12761913"/>
            <a:ext cx="8457934" cy="6124754"/>
          </a:xfrm>
          <a:prstGeom prst="rect">
            <a:avLst/>
          </a:prstGeom>
          <a:solidFill>
            <a:schemeClr val="accent6">
              <a:lumMod val="20000"/>
              <a:lumOff val="80000"/>
            </a:schemeClr>
          </a:solidFill>
        </p:spPr>
        <p:txBody>
          <a:bodyPr wrap="square">
            <a:spAutoFit/>
          </a:bodyPr>
          <a:lstStyle/>
          <a:p>
            <a:pPr algn="just"/>
            <a:r>
              <a:rPr lang="en-US" sz="2800" dirty="0" smtClean="0">
                <a:latin typeface="Century Schoolbook"/>
                <a:cs typeface="Century Schoolbook"/>
              </a:rPr>
              <a:t>But when a long train of abuses and usurpations, pursuing invariably the same Object evinces a design to reduce them under absolute Despotism, it is their right, it is their duty, to throw off such Government, and to provide new Guards for their future security. -- Such has been the patient sufferance of these Colonies; and such is now the necessity which constrains them to alter their former Systems of Government. The history of the present King of Great Britain is a history of repeated injuries and usurpations, all having in direct object the establishment of an absolute Tyranny over these States. To prove this, let Facts be submitted to a candid world.</a:t>
            </a:r>
            <a:endParaRPr lang="en-US" sz="2800" dirty="0">
              <a:latin typeface="Century Schoolbook"/>
              <a:cs typeface="Century Schoolbook"/>
            </a:endParaRPr>
          </a:p>
        </p:txBody>
      </p:sp>
      <p:grpSp>
        <p:nvGrpSpPr>
          <p:cNvPr id="23" name="Group 22"/>
          <p:cNvGrpSpPr/>
          <p:nvPr/>
        </p:nvGrpSpPr>
        <p:grpSpPr>
          <a:xfrm>
            <a:off x="32918533" y="19486947"/>
            <a:ext cx="5562600" cy="2925831"/>
            <a:chOff x="25967948" y="18784165"/>
            <a:chExt cx="5562600" cy="2925831"/>
          </a:xfrm>
          <a:solidFill>
            <a:schemeClr val="accent6">
              <a:lumMod val="20000"/>
              <a:lumOff val="80000"/>
            </a:schemeClr>
          </a:solidFill>
        </p:grpSpPr>
        <p:sp>
          <p:nvSpPr>
            <p:cNvPr id="21" name="TextBox 20"/>
            <p:cNvSpPr txBox="1"/>
            <p:nvPr/>
          </p:nvSpPr>
          <p:spPr>
            <a:xfrm>
              <a:off x="25967948" y="19574909"/>
              <a:ext cx="5562600" cy="2135087"/>
            </a:xfrm>
            <a:prstGeom prst="rect">
              <a:avLst/>
            </a:prstGeom>
            <a:grpFill/>
          </p:spPr>
          <p:txBody>
            <a:bodyPr wrap="square" lIns="407557" tIns="203779" rIns="407557" bIns="203779" rtlCol="0">
              <a:spAutoFit/>
            </a:bodyPr>
            <a:lstStyle/>
            <a:p>
              <a:pPr algn="just"/>
              <a:r>
                <a:rPr lang="en-US" sz="2800" cap="small" dirty="0" smtClean="0">
                  <a:latin typeface="Century Schoolbook"/>
                  <a:cs typeface="Century Schoolbook"/>
                </a:rPr>
                <a:t>Direct and Personal participation throughout the country in small local organizations</a:t>
              </a:r>
              <a:endParaRPr lang="en-US" sz="2800" cap="small" dirty="0">
                <a:latin typeface="Century Schoolbook"/>
                <a:cs typeface="Century Schoolbook"/>
              </a:endParaRPr>
            </a:p>
          </p:txBody>
        </p:sp>
        <p:sp>
          <p:nvSpPr>
            <p:cNvPr id="22" name="TextBox 21"/>
            <p:cNvSpPr txBox="1"/>
            <p:nvPr/>
          </p:nvSpPr>
          <p:spPr>
            <a:xfrm>
              <a:off x="25967948" y="18784165"/>
              <a:ext cx="5562600" cy="1104035"/>
            </a:xfrm>
            <a:prstGeom prst="rect">
              <a:avLst/>
            </a:prstGeom>
            <a:grpFill/>
          </p:spPr>
          <p:txBody>
            <a:bodyPr wrap="square" lIns="407557" tIns="203779" rIns="407557" bIns="203779" rtlCol="0">
              <a:spAutoFit/>
            </a:bodyPr>
            <a:lstStyle/>
            <a:p>
              <a:pPr algn="ctr"/>
              <a:r>
                <a:rPr lang="en-US" sz="4500" cap="small" dirty="0" smtClean="0">
                  <a:latin typeface="Century Schoolbook"/>
                  <a:cs typeface="Century Schoolbook"/>
                </a:rPr>
                <a:t>We the People</a:t>
              </a:r>
              <a:endParaRPr lang="en-US" sz="4500" cap="small" dirty="0">
                <a:latin typeface="Century Schoolbook"/>
                <a:cs typeface="Century Schoolbook"/>
              </a:endParaRPr>
            </a:p>
          </p:txBody>
        </p:sp>
      </p:grpSp>
      <p:grpSp>
        <p:nvGrpSpPr>
          <p:cNvPr id="26" name="Group 25"/>
          <p:cNvGrpSpPr/>
          <p:nvPr/>
        </p:nvGrpSpPr>
        <p:grpSpPr>
          <a:xfrm>
            <a:off x="32289883" y="22936200"/>
            <a:ext cx="6819900" cy="3237369"/>
            <a:chOff x="30700474" y="20193000"/>
            <a:chExt cx="6819900" cy="3237369"/>
          </a:xfrm>
          <a:solidFill>
            <a:schemeClr val="accent6">
              <a:lumMod val="20000"/>
              <a:lumOff val="80000"/>
            </a:schemeClr>
          </a:solidFill>
        </p:grpSpPr>
        <p:sp>
          <p:nvSpPr>
            <p:cNvPr id="24" name="TextBox 23"/>
            <p:cNvSpPr txBox="1"/>
            <p:nvPr/>
          </p:nvSpPr>
          <p:spPr>
            <a:xfrm>
              <a:off x="30700474" y="20193000"/>
              <a:ext cx="6819900" cy="1104035"/>
            </a:xfrm>
            <a:prstGeom prst="rect">
              <a:avLst/>
            </a:prstGeom>
            <a:grpFill/>
          </p:spPr>
          <p:txBody>
            <a:bodyPr wrap="square" lIns="407557" tIns="203779" rIns="407557" bIns="203779" rtlCol="0">
              <a:spAutoFit/>
            </a:bodyPr>
            <a:lstStyle/>
            <a:p>
              <a:pPr algn="ctr"/>
              <a:r>
                <a:rPr lang="en-US" sz="4500" cap="small" dirty="0" smtClean="0">
                  <a:latin typeface="Century Schoolbook"/>
                  <a:cs typeface="Century Schoolbook"/>
                </a:rPr>
                <a:t>First Amendment</a:t>
              </a:r>
              <a:endParaRPr lang="en-US" sz="4500" cap="small" dirty="0">
                <a:latin typeface="Century Schoolbook"/>
                <a:cs typeface="Century Schoolbook"/>
              </a:endParaRPr>
            </a:p>
          </p:txBody>
        </p:sp>
        <p:sp>
          <p:nvSpPr>
            <p:cNvPr id="25" name="Rectangle 24"/>
            <p:cNvSpPr/>
            <p:nvPr/>
          </p:nvSpPr>
          <p:spPr>
            <a:xfrm>
              <a:off x="30700474" y="21183600"/>
              <a:ext cx="6819900" cy="2246769"/>
            </a:xfrm>
            <a:prstGeom prst="rect">
              <a:avLst/>
            </a:prstGeom>
            <a:grpFill/>
          </p:spPr>
          <p:txBody>
            <a:bodyPr wrap="square">
              <a:spAutoFit/>
            </a:bodyPr>
            <a:lstStyle/>
            <a:p>
              <a:pPr>
                <a:tabLst>
                  <a:tab pos="863600" algn="l"/>
                </a:tabLst>
              </a:pPr>
              <a:r>
                <a:rPr lang="en-US" sz="2800" dirty="0" smtClean="0">
                  <a:latin typeface="Century Schoolbook"/>
                  <a:cs typeface="Century Schoolbook"/>
                </a:rPr>
                <a:t>	Congress shall make no law *** abridging *** the right of the people peaceably to assemble, and to petition the government for a redress of grievances.</a:t>
              </a:r>
              <a:endParaRPr lang="en-US" sz="2800" dirty="0">
                <a:latin typeface="Century Schoolbook"/>
                <a:cs typeface="Century Schoolbook"/>
              </a:endParaRPr>
            </a:p>
          </p:txBody>
        </p:sp>
      </p:grpSp>
      <p:sp>
        <p:nvSpPr>
          <p:cNvPr id="27" name="TextBox 26"/>
          <p:cNvSpPr txBox="1"/>
          <p:nvPr/>
        </p:nvSpPr>
        <p:spPr>
          <a:xfrm>
            <a:off x="31985083" y="26984981"/>
            <a:ext cx="7429500" cy="1796533"/>
          </a:xfrm>
          <a:prstGeom prst="rect">
            <a:avLst/>
          </a:prstGeom>
          <a:solidFill>
            <a:schemeClr val="accent6">
              <a:lumMod val="20000"/>
              <a:lumOff val="80000"/>
            </a:schemeClr>
          </a:solidFill>
        </p:spPr>
        <p:txBody>
          <a:bodyPr wrap="square" lIns="407557" tIns="203779" rIns="407557" bIns="203779" rtlCol="0">
            <a:spAutoFit/>
          </a:bodyPr>
          <a:lstStyle/>
          <a:p>
            <a:pPr algn="ctr"/>
            <a:r>
              <a:rPr lang="en-US" sz="4500" cap="small" dirty="0" smtClean="0">
                <a:latin typeface="Century Schoolbook"/>
                <a:cs typeface="Century Schoolbook"/>
              </a:rPr>
              <a:t>Ultimate break on the power of factions</a:t>
            </a:r>
            <a:endParaRPr lang="en-US" sz="4500" cap="small" dirty="0">
              <a:latin typeface="Century Schoolbook"/>
              <a:cs typeface="Century Schoolbook"/>
            </a:endParaRPr>
          </a:p>
        </p:txBody>
      </p:sp>
      <p:sp>
        <p:nvSpPr>
          <p:cNvPr id="28" name="TextBox 27"/>
          <p:cNvSpPr txBox="1"/>
          <p:nvPr/>
        </p:nvSpPr>
        <p:spPr>
          <a:xfrm>
            <a:off x="32861732" y="28933914"/>
            <a:ext cx="5676203" cy="707886"/>
          </a:xfrm>
          <a:prstGeom prst="rect">
            <a:avLst/>
          </a:prstGeom>
          <a:solidFill>
            <a:schemeClr val="accent6">
              <a:lumMod val="20000"/>
              <a:lumOff val="80000"/>
            </a:schemeClr>
          </a:solidFill>
        </p:spPr>
        <p:txBody>
          <a:bodyPr wrap="none" rtlCol="0">
            <a:spAutoFit/>
          </a:bodyPr>
          <a:lstStyle/>
          <a:p>
            <a:r>
              <a:rPr lang="en-US" sz="4000" dirty="0" smtClean="0">
                <a:latin typeface="Century Schoolbook"/>
                <a:cs typeface="Century Schoolbook"/>
              </a:rPr>
              <a:t>(The Federalist No. 46)</a:t>
            </a:r>
            <a:endParaRPr lang="en-US" sz="4000" dirty="0">
              <a:latin typeface="Century Schoolbook"/>
              <a:cs typeface="Century Schoolbook"/>
            </a:endParaRPr>
          </a:p>
        </p:txBody>
      </p:sp>
      <p:sp>
        <p:nvSpPr>
          <p:cNvPr id="29" name="Rectangle 28"/>
          <p:cNvSpPr/>
          <p:nvPr/>
        </p:nvSpPr>
        <p:spPr>
          <a:xfrm>
            <a:off x="7788653" y="4114800"/>
            <a:ext cx="6172200" cy="2246769"/>
          </a:xfrm>
          <a:prstGeom prst="rect">
            <a:avLst/>
          </a:prstGeom>
          <a:solidFill>
            <a:schemeClr val="accent6">
              <a:lumMod val="20000"/>
              <a:lumOff val="80000"/>
            </a:schemeClr>
          </a:solidFill>
        </p:spPr>
        <p:txBody>
          <a:bodyPr wrap="square">
            <a:spAutoFit/>
          </a:bodyPr>
          <a:lstStyle/>
          <a:p>
            <a:pPr algn="just"/>
            <a:r>
              <a:rPr lang="en-US" sz="2800" cap="small" dirty="0" smtClean="0">
                <a:latin typeface="Century Schoolbook"/>
                <a:cs typeface="Century Schoolbook"/>
              </a:rPr>
              <a:t>That to secure these rights, Governments are instituted among Men, deriving their just powers from the consent of the governed, ***.</a:t>
            </a:r>
            <a:endParaRPr lang="en-US" sz="2800" cap="small" dirty="0">
              <a:latin typeface="Century Schoolbook"/>
              <a:cs typeface="Century Schoolbook"/>
            </a:endParaRPr>
          </a:p>
        </p:txBody>
      </p:sp>
      <p:cxnSp>
        <p:nvCxnSpPr>
          <p:cNvPr id="36" name="Straight Connector 35"/>
          <p:cNvCxnSpPr/>
          <p:nvPr/>
        </p:nvCxnSpPr>
        <p:spPr>
          <a:xfrm rot="5400000">
            <a:off x="19677770" y="4171242"/>
            <a:ext cx="876472" cy="1588"/>
          </a:xfrm>
          <a:prstGeom prst="line">
            <a:avLst/>
          </a:prstGeom>
          <a:ln w="38100">
            <a:solidFill>
              <a:srgbClr val="0D0D0D"/>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19679358" y="6228642"/>
            <a:ext cx="876472" cy="1588"/>
          </a:xfrm>
          <a:prstGeom prst="line">
            <a:avLst/>
          </a:prstGeom>
          <a:ln w="38100">
            <a:solidFill>
              <a:srgbClr val="0D0D0D"/>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24901148" y="7276236"/>
            <a:ext cx="10799479" cy="1"/>
          </a:xfrm>
          <a:prstGeom prst="line">
            <a:avLst/>
          </a:prstGeom>
          <a:ln w="508000" cap="sq">
            <a:miter lim="800000"/>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rot="16200000" flipH="1">
            <a:off x="34955525" y="8059509"/>
            <a:ext cx="1488617" cy="1"/>
          </a:xfrm>
          <a:prstGeom prst="line">
            <a:avLst/>
          </a:prstGeom>
          <a:ln w="508000" cap="sq">
            <a:miter lim="800000"/>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a:stCxn id="8" idx="2"/>
            <a:endCxn id="9" idx="0"/>
          </p:cNvCxnSpPr>
          <p:nvPr/>
        </p:nvCxnSpPr>
        <p:spPr>
          <a:xfrm rot="5400000">
            <a:off x="35452977" y="12515056"/>
            <a:ext cx="493713" cy="1588"/>
          </a:xfrm>
          <a:prstGeom prst="line">
            <a:avLst/>
          </a:prstGeom>
          <a:ln w="38100">
            <a:solidFill>
              <a:srgbClr val="0D0D0D"/>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5400000">
            <a:off x="35261597" y="22532320"/>
            <a:ext cx="876472" cy="1588"/>
          </a:xfrm>
          <a:prstGeom prst="line">
            <a:avLst/>
          </a:prstGeom>
          <a:ln w="38100">
            <a:solidFill>
              <a:srgbClr val="0D0D0D"/>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5400000">
            <a:off x="35261597" y="26589884"/>
            <a:ext cx="876472" cy="1588"/>
          </a:xfrm>
          <a:prstGeom prst="line">
            <a:avLst/>
          </a:prstGeom>
          <a:ln w="38100">
            <a:solidFill>
              <a:srgbClr val="0D0D0D"/>
            </a:solidFill>
            <a:tailEnd type="triangle" w="lg" len="lg"/>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1058674" y="6724218"/>
            <a:ext cx="6798053" cy="1104035"/>
          </a:xfrm>
          <a:prstGeom prst="rect">
            <a:avLst/>
          </a:prstGeom>
          <a:solidFill>
            <a:schemeClr val="accent6">
              <a:lumMod val="20000"/>
              <a:lumOff val="80000"/>
            </a:schemeClr>
          </a:solidFill>
        </p:spPr>
        <p:txBody>
          <a:bodyPr wrap="square" lIns="407557" tIns="203779" rIns="407557" bIns="203779" rtlCol="0">
            <a:spAutoFit/>
          </a:bodyPr>
          <a:lstStyle/>
          <a:p>
            <a:pPr algn="ctr"/>
            <a:r>
              <a:rPr lang="en-US" sz="4500" cap="small" dirty="0" smtClean="0">
                <a:latin typeface="Century Schoolbook"/>
                <a:cs typeface="Century Schoolbook"/>
              </a:rPr>
              <a:t>Constitution</a:t>
            </a:r>
            <a:endParaRPr lang="en-US" sz="4500" cap="small" dirty="0">
              <a:latin typeface="Century Schoolbook"/>
              <a:cs typeface="Century Schoolbook"/>
            </a:endParaRPr>
          </a:p>
        </p:txBody>
      </p:sp>
      <p:cxnSp>
        <p:nvCxnSpPr>
          <p:cNvPr id="96" name="Straight Connector 95"/>
          <p:cNvCxnSpPr>
            <a:endCxn id="95" idx="3"/>
          </p:cNvCxnSpPr>
          <p:nvPr/>
        </p:nvCxnSpPr>
        <p:spPr>
          <a:xfrm rot="10800000" flipV="1">
            <a:off x="7856727" y="7235824"/>
            <a:ext cx="7247126" cy="40412"/>
          </a:xfrm>
          <a:prstGeom prst="line">
            <a:avLst/>
          </a:prstGeom>
          <a:ln w="38100">
            <a:solidFill>
              <a:srgbClr val="0D0D0D"/>
            </a:solidFill>
            <a:tailEnd type="triangle" w="lg" len="lg"/>
          </a:ln>
        </p:spPr>
        <p:style>
          <a:lnRef idx="2">
            <a:schemeClr val="accent1"/>
          </a:lnRef>
          <a:fillRef idx="0">
            <a:schemeClr val="accent1"/>
          </a:fillRef>
          <a:effectRef idx="1">
            <a:schemeClr val="accent1"/>
          </a:effectRef>
          <a:fontRef idx="minor">
            <a:schemeClr val="tx1"/>
          </a:fontRef>
        </p:style>
      </p:cxnSp>
      <p:grpSp>
        <p:nvGrpSpPr>
          <p:cNvPr id="98" name="Group 97"/>
          <p:cNvGrpSpPr/>
          <p:nvPr/>
        </p:nvGrpSpPr>
        <p:grpSpPr>
          <a:xfrm>
            <a:off x="1271294" y="8763000"/>
            <a:ext cx="6372813" cy="2064056"/>
            <a:chOff x="25875496" y="18784165"/>
            <a:chExt cx="5747504" cy="2064056"/>
          </a:xfrm>
          <a:solidFill>
            <a:schemeClr val="accent6">
              <a:lumMod val="20000"/>
              <a:lumOff val="80000"/>
            </a:schemeClr>
          </a:solidFill>
        </p:grpSpPr>
        <p:sp>
          <p:nvSpPr>
            <p:cNvPr id="99" name="TextBox 98"/>
            <p:cNvSpPr txBox="1"/>
            <p:nvPr/>
          </p:nvSpPr>
          <p:spPr>
            <a:xfrm>
              <a:off x="25875496" y="19574909"/>
              <a:ext cx="5747504" cy="1273312"/>
            </a:xfrm>
            <a:prstGeom prst="rect">
              <a:avLst/>
            </a:prstGeom>
            <a:grpFill/>
          </p:spPr>
          <p:txBody>
            <a:bodyPr wrap="square" lIns="407557" tIns="203779" rIns="407557" bIns="203779" rtlCol="0">
              <a:spAutoFit/>
            </a:bodyPr>
            <a:lstStyle/>
            <a:p>
              <a:pPr algn="ctr"/>
              <a:r>
                <a:rPr lang="en-US" sz="2800" cap="small" dirty="0" smtClean="0">
                  <a:latin typeface="Century Schoolbook"/>
                  <a:cs typeface="Century Schoolbook"/>
                </a:rPr>
                <a:t>We the People Do Ordain and Establish this Constitution</a:t>
              </a:r>
              <a:endParaRPr lang="en-US" sz="2800" cap="small" dirty="0">
                <a:latin typeface="Century Schoolbook"/>
                <a:cs typeface="Century Schoolbook"/>
              </a:endParaRPr>
            </a:p>
          </p:txBody>
        </p:sp>
        <p:sp>
          <p:nvSpPr>
            <p:cNvPr id="100" name="TextBox 99"/>
            <p:cNvSpPr txBox="1"/>
            <p:nvPr/>
          </p:nvSpPr>
          <p:spPr>
            <a:xfrm>
              <a:off x="25875497" y="18784165"/>
              <a:ext cx="5747503" cy="1027091"/>
            </a:xfrm>
            <a:prstGeom prst="rect">
              <a:avLst/>
            </a:prstGeom>
            <a:grpFill/>
          </p:spPr>
          <p:txBody>
            <a:bodyPr wrap="square" lIns="407557" tIns="203779" rIns="407557" bIns="203779" rtlCol="0">
              <a:spAutoFit/>
            </a:bodyPr>
            <a:lstStyle/>
            <a:p>
              <a:pPr algn="ctr"/>
              <a:r>
                <a:rPr lang="en-US" sz="4000" cap="small" dirty="0" smtClean="0">
                  <a:latin typeface="Century Schoolbook"/>
                  <a:cs typeface="Century Schoolbook"/>
                </a:rPr>
                <a:t>Preamble</a:t>
              </a:r>
              <a:endParaRPr lang="en-US" sz="4000" cap="small" dirty="0">
                <a:latin typeface="Century Schoolbook"/>
                <a:cs typeface="Century Schoolbook"/>
              </a:endParaRPr>
            </a:p>
          </p:txBody>
        </p:sp>
      </p:grpSp>
      <p:cxnSp>
        <p:nvCxnSpPr>
          <p:cNvPr id="101" name="Straight Connector 100"/>
          <p:cNvCxnSpPr/>
          <p:nvPr/>
        </p:nvCxnSpPr>
        <p:spPr>
          <a:xfrm rot="5400000">
            <a:off x="4019464" y="8265695"/>
            <a:ext cx="876472" cy="1588"/>
          </a:xfrm>
          <a:prstGeom prst="line">
            <a:avLst/>
          </a:prstGeom>
          <a:ln w="38100">
            <a:solidFill>
              <a:srgbClr val="0D0D0D"/>
            </a:solidFill>
            <a:tailEnd type="triangle" w="lg" len="lg"/>
          </a:ln>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228600" y="11734800"/>
            <a:ext cx="8458200" cy="1150202"/>
          </a:xfrm>
          <a:prstGeom prst="rect">
            <a:avLst/>
          </a:prstGeom>
          <a:solidFill>
            <a:schemeClr val="accent6">
              <a:lumMod val="20000"/>
              <a:lumOff val="80000"/>
            </a:schemeClr>
          </a:solidFill>
        </p:spPr>
        <p:txBody>
          <a:bodyPr wrap="square" lIns="407557" tIns="203779" rIns="407557" bIns="203779" rtlCol="0">
            <a:spAutoFit/>
          </a:bodyPr>
          <a:lstStyle/>
          <a:p>
            <a:pPr algn="ctr"/>
            <a:r>
              <a:rPr lang="en-US" sz="4800" cap="small" dirty="0" smtClean="0">
                <a:latin typeface="Century Schoolbook"/>
                <a:cs typeface="Century Schoolbook"/>
              </a:rPr>
              <a:t>The Power of the Purse</a:t>
            </a:r>
            <a:endParaRPr lang="en-US" sz="4800" cap="small" dirty="0">
              <a:latin typeface="Century Schoolbook"/>
              <a:cs typeface="Century Schoolbook"/>
            </a:endParaRPr>
          </a:p>
        </p:txBody>
      </p:sp>
      <p:sp>
        <p:nvSpPr>
          <p:cNvPr id="103" name="TextBox 102"/>
          <p:cNvSpPr txBox="1"/>
          <p:nvPr/>
        </p:nvSpPr>
        <p:spPr>
          <a:xfrm>
            <a:off x="11049000" y="11734800"/>
            <a:ext cx="8503484" cy="1150202"/>
          </a:xfrm>
          <a:prstGeom prst="rect">
            <a:avLst/>
          </a:prstGeom>
          <a:solidFill>
            <a:schemeClr val="accent6">
              <a:lumMod val="20000"/>
              <a:lumOff val="80000"/>
            </a:schemeClr>
          </a:solidFill>
        </p:spPr>
        <p:txBody>
          <a:bodyPr wrap="square" lIns="407557" tIns="203779" rIns="407557" bIns="203779" rtlCol="0">
            <a:spAutoFit/>
          </a:bodyPr>
          <a:lstStyle/>
          <a:p>
            <a:pPr algn="ctr"/>
            <a:r>
              <a:rPr lang="en-US" sz="4800" cap="small" dirty="0" smtClean="0">
                <a:latin typeface="Century Schoolbook"/>
                <a:cs typeface="Century Schoolbook"/>
              </a:rPr>
              <a:t>The Power of the Sword</a:t>
            </a:r>
            <a:endParaRPr lang="en-US" sz="4800" cap="small" dirty="0">
              <a:latin typeface="Century Schoolbook"/>
              <a:cs typeface="Century Schoolbook"/>
            </a:endParaRPr>
          </a:p>
        </p:txBody>
      </p:sp>
      <p:cxnSp>
        <p:nvCxnSpPr>
          <p:cNvPr id="104" name="Straight Connector 103"/>
          <p:cNvCxnSpPr/>
          <p:nvPr/>
        </p:nvCxnSpPr>
        <p:spPr>
          <a:xfrm rot="5400000">
            <a:off x="4019464" y="11257842"/>
            <a:ext cx="876472" cy="1588"/>
          </a:xfrm>
          <a:prstGeom prst="line">
            <a:avLst/>
          </a:prstGeom>
          <a:ln w="38100">
            <a:solidFill>
              <a:srgbClr val="0D0D0D"/>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rot="10800000" flipV="1">
            <a:off x="7872707" y="9791680"/>
            <a:ext cx="7409072" cy="2383"/>
          </a:xfrm>
          <a:prstGeom prst="line">
            <a:avLst/>
          </a:prstGeom>
          <a:ln w="38100">
            <a:solidFill>
              <a:srgbClr val="0D0D0D"/>
            </a:solidFill>
            <a:tailEnd type="none" w="lg" len="lg"/>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rot="5400000">
            <a:off x="14328389" y="10745071"/>
            <a:ext cx="1903602" cy="1588"/>
          </a:xfrm>
          <a:prstGeom prst="line">
            <a:avLst/>
          </a:prstGeom>
          <a:ln w="38100">
            <a:solidFill>
              <a:srgbClr val="0D0D0D"/>
            </a:solidFill>
            <a:tailEnd type="triangle" w="lg" len="lg"/>
          </a:ln>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a:off x="2286000" y="13820794"/>
            <a:ext cx="4191001" cy="1104035"/>
          </a:xfrm>
          <a:prstGeom prst="rect">
            <a:avLst/>
          </a:prstGeom>
          <a:solidFill>
            <a:schemeClr val="accent6">
              <a:lumMod val="20000"/>
              <a:lumOff val="80000"/>
            </a:schemeClr>
          </a:solidFill>
        </p:spPr>
        <p:txBody>
          <a:bodyPr wrap="square" lIns="407557" tIns="203779" rIns="407557" bIns="203779" rtlCol="0">
            <a:spAutoFit/>
          </a:bodyPr>
          <a:lstStyle/>
          <a:p>
            <a:pPr algn="ctr"/>
            <a:r>
              <a:rPr lang="en-US" sz="4500" cap="small" dirty="0" smtClean="0">
                <a:latin typeface="Century Schoolbook"/>
                <a:cs typeface="Century Schoolbook"/>
              </a:rPr>
              <a:t>Congress</a:t>
            </a:r>
            <a:endParaRPr lang="en-US" sz="4500" cap="small" dirty="0">
              <a:latin typeface="Century Schoolbook"/>
              <a:cs typeface="Century Schoolbook"/>
            </a:endParaRPr>
          </a:p>
        </p:txBody>
      </p:sp>
      <p:sp>
        <p:nvSpPr>
          <p:cNvPr id="109" name="TextBox 108"/>
          <p:cNvSpPr txBox="1"/>
          <p:nvPr/>
        </p:nvSpPr>
        <p:spPr>
          <a:xfrm>
            <a:off x="13868400" y="13820794"/>
            <a:ext cx="4191001" cy="1104035"/>
          </a:xfrm>
          <a:prstGeom prst="rect">
            <a:avLst/>
          </a:prstGeom>
          <a:solidFill>
            <a:schemeClr val="accent6">
              <a:lumMod val="20000"/>
              <a:lumOff val="80000"/>
            </a:schemeClr>
          </a:solidFill>
        </p:spPr>
        <p:txBody>
          <a:bodyPr wrap="square" lIns="407557" tIns="203779" rIns="407557" bIns="203779" rtlCol="0">
            <a:spAutoFit/>
          </a:bodyPr>
          <a:lstStyle/>
          <a:p>
            <a:pPr algn="ctr"/>
            <a:r>
              <a:rPr lang="en-US" sz="4500" cap="small" dirty="0" smtClean="0">
                <a:latin typeface="Century Schoolbook"/>
                <a:cs typeface="Century Schoolbook"/>
              </a:rPr>
              <a:t>Congress</a:t>
            </a:r>
            <a:endParaRPr lang="en-US" sz="4500" cap="small" dirty="0">
              <a:latin typeface="Century Schoolbook"/>
              <a:cs typeface="Century Schoolbook"/>
            </a:endParaRPr>
          </a:p>
        </p:txBody>
      </p:sp>
      <p:cxnSp>
        <p:nvCxnSpPr>
          <p:cNvPr id="120" name="Straight Connector 119"/>
          <p:cNvCxnSpPr/>
          <p:nvPr/>
        </p:nvCxnSpPr>
        <p:spPr>
          <a:xfrm>
            <a:off x="1211074" y="15755007"/>
            <a:ext cx="9761726" cy="1588"/>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rot="5400000">
            <a:off x="4019464" y="13353170"/>
            <a:ext cx="876472" cy="1588"/>
          </a:xfrm>
          <a:prstGeom prst="line">
            <a:avLst/>
          </a:prstGeom>
          <a:ln w="38100">
            <a:solidFill>
              <a:srgbClr val="0D0D0D"/>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rot="5400000">
            <a:off x="3936577" y="15329270"/>
            <a:ext cx="848571" cy="39689"/>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rot="5400000">
            <a:off x="904909" y="16067121"/>
            <a:ext cx="630170" cy="1588"/>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rot="5400000">
            <a:off x="4027521" y="16087691"/>
            <a:ext cx="630170" cy="1588"/>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rot="5400000">
            <a:off x="7456521" y="16087691"/>
            <a:ext cx="630170" cy="1588"/>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rot="5400000">
            <a:off x="10656921" y="16067121"/>
            <a:ext cx="630170" cy="1588"/>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V="1">
            <a:off x="13073895" y="14362093"/>
            <a:ext cx="718305" cy="9924"/>
          </a:xfrm>
          <a:prstGeom prst="line">
            <a:avLst/>
          </a:prstGeom>
          <a:ln w="38100" cap="flat" cmpd="sng" algn="ctr">
            <a:solidFill>
              <a:schemeClr val="tx1"/>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sp>
        <p:nvSpPr>
          <p:cNvPr id="135" name="Up Arrow 134"/>
          <p:cNvSpPr/>
          <p:nvPr/>
        </p:nvSpPr>
        <p:spPr>
          <a:xfrm>
            <a:off x="2971800" y="17449800"/>
            <a:ext cx="2918117" cy="9373850"/>
          </a:xfrm>
          <a:prstGeom prst="upArrow">
            <a:avLst/>
          </a:prstGeom>
          <a:solidFill>
            <a:srgbClr val="C60000"/>
          </a:solidFill>
          <a:ln>
            <a:solidFill>
              <a:srgbClr val="C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TextBox 135"/>
          <p:cNvSpPr txBox="1"/>
          <p:nvPr/>
        </p:nvSpPr>
        <p:spPr>
          <a:xfrm>
            <a:off x="1850580" y="26823650"/>
            <a:ext cx="5676203" cy="1446550"/>
          </a:xfrm>
          <a:prstGeom prst="rect">
            <a:avLst/>
          </a:prstGeom>
          <a:solidFill>
            <a:schemeClr val="accent6">
              <a:lumMod val="20000"/>
              <a:lumOff val="80000"/>
            </a:schemeClr>
          </a:solidFill>
        </p:spPr>
        <p:txBody>
          <a:bodyPr wrap="none" rtlCol="0">
            <a:spAutoFit/>
          </a:bodyPr>
          <a:lstStyle/>
          <a:p>
            <a:pPr algn="ctr"/>
            <a:r>
              <a:rPr lang="en-US" sz="4800" dirty="0" smtClean="0">
                <a:latin typeface="Century Schoolbook"/>
                <a:cs typeface="Century Schoolbook"/>
              </a:rPr>
              <a:t>Factions</a:t>
            </a:r>
          </a:p>
          <a:p>
            <a:pPr algn="ctr"/>
            <a:r>
              <a:rPr lang="en-US" sz="4000" dirty="0" smtClean="0">
                <a:latin typeface="Century Schoolbook"/>
                <a:cs typeface="Century Schoolbook"/>
              </a:rPr>
              <a:t>(The Federalist No. 10)</a:t>
            </a:r>
            <a:endParaRPr lang="en-US" sz="4000" dirty="0">
              <a:latin typeface="Century Schoolbook"/>
              <a:cs typeface="Century Schoolbook"/>
            </a:endParaRPr>
          </a:p>
        </p:txBody>
      </p:sp>
      <p:cxnSp>
        <p:nvCxnSpPr>
          <p:cNvPr id="137" name="Straight Connector 136"/>
          <p:cNvCxnSpPr/>
          <p:nvPr/>
        </p:nvCxnSpPr>
        <p:spPr>
          <a:xfrm>
            <a:off x="7770812" y="17905412"/>
            <a:ext cx="3200400" cy="1588"/>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rot="5400000">
            <a:off x="7458109" y="17556061"/>
            <a:ext cx="630170" cy="1588"/>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rot="5400000">
            <a:off x="10658509" y="17535491"/>
            <a:ext cx="630170" cy="1588"/>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sp>
        <p:nvSpPr>
          <p:cNvPr id="142" name="TextBox 141"/>
          <p:cNvSpPr txBox="1"/>
          <p:nvPr/>
        </p:nvSpPr>
        <p:spPr>
          <a:xfrm>
            <a:off x="6477001" y="18555565"/>
            <a:ext cx="6172199" cy="1104035"/>
          </a:xfrm>
          <a:prstGeom prst="rect">
            <a:avLst/>
          </a:prstGeom>
          <a:solidFill>
            <a:schemeClr val="accent6">
              <a:lumMod val="20000"/>
              <a:lumOff val="80000"/>
            </a:schemeClr>
          </a:solidFill>
        </p:spPr>
        <p:txBody>
          <a:bodyPr wrap="square" lIns="407557" tIns="203779" rIns="407557" bIns="203779" rtlCol="0">
            <a:spAutoFit/>
          </a:bodyPr>
          <a:lstStyle/>
          <a:p>
            <a:pPr algn="ctr"/>
            <a:r>
              <a:rPr lang="en-US" sz="4500" cap="small" dirty="0" smtClean="0">
                <a:latin typeface="Century Schoolbook"/>
                <a:cs typeface="Century Schoolbook"/>
              </a:rPr>
              <a:t>The Free Market</a:t>
            </a:r>
            <a:endParaRPr lang="en-US" sz="4500" cap="small" dirty="0">
              <a:latin typeface="Century Schoolbook"/>
              <a:cs typeface="Century Schoolbook"/>
            </a:endParaRPr>
          </a:p>
        </p:txBody>
      </p:sp>
      <p:cxnSp>
        <p:nvCxnSpPr>
          <p:cNvPr id="143" name="Straight Connector 142"/>
          <p:cNvCxnSpPr/>
          <p:nvPr/>
        </p:nvCxnSpPr>
        <p:spPr>
          <a:xfrm rot="5400000">
            <a:off x="9134509" y="18221291"/>
            <a:ext cx="630170" cy="1588"/>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sp>
        <p:nvSpPr>
          <p:cNvPr id="144" name="Rectangle 143"/>
          <p:cNvSpPr/>
          <p:nvPr/>
        </p:nvSpPr>
        <p:spPr>
          <a:xfrm>
            <a:off x="500233" y="1981200"/>
            <a:ext cx="5976768" cy="1384995"/>
          </a:xfrm>
          <a:prstGeom prst="rect">
            <a:avLst/>
          </a:prstGeom>
          <a:solidFill>
            <a:schemeClr val="accent6">
              <a:lumMod val="20000"/>
              <a:lumOff val="80000"/>
            </a:schemeClr>
          </a:solidFill>
        </p:spPr>
        <p:txBody>
          <a:bodyPr wrap="square">
            <a:spAutoFit/>
          </a:bodyPr>
          <a:lstStyle/>
          <a:p>
            <a:pPr algn="just"/>
            <a:r>
              <a:rPr lang="en-US" sz="2800" cap="small" dirty="0" smtClean="0">
                <a:latin typeface="Century Schoolbook"/>
                <a:cs typeface="Century Schoolbook"/>
              </a:rPr>
              <a:t>“Consent of the People” and</a:t>
            </a:r>
          </a:p>
          <a:p>
            <a:pPr algn="just"/>
            <a:r>
              <a:rPr lang="en-US" sz="2800" cap="small" dirty="0" smtClean="0">
                <a:latin typeface="Century Schoolbook"/>
                <a:cs typeface="Century Schoolbook"/>
              </a:rPr>
              <a:t>“Do Ordain and Establish”</a:t>
            </a:r>
          </a:p>
          <a:p>
            <a:pPr algn="just"/>
            <a:r>
              <a:rPr lang="en-US" sz="2800" cap="small" dirty="0" smtClean="0">
                <a:latin typeface="Century Schoolbook"/>
                <a:cs typeface="Century Schoolbook"/>
              </a:rPr>
              <a:t>constitute an on-going process</a:t>
            </a:r>
            <a:endParaRPr lang="en-US" sz="2800" cap="small" dirty="0">
              <a:latin typeface="Century Schoolbook"/>
              <a:cs typeface="Century Schoolbook"/>
            </a:endParaRPr>
          </a:p>
        </p:txBody>
      </p:sp>
      <p:sp>
        <p:nvSpPr>
          <p:cNvPr id="7" name="TextBox 6"/>
          <p:cNvSpPr txBox="1"/>
          <p:nvPr/>
        </p:nvSpPr>
        <p:spPr>
          <a:xfrm>
            <a:off x="15332452" y="6668365"/>
            <a:ext cx="9568696" cy="1104035"/>
          </a:xfrm>
          <a:prstGeom prst="rect">
            <a:avLst/>
          </a:prstGeom>
          <a:solidFill>
            <a:schemeClr val="accent6">
              <a:lumMod val="20000"/>
              <a:lumOff val="80000"/>
            </a:schemeClr>
          </a:solidFill>
        </p:spPr>
        <p:txBody>
          <a:bodyPr wrap="square" lIns="407557" tIns="203779" rIns="407557" bIns="203779" rtlCol="0">
            <a:spAutoFit/>
          </a:bodyPr>
          <a:lstStyle/>
          <a:p>
            <a:pPr algn="ctr"/>
            <a:r>
              <a:rPr lang="en-US" sz="4500" cap="small" dirty="0" smtClean="0">
                <a:latin typeface="Century Schoolbook"/>
                <a:cs typeface="Century Schoolbook"/>
              </a:rPr>
              <a:t>Declaration of Independence</a:t>
            </a:r>
            <a:endParaRPr lang="en-US" sz="4500" cap="small" dirty="0">
              <a:latin typeface="Century Schoolbook"/>
              <a:cs typeface="Century Schoolbook"/>
            </a:endParaRPr>
          </a:p>
        </p:txBody>
      </p:sp>
      <p:sp>
        <p:nvSpPr>
          <p:cNvPr id="147" name="Rectangle 146"/>
          <p:cNvSpPr/>
          <p:nvPr/>
        </p:nvSpPr>
        <p:spPr>
          <a:xfrm>
            <a:off x="5426452" y="19888200"/>
            <a:ext cx="2422148" cy="954107"/>
          </a:xfrm>
          <a:prstGeom prst="rect">
            <a:avLst/>
          </a:prstGeom>
          <a:solidFill>
            <a:schemeClr val="accent6">
              <a:lumMod val="20000"/>
              <a:lumOff val="80000"/>
            </a:schemeClr>
          </a:solidFill>
        </p:spPr>
        <p:txBody>
          <a:bodyPr wrap="square">
            <a:spAutoFit/>
          </a:bodyPr>
          <a:lstStyle/>
          <a:p>
            <a:pPr algn="just"/>
            <a:r>
              <a:rPr lang="en-US" sz="2800" cap="small" dirty="0" smtClean="0">
                <a:latin typeface="Century Schoolbook"/>
                <a:cs typeface="Century Schoolbook"/>
              </a:rPr>
              <a:t>Willingness To Loan</a:t>
            </a:r>
            <a:endParaRPr lang="en-US" sz="2800" cap="small" dirty="0">
              <a:latin typeface="Century Schoolbook"/>
              <a:cs typeface="Century Schoolbook"/>
            </a:endParaRPr>
          </a:p>
        </p:txBody>
      </p:sp>
      <p:sp>
        <p:nvSpPr>
          <p:cNvPr id="148" name="Rectangle 147"/>
          <p:cNvSpPr/>
          <p:nvPr/>
        </p:nvSpPr>
        <p:spPr>
          <a:xfrm>
            <a:off x="8077200" y="19888200"/>
            <a:ext cx="4953000" cy="2739211"/>
          </a:xfrm>
          <a:prstGeom prst="rect">
            <a:avLst/>
          </a:prstGeom>
          <a:solidFill>
            <a:schemeClr val="accent6">
              <a:lumMod val="20000"/>
              <a:lumOff val="80000"/>
            </a:schemeClr>
          </a:solidFill>
        </p:spPr>
        <p:txBody>
          <a:bodyPr wrap="square">
            <a:spAutoFit/>
          </a:bodyPr>
          <a:lstStyle/>
          <a:p>
            <a:pPr algn="just"/>
            <a:r>
              <a:rPr lang="en-US" sz="2800" cap="small" dirty="0" smtClean="0">
                <a:latin typeface="Century Schoolbook"/>
                <a:cs typeface="Century Schoolbook"/>
              </a:rPr>
              <a:t>Demand for U.S. Coinage</a:t>
            </a:r>
          </a:p>
          <a:p>
            <a:pPr algn="just"/>
            <a:r>
              <a:rPr lang="en-US" sz="2400" cap="small" dirty="0" smtClean="0">
                <a:latin typeface="Century Schoolbook"/>
                <a:cs typeface="Century Schoolbook"/>
              </a:rPr>
              <a:t>(“free coinage”)</a:t>
            </a:r>
          </a:p>
          <a:p>
            <a:pPr algn="just"/>
            <a:endParaRPr lang="en-US" sz="2400" cap="small" dirty="0" smtClean="0">
              <a:latin typeface="Century Schoolbook"/>
              <a:cs typeface="Century Schoolbook"/>
            </a:endParaRPr>
          </a:p>
          <a:p>
            <a:pPr algn="just"/>
            <a:r>
              <a:rPr lang="en-US" sz="2400" cap="small" dirty="0" smtClean="0">
                <a:latin typeface="Century Schoolbook"/>
                <a:cs typeface="Century Schoolbook"/>
              </a:rPr>
              <a:t>Use of Alternative Moneys</a:t>
            </a:r>
          </a:p>
          <a:p>
            <a:pPr algn="just">
              <a:buFont typeface="Arial"/>
              <a:buChar char="•"/>
            </a:pPr>
            <a:r>
              <a:rPr lang="en-US" sz="2400" cap="small" dirty="0" smtClean="0">
                <a:latin typeface="Century Schoolbook"/>
                <a:cs typeface="Century Schoolbook"/>
              </a:rPr>
              <a:t> by the States</a:t>
            </a:r>
          </a:p>
          <a:p>
            <a:pPr algn="just">
              <a:buFont typeface="Arial"/>
              <a:buChar char="•"/>
            </a:pPr>
            <a:r>
              <a:rPr lang="en-US" sz="2400" cap="small" dirty="0" smtClean="0">
                <a:latin typeface="Century Schoolbook"/>
                <a:cs typeface="Century Schoolbook"/>
              </a:rPr>
              <a:t> by the People Individually</a:t>
            </a:r>
          </a:p>
          <a:p>
            <a:pPr algn="just">
              <a:buFont typeface="Arial"/>
              <a:buChar char="•"/>
            </a:pPr>
            <a:r>
              <a:rPr lang="en-US" sz="2400" cap="small" dirty="0" smtClean="0">
                <a:latin typeface="Century Schoolbook"/>
                <a:cs typeface="Century Schoolbook"/>
              </a:rPr>
              <a:t> by both, through the Militia</a:t>
            </a:r>
            <a:endParaRPr lang="en-US" sz="2400" cap="small" dirty="0">
              <a:latin typeface="Century Schoolbook"/>
              <a:cs typeface="Century Schoolbook"/>
            </a:endParaRPr>
          </a:p>
        </p:txBody>
      </p:sp>
      <p:grpSp>
        <p:nvGrpSpPr>
          <p:cNvPr id="152" name="Group 151"/>
          <p:cNvGrpSpPr/>
          <p:nvPr/>
        </p:nvGrpSpPr>
        <p:grpSpPr>
          <a:xfrm>
            <a:off x="21638945" y="10707686"/>
            <a:ext cx="6689349" cy="2913219"/>
            <a:chOff x="16207809" y="18555565"/>
            <a:chExt cx="6689349" cy="2913219"/>
          </a:xfrm>
        </p:grpSpPr>
        <p:sp>
          <p:nvSpPr>
            <p:cNvPr id="150" name="Rectangle 149"/>
            <p:cNvSpPr/>
            <p:nvPr/>
          </p:nvSpPr>
          <p:spPr>
            <a:xfrm>
              <a:off x="16230600" y="19652902"/>
              <a:ext cx="6666558" cy="1815882"/>
            </a:xfrm>
            <a:prstGeom prst="rect">
              <a:avLst/>
            </a:prstGeom>
            <a:solidFill>
              <a:schemeClr val="accent6">
                <a:lumMod val="20000"/>
                <a:lumOff val="80000"/>
              </a:schemeClr>
            </a:solidFill>
          </p:spPr>
          <p:txBody>
            <a:bodyPr wrap="square">
              <a:spAutoFit/>
            </a:bodyPr>
            <a:lstStyle/>
            <a:p>
              <a:pPr algn="just"/>
              <a:r>
                <a:rPr lang="en-US" sz="2800" dirty="0" smtClean="0">
                  <a:latin typeface="Century Schoolbook"/>
                  <a:cs typeface="Century Schoolbook"/>
                </a:rPr>
                <a:t>“A well regulated militia, being necessary to the security of a free state, the right of the people to keep and bear arms, shall not be infringed.”</a:t>
              </a:r>
              <a:endParaRPr lang="en-US" sz="2800" dirty="0">
                <a:latin typeface="Century Schoolbook"/>
                <a:cs typeface="Century Schoolbook"/>
              </a:endParaRPr>
            </a:p>
          </p:txBody>
        </p:sp>
        <p:sp>
          <p:nvSpPr>
            <p:cNvPr id="151" name="TextBox 150"/>
            <p:cNvSpPr txBox="1"/>
            <p:nvPr/>
          </p:nvSpPr>
          <p:spPr>
            <a:xfrm>
              <a:off x="16207809" y="18555565"/>
              <a:ext cx="6689349" cy="1104035"/>
            </a:xfrm>
            <a:prstGeom prst="rect">
              <a:avLst/>
            </a:prstGeom>
            <a:solidFill>
              <a:schemeClr val="accent6">
                <a:lumMod val="20000"/>
                <a:lumOff val="80000"/>
              </a:schemeClr>
            </a:solidFill>
          </p:spPr>
          <p:txBody>
            <a:bodyPr wrap="square" lIns="407557" tIns="203779" rIns="407557" bIns="203779" rtlCol="0">
              <a:spAutoFit/>
            </a:bodyPr>
            <a:lstStyle/>
            <a:p>
              <a:pPr algn="ctr"/>
              <a:r>
                <a:rPr lang="en-US" sz="4500" cap="small" dirty="0" smtClean="0">
                  <a:latin typeface="Century Schoolbook"/>
                  <a:cs typeface="Century Schoolbook"/>
                </a:rPr>
                <a:t>Second Amendment</a:t>
              </a:r>
              <a:endParaRPr lang="en-US" sz="4500" cap="small" dirty="0">
                <a:latin typeface="Century Schoolbook"/>
                <a:cs typeface="Century Schoolbook"/>
              </a:endParaRPr>
            </a:p>
          </p:txBody>
        </p:sp>
      </p:grpSp>
      <p:cxnSp>
        <p:nvCxnSpPr>
          <p:cNvPr id="162" name="Straight Connector 161"/>
          <p:cNvCxnSpPr/>
          <p:nvPr/>
        </p:nvCxnSpPr>
        <p:spPr>
          <a:xfrm flipH="1" flipV="1">
            <a:off x="6520695" y="14401800"/>
            <a:ext cx="718305" cy="9924"/>
          </a:xfrm>
          <a:prstGeom prst="line">
            <a:avLst/>
          </a:prstGeom>
          <a:ln w="38100" cap="flat" cmpd="sng" algn="ctr">
            <a:solidFill>
              <a:schemeClr val="tx1"/>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grpSp>
        <p:nvGrpSpPr>
          <p:cNvPr id="111" name="Group 110"/>
          <p:cNvGrpSpPr/>
          <p:nvPr/>
        </p:nvGrpSpPr>
        <p:grpSpPr>
          <a:xfrm>
            <a:off x="7347706" y="13429422"/>
            <a:ext cx="5758694" cy="1886778"/>
            <a:chOff x="11179553" y="18498329"/>
            <a:chExt cx="5758694" cy="1886778"/>
          </a:xfrm>
        </p:grpSpPr>
        <p:sp>
          <p:nvSpPr>
            <p:cNvPr id="30" name="Rectangle 29"/>
            <p:cNvSpPr/>
            <p:nvPr/>
          </p:nvSpPr>
          <p:spPr>
            <a:xfrm>
              <a:off x="11179553" y="19431000"/>
              <a:ext cx="5758694" cy="954107"/>
            </a:xfrm>
            <a:prstGeom prst="rect">
              <a:avLst/>
            </a:prstGeom>
            <a:solidFill>
              <a:schemeClr val="accent6">
                <a:lumMod val="20000"/>
                <a:lumOff val="80000"/>
              </a:schemeClr>
            </a:solidFill>
          </p:spPr>
          <p:txBody>
            <a:bodyPr wrap="square">
              <a:spAutoFit/>
            </a:bodyPr>
            <a:lstStyle/>
            <a:p>
              <a:r>
                <a:rPr lang="en-US" sz="2800" cap="small" dirty="0" smtClean="0">
                  <a:latin typeface="Century Schoolbook"/>
                  <a:cs typeface="Century Schoolbook"/>
                </a:rPr>
                <a:t>“in direct control and voters at elections</a:t>
              </a:r>
              <a:endParaRPr lang="en-US" sz="2800" cap="small" dirty="0">
                <a:latin typeface="Century Schoolbook"/>
                <a:cs typeface="Century Schoolbook"/>
              </a:endParaRPr>
            </a:p>
          </p:txBody>
        </p:sp>
        <p:sp>
          <p:nvSpPr>
            <p:cNvPr id="110" name="TextBox 109"/>
            <p:cNvSpPr txBox="1"/>
            <p:nvPr/>
          </p:nvSpPr>
          <p:spPr>
            <a:xfrm>
              <a:off x="11179553" y="18498329"/>
              <a:ext cx="5758694" cy="1104035"/>
            </a:xfrm>
            <a:prstGeom prst="rect">
              <a:avLst/>
            </a:prstGeom>
            <a:solidFill>
              <a:schemeClr val="accent6">
                <a:lumMod val="20000"/>
                <a:lumOff val="80000"/>
              </a:schemeClr>
            </a:solidFill>
          </p:spPr>
          <p:txBody>
            <a:bodyPr wrap="square" lIns="407557" tIns="203779" rIns="407557" bIns="203779" rtlCol="0">
              <a:spAutoFit/>
            </a:bodyPr>
            <a:lstStyle/>
            <a:p>
              <a:pPr algn="ctr"/>
              <a:r>
                <a:rPr lang="en-US" sz="4500" cap="small" dirty="0" smtClean="0">
                  <a:latin typeface="Century Schoolbook"/>
                  <a:cs typeface="Century Schoolbook"/>
                </a:rPr>
                <a:t>(We the People)</a:t>
              </a:r>
              <a:endParaRPr lang="en-US" sz="4500" cap="small" dirty="0">
                <a:latin typeface="Century Schoolbook"/>
                <a:cs typeface="Century Schoolbook"/>
              </a:endParaRPr>
            </a:p>
          </p:txBody>
        </p:sp>
      </p:grpSp>
      <p:cxnSp>
        <p:nvCxnSpPr>
          <p:cNvPr id="165" name="Straight Connector 164"/>
          <p:cNvCxnSpPr/>
          <p:nvPr/>
        </p:nvCxnSpPr>
        <p:spPr>
          <a:xfrm rot="10800000">
            <a:off x="19552484" y="12268200"/>
            <a:ext cx="2109252" cy="2386"/>
          </a:xfrm>
          <a:prstGeom prst="line">
            <a:avLst/>
          </a:prstGeom>
          <a:ln w="38100">
            <a:solidFill>
              <a:srgbClr val="0D0D0D"/>
            </a:solidFill>
            <a:tailEnd type="none" w="lg" len="lg"/>
          </a:ln>
        </p:spPr>
        <p:style>
          <a:lnRef idx="2">
            <a:schemeClr val="accent1"/>
          </a:lnRef>
          <a:fillRef idx="0">
            <a:schemeClr val="accent1"/>
          </a:fillRef>
          <a:effectRef idx="1">
            <a:schemeClr val="accent1"/>
          </a:effectRef>
          <a:fontRef idx="minor">
            <a:schemeClr val="tx1"/>
          </a:fontRef>
        </p:style>
      </p:cxnSp>
      <p:sp>
        <p:nvSpPr>
          <p:cNvPr id="168" name="Left Arrow 167"/>
          <p:cNvSpPr/>
          <p:nvPr/>
        </p:nvSpPr>
        <p:spPr>
          <a:xfrm>
            <a:off x="7720041" y="26365200"/>
            <a:ext cx="23788793" cy="2590800"/>
          </a:xfrm>
          <a:prstGeom prst="leftArrow">
            <a:avLst/>
          </a:prstGeom>
          <a:solidFill>
            <a:srgbClr val="15671D"/>
          </a:solidFill>
          <a:ln>
            <a:solidFill>
              <a:srgbClr val="1567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8" name="Straight Connector 177"/>
          <p:cNvCxnSpPr/>
          <p:nvPr/>
        </p:nvCxnSpPr>
        <p:spPr>
          <a:xfrm>
            <a:off x="14554200" y="15745516"/>
            <a:ext cx="8229600" cy="27884"/>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rot="5400000">
            <a:off x="14238321" y="16067121"/>
            <a:ext cx="630170" cy="1588"/>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rot="5400000">
            <a:off x="17126588" y="16087691"/>
            <a:ext cx="630170" cy="1588"/>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rot="5400000">
            <a:off x="15686120" y="15401891"/>
            <a:ext cx="630170" cy="1588"/>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flipV="1">
            <a:off x="14555788" y="18024341"/>
            <a:ext cx="2885091" cy="7314"/>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rot="16200000" flipV="1">
            <a:off x="14239909" y="17708462"/>
            <a:ext cx="630170" cy="1588"/>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p:nvCxnSpPr>
        <p:spPr>
          <a:xfrm rot="16200000" flipV="1">
            <a:off x="17126588" y="17687892"/>
            <a:ext cx="630170" cy="1588"/>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94" name="Straight Connector 193"/>
          <p:cNvCxnSpPr>
            <a:stCxn id="188" idx="0"/>
          </p:cNvCxnSpPr>
          <p:nvPr/>
        </p:nvCxnSpPr>
        <p:spPr>
          <a:xfrm rot="16200000" flipV="1">
            <a:off x="15503604" y="18557796"/>
            <a:ext cx="996792" cy="1"/>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sp>
        <p:nvSpPr>
          <p:cNvPr id="188" name="TextBox 187"/>
          <p:cNvSpPr txBox="1"/>
          <p:nvPr/>
        </p:nvSpPr>
        <p:spPr>
          <a:xfrm>
            <a:off x="13468349" y="19056193"/>
            <a:ext cx="5067301" cy="1104035"/>
          </a:xfrm>
          <a:prstGeom prst="rect">
            <a:avLst/>
          </a:prstGeom>
          <a:solidFill>
            <a:schemeClr val="accent6">
              <a:lumMod val="20000"/>
              <a:lumOff val="80000"/>
            </a:schemeClr>
          </a:solidFill>
        </p:spPr>
        <p:txBody>
          <a:bodyPr wrap="square" lIns="407557" tIns="203779" rIns="407557" bIns="203779" rtlCol="0">
            <a:spAutoFit/>
          </a:bodyPr>
          <a:lstStyle/>
          <a:p>
            <a:pPr algn="ctr"/>
            <a:r>
              <a:rPr lang="en-US" sz="4500" cap="small" dirty="0" smtClean="0">
                <a:latin typeface="Century Schoolbook"/>
                <a:cs typeface="Century Schoolbook"/>
              </a:rPr>
              <a:t>The President</a:t>
            </a:r>
            <a:endParaRPr lang="en-US" sz="4500" cap="small" dirty="0">
              <a:latin typeface="Century Schoolbook"/>
              <a:cs typeface="Century Schoolbook"/>
            </a:endParaRPr>
          </a:p>
        </p:txBody>
      </p:sp>
      <p:sp>
        <p:nvSpPr>
          <p:cNvPr id="195" name="TextBox 194"/>
          <p:cNvSpPr txBox="1"/>
          <p:nvPr/>
        </p:nvSpPr>
        <p:spPr>
          <a:xfrm>
            <a:off x="27718694" y="16306800"/>
            <a:ext cx="2757597" cy="1104035"/>
          </a:xfrm>
          <a:prstGeom prst="rect">
            <a:avLst/>
          </a:prstGeom>
          <a:solidFill>
            <a:schemeClr val="accent6">
              <a:lumMod val="20000"/>
              <a:lumOff val="80000"/>
            </a:schemeClr>
          </a:solidFill>
        </p:spPr>
        <p:txBody>
          <a:bodyPr wrap="square" lIns="407557" tIns="203779" rIns="407557" bIns="203779" rtlCol="0">
            <a:spAutoFit/>
          </a:bodyPr>
          <a:lstStyle/>
          <a:p>
            <a:pPr algn="ctr"/>
            <a:r>
              <a:rPr lang="en-US" sz="4500" cap="small" dirty="0" smtClean="0">
                <a:latin typeface="Century Schoolbook"/>
                <a:cs typeface="Century Schoolbook"/>
              </a:rPr>
              <a:t>State</a:t>
            </a:r>
            <a:endParaRPr lang="en-US" sz="4500" cap="small" dirty="0">
              <a:latin typeface="Century Schoolbook"/>
              <a:cs typeface="Century Schoolbook"/>
            </a:endParaRPr>
          </a:p>
        </p:txBody>
      </p:sp>
      <p:sp>
        <p:nvSpPr>
          <p:cNvPr id="196" name="TextBox 195"/>
          <p:cNvSpPr txBox="1"/>
          <p:nvPr/>
        </p:nvSpPr>
        <p:spPr>
          <a:xfrm>
            <a:off x="27718694" y="17641165"/>
            <a:ext cx="2757597" cy="1104035"/>
          </a:xfrm>
          <a:prstGeom prst="rect">
            <a:avLst/>
          </a:prstGeom>
          <a:solidFill>
            <a:schemeClr val="accent6">
              <a:lumMod val="20000"/>
              <a:lumOff val="80000"/>
            </a:schemeClr>
          </a:solidFill>
        </p:spPr>
        <p:txBody>
          <a:bodyPr wrap="square" lIns="407557" tIns="203779" rIns="407557" bIns="203779" rtlCol="0">
            <a:spAutoFit/>
          </a:bodyPr>
          <a:lstStyle/>
          <a:p>
            <a:pPr algn="ctr"/>
            <a:r>
              <a:rPr lang="en-US" sz="4500" cap="small" dirty="0" smtClean="0">
                <a:latin typeface="Century Schoolbook"/>
                <a:cs typeface="Century Schoolbook"/>
              </a:rPr>
              <a:t>State</a:t>
            </a:r>
            <a:endParaRPr lang="en-US" sz="4500" cap="small" dirty="0">
              <a:latin typeface="Century Schoolbook"/>
              <a:cs typeface="Century Schoolbook"/>
            </a:endParaRPr>
          </a:p>
        </p:txBody>
      </p:sp>
      <p:sp>
        <p:nvSpPr>
          <p:cNvPr id="197" name="TextBox 196"/>
          <p:cNvSpPr txBox="1"/>
          <p:nvPr/>
        </p:nvSpPr>
        <p:spPr>
          <a:xfrm>
            <a:off x="27718694" y="21220835"/>
            <a:ext cx="2757597" cy="1104035"/>
          </a:xfrm>
          <a:prstGeom prst="rect">
            <a:avLst/>
          </a:prstGeom>
          <a:solidFill>
            <a:schemeClr val="accent6">
              <a:lumMod val="20000"/>
              <a:lumOff val="80000"/>
            </a:schemeClr>
          </a:solidFill>
        </p:spPr>
        <p:txBody>
          <a:bodyPr wrap="square" lIns="407557" tIns="203779" rIns="407557" bIns="203779" rtlCol="0">
            <a:spAutoFit/>
          </a:bodyPr>
          <a:lstStyle/>
          <a:p>
            <a:pPr algn="ctr"/>
            <a:r>
              <a:rPr lang="en-US" sz="4500" cap="small" dirty="0" smtClean="0">
                <a:latin typeface="Century Schoolbook"/>
                <a:cs typeface="Century Schoolbook"/>
              </a:rPr>
              <a:t>State</a:t>
            </a:r>
            <a:endParaRPr lang="en-US" sz="4500" cap="small" dirty="0">
              <a:latin typeface="Century Schoolbook"/>
              <a:cs typeface="Century Schoolbook"/>
            </a:endParaRPr>
          </a:p>
        </p:txBody>
      </p:sp>
      <p:sp>
        <p:nvSpPr>
          <p:cNvPr id="198" name="Rectangle 197"/>
          <p:cNvSpPr/>
          <p:nvPr/>
        </p:nvSpPr>
        <p:spPr>
          <a:xfrm>
            <a:off x="13503653" y="20388828"/>
            <a:ext cx="5031997" cy="954107"/>
          </a:xfrm>
          <a:prstGeom prst="rect">
            <a:avLst/>
          </a:prstGeom>
          <a:solidFill>
            <a:schemeClr val="accent6">
              <a:lumMod val="20000"/>
              <a:lumOff val="80000"/>
            </a:schemeClr>
          </a:solidFill>
        </p:spPr>
        <p:txBody>
          <a:bodyPr wrap="square">
            <a:spAutoFit/>
          </a:bodyPr>
          <a:lstStyle/>
          <a:p>
            <a:pPr algn="just"/>
            <a:r>
              <a:rPr lang="en-US" sz="2800" cap="small" dirty="0" smtClean="0">
                <a:latin typeface="Century Schoolbook"/>
                <a:cs typeface="Century Schoolbook"/>
              </a:rPr>
              <a:t>“Take care that the Laws </a:t>
            </a:r>
            <a:br>
              <a:rPr lang="en-US" sz="2800" cap="small" dirty="0" smtClean="0">
                <a:latin typeface="Century Schoolbook"/>
                <a:cs typeface="Century Schoolbook"/>
              </a:rPr>
            </a:br>
            <a:r>
              <a:rPr lang="en-US" sz="2800" cap="small" dirty="0" smtClean="0">
                <a:latin typeface="Century Schoolbook"/>
                <a:cs typeface="Century Schoolbook"/>
              </a:rPr>
              <a:t>be faithfully executed”</a:t>
            </a:r>
            <a:endParaRPr lang="en-US" sz="2800" cap="small" dirty="0">
              <a:latin typeface="Century Schoolbook"/>
              <a:cs typeface="Century Schoolbook"/>
            </a:endParaRPr>
          </a:p>
        </p:txBody>
      </p:sp>
      <p:sp>
        <p:nvSpPr>
          <p:cNvPr id="199" name="Up Arrow 198"/>
          <p:cNvSpPr/>
          <p:nvPr/>
        </p:nvSpPr>
        <p:spPr>
          <a:xfrm>
            <a:off x="14630400" y="21426099"/>
            <a:ext cx="2514600" cy="5602815"/>
          </a:xfrm>
          <a:prstGeom prst="upArrow">
            <a:avLst/>
          </a:prstGeom>
          <a:solidFill>
            <a:srgbClr val="15671D"/>
          </a:solidFill>
          <a:ln>
            <a:solidFill>
              <a:srgbClr val="1567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0" name="Group 199"/>
          <p:cNvGrpSpPr/>
          <p:nvPr/>
        </p:nvGrpSpPr>
        <p:grpSpPr>
          <a:xfrm>
            <a:off x="13367505" y="23335422"/>
            <a:ext cx="5072895" cy="1455891"/>
            <a:chOff x="11179553" y="18498329"/>
            <a:chExt cx="5758694" cy="1455891"/>
          </a:xfrm>
        </p:grpSpPr>
        <p:sp>
          <p:nvSpPr>
            <p:cNvPr id="201" name="Rectangle 200"/>
            <p:cNvSpPr/>
            <p:nvPr/>
          </p:nvSpPr>
          <p:spPr>
            <a:xfrm>
              <a:off x="11179553" y="19431000"/>
              <a:ext cx="5758694" cy="523220"/>
            </a:xfrm>
            <a:prstGeom prst="rect">
              <a:avLst/>
            </a:prstGeom>
            <a:solidFill>
              <a:schemeClr val="accent6">
                <a:lumMod val="20000"/>
                <a:lumOff val="80000"/>
              </a:schemeClr>
            </a:solidFill>
          </p:spPr>
          <p:txBody>
            <a:bodyPr wrap="square">
              <a:spAutoFit/>
            </a:bodyPr>
            <a:lstStyle/>
            <a:p>
              <a:pPr algn="ctr"/>
              <a:r>
                <a:rPr lang="en-US" sz="2800" cap="small" dirty="0" smtClean="0">
                  <a:latin typeface="Century Schoolbook"/>
                  <a:cs typeface="Century Schoolbook"/>
                </a:rPr>
                <a:t>Influence at all times</a:t>
              </a:r>
              <a:endParaRPr lang="en-US" sz="2800" cap="small" dirty="0">
                <a:latin typeface="Century Schoolbook"/>
                <a:cs typeface="Century Schoolbook"/>
              </a:endParaRPr>
            </a:p>
          </p:txBody>
        </p:sp>
        <p:sp>
          <p:nvSpPr>
            <p:cNvPr id="202" name="TextBox 201"/>
            <p:cNvSpPr txBox="1"/>
            <p:nvPr/>
          </p:nvSpPr>
          <p:spPr>
            <a:xfrm>
              <a:off x="11179553" y="18498329"/>
              <a:ext cx="5758694" cy="1104035"/>
            </a:xfrm>
            <a:prstGeom prst="rect">
              <a:avLst/>
            </a:prstGeom>
            <a:solidFill>
              <a:schemeClr val="accent6">
                <a:lumMod val="20000"/>
                <a:lumOff val="80000"/>
              </a:schemeClr>
            </a:solidFill>
          </p:spPr>
          <p:txBody>
            <a:bodyPr wrap="square" lIns="407557" tIns="203779" rIns="407557" bIns="203779" rtlCol="0">
              <a:spAutoFit/>
            </a:bodyPr>
            <a:lstStyle/>
            <a:p>
              <a:pPr algn="ctr"/>
              <a:r>
                <a:rPr lang="en-US" sz="4500" cap="small" dirty="0" smtClean="0">
                  <a:latin typeface="Century Schoolbook"/>
                  <a:cs typeface="Century Schoolbook"/>
                </a:rPr>
                <a:t>We the People</a:t>
              </a:r>
              <a:endParaRPr lang="en-US" sz="4500" cap="small" dirty="0">
                <a:latin typeface="Century Schoolbook"/>
                <a:cs typeface="Century Schoolbook"/>
              </a:endParaRPr>
            </a:p>
          </p:txBody>
        </p:sp>
      </p:grpSp>
      <p:sp>
        <p:nvSpPr>
          <p:cNvPr id="203" name="Rectangle 202"/>
          <p:cNvSpPr/>
          <p:nvPr/>
        </p:nvSpPr>
        <p:spPr>
          <a:xfrm>
            <a:off x="19158705" y="18897600"/>
            <a:ext cx="6355516" cy="2677656"/>
          </a:xfrm>
          <a:prstGeom prst="rect">
            <a:avLst/>
          </a:prstGeom>
          <a:solidFill>
            <a:schemeClr val="accent6">
              <a:lumMod val="20000"/>
              <a:lumOff val="80000"/>
            </a:schemeClr>
          </a:solidFill>
        </p:spPr>
        <p:txBody>
          <a:bodyPr wrap="square">
            <a:spAutoFit/>
          </a:bodyPr>
          <a:lstStyle/>
          <a:p>
            <a:pPr algn="just"/>
            <a:r>
              <a:rPr lang="en-US" sz="2800" cap="small" dirty="0" smtClean="0">
                <a:latin typeface="Century Schoolbook"/>
                <a:cs typeface="Century Schoolbook"/>
              </a:rPr>
              <a:t>“when in the actual </a:t>
            </a:r>
            <a:br>
              <a:rPr lang="en-US" sz="2800" cap="small" dirty="0" smtClean="0">
                <a:latin typeface="Century Schoolbook"/>
                <a:cs typeface="Century Schoolbook"/>
              </a:rPr>
            </a:br>
            <a:r>
              <a:rPr lang="en-US" sz="2800" cap="small" dirty="0" smtClean="0">
                <a:latin typeface="Century Schoolbook"/>
                <a:cs typeface="Century Schoolbook"/>
              </a:rPr>
              <a:t>service of the United States</a:t>
            </a:r>
          </a:p>
          <a:p>
            <a:pPr algn="just"/>
            <a:endParaRPr lang="en-US" sz="2800" cap="small" dirty="0" smtClean="0">
              <a:latin typeface="Century Schoolbook"/>
              <a:cs typeface="Century Schoolbook"/>
            </a:endParaRPr>
          </a:p>
          <a:p>
            <a:pPr algn="just">
              <a:buFont typeface="Arial"/>
              <a:buChar char="•"/>
            </a:pPr>
            <a:r>
              <a:rPr lang="en-US" sz="2800" cap="small" dirty="0" smtClean="0">
                <a:latin typeface="Century Schoolbook"/>
                <a:cs typeface="Century Schoolbook"/>
              </a:rPr>
              <a:t> “Execute the Laws of the Union”</a:t>
            </a:r>
          </a:p>
          <a:p>
            <a:pPr algn="just">
              <a:buFont typeface="Arial"/>
              <a:buChar char="•"/>
            </a:pPr>
            <a:r>
              <a:rPr lang="en-US" sz="2800" cap="small" dirty="0" smtClean="0">
                <a:latin typeface="Century Schoolbook"/>
                <a:cs typeface="Century Schoolbook"/>
              </a:rPr>
              <a:t> “Suppress insurrections”</a:t>
            </a:r>
          </a:p>
          <a:p>
            <a:pPr algn="just">
              <a:buFont typeface="Arial"/>
              <a:buChar char="•"/>
            </a:pPr>
            <a:r>
              <a:rPr lang="en-US" sz="2800" cap="small" dirty="0" smtClean="0">
                <a:latin typeface="Century Schoolbook"/>
                <a:cs typeface="Century Schoolbook"/>
              </a:rPr>
              <a:t> “Repel Invasions”</a:t>
            </a:r>
            <a:endParaRPr lang="en-US" sz="2800" cap="small" dirty="0">
              <a:latin typeface="Century Schoolbook"/>
              <a:cs typeface="Century Schoolbook"/>
            </a:endParaRPr>
          </a:p>
        </p:txBody>
      </p:sp>
      <p:cxnSp>
        <p:nvCxnSpPr>
          <p:cNvPr id="204" name="Straight Connector 203"/>
          <p:cNvCxnSpPr/>
          <p:nvPr/>
        </p:nvCxnSpPr>
        <p:spPr>
          <a:xfrm flipV="1">
            <a:off x="18440400" y="20226504"/>
            <a:ext cx="718305" cy="9924"/>
          </a:xfrm>
          <a:prstGeom prst="line">
            <a:avLst/>
          </a:prstGeom>
          <a:ln w="38100" cap="flat" cmpd="sng" algn="ctr">
            <a:solidFill>
              <a:schemeClr val="tx1"/>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rot="5400000">
            <a:off x="22469509" y="16087691"/>
            <a:ext cx="630170" cy="1588"/>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381000" y="16269565"/>
            <a:ext cx="11887995" cy="1104035"/>
          </a:xfrm>
          <a:prstGeom prst="rect">
            <a:avLst/>
          </a:prstGeom>
          <a:solidFill>
            <a:schemeClr val="accent6">
              <a:lumMod val="20000"/>
              <a:lumOff val="80000"/>
            </a:schemeClr>
          </a:solidFill>
        </p:spPr>
        <p:txBody>
          <a:bodyPr wrap="square" lIns="407557" tIns="203779" rIns="407557" bIns="203779" rtlCol="0">
            <a:spAutoFit/>
          </a:bodyPr>
          <a:lstStyle/>
          <a:p>
            <a:pPr>
              <a:tabLst>
                <a:tab pos="2743200" algn="l"/>
                <a:tab pos="5892800" algn="l"/>
                <a:tab pos="9093200" algn="l"/>
              </a:tabLst>
            </a:pPr>
            <a:r>
              <a:rPr lang="en-US" sz="4500" cap="small" dirty="0" smtClean="0">
                <a:latin typeface="Century Schoolbook"/>
                <a:cs typeface="Century Schoolbook"/>
              </a:rPr>
              <a:t>Tax	Spend	Borrow	Money</a:t>
            </a:r>
            <a:endParaRPr lang="en-US" sz="4500" cap="small" dirty="0">
              <a:latin typeface="Century Schoolbook"/>
              <a:cs typeface="Century Schoolbook"/>
            </a:endParaRPr>
          </a:p>
        </p:txBody>
      </p:sp>
      <p:sp>
        <p:nvSpPr>
          <p:cNvPr id="170" name="TextBox 169"/>
          <p:cNvSpPr txBox="1"/>
          <p:nvPr/>
        </p:nvSpPr>
        <p:spPr>
          <a:xfrm>
            <a:off x="13335000" y="16269565"/>
            <a:ext cx="2574547" cy="1104035"/>
          </a:xfrm>
          <a:prstGeom prst="rect">
            <a:avLst/>
          </a:prstGeom>
          <a:solidFill>
            <a:schemeClr val="accent6">
              <a:lumMod val="20000"/>
              <a:lumOff val="80000"/>
            </a:schemeClr>
          </a:solidFill>
        </p:spPr>
        <p:txBody>
          <a:bodyPr wrap="square" lIns="407557" tIns="203779" rIns="407557" bIns="203779" rtlCol="0">
            <a:spAutoFit/>
          </a:bodyPr>
          <a:lstStyle/>
          <a:p>
            <a:pPr algn="ctr">
              <a:tabLst>
                <a:tab pos="2743200" algn="l"/>
                <a:tab pos="5892800" algn="l"/>
                <a:tab pos="9093200" algn="l"/>
              </a:tabLst>
            </a:pPr>
            <a:r>
              <a:rPr lang="en-US" sz="4500" cap="small" dirty="0" smtClean="0">
                <a:latin typeface="Century Schoolbook"/>
                <a:cs typeface="Century Schoolbook"/>
              </a:rPr>
              <a:t>Army</a:t>
            </a:r>
            <a:endParaRPr lang="en-US" sz="4500" cap="small" dirty="0">
              <a:latin typeface="Century Schoolbook"/>
              <a:cs typeface="Century Schoolbook"/>
            </a:endParaRPr>
          </a:p>
        </p:txBody>
      </p:sp>
      <p:sp>
        <p:nvSpPr>
          <p:cNvPr id="171" name="TextBox 170"/>
          <p:cNvSpPr txBox="1"/>
          <p:nvPr/>
        </p:nvSpPr>
        <p:spPr>
          <a:xfrm>
            <a:off x="16154400" y="16269565"/>
            <a:ext cx="2574547" cy="1104035"/>
          </a:xfrm>
          <a:prstGeom prst="rect">
            <a:avLst/>
          </a:prstGeom>
          <a:solidFill>
            <a:schemeClr val="accent6">
              <a:lumMod val="20000"/>
              <a:lumOff val="80000"/>
            </a:schemeClr>
          </a:solidFill>
        </p:spPr>
        <p:txBody>
          <a:bodyPr wrap="square" lIns="407557" tIns="203779" rIns="407557" bIns="203779" rtlCol="0">
            <a:spAutoFit/>
          </a:bodyPr>
          <a:lstStyle/>
          <a:p>
            <a:pPr algn="ctr">
              <a:tabLst>
                <a:tab pos="2743200" algn="l"/>
                <a:tab pos="5892800" algn="l"/>
                <a:tab pos="9093200" algn="l"/>
              </a:tabLst>
            </a:pPr>
            <a:r>
              <a:rPr lang="en-US" sz="4500" cap="small" dirty="0" smtClean="0">
                <a:latin typeface="Century Schoolbook"/>
                <a:cs typeface="Century Schoolbook"/>
              </a:rPr>
              <a:t>Navy</a:t>
            </a:r>
            <a:endParaRPr lang="en-US" sz="4500" cap="small" dirty="0">
              <a:latin typeface="Century Schoolbook"/>
              <a:cs typeface="Century Schoolbook"/>
            </a:endParaRPr>
          </a:p>
        </p:txBody>
      </p:sp>
      <p:sp>
        <p:nvSpPr>
          <p:cNvPr id="172" name="TextBox 171"/>
          <p:cNvSpPr txBox="1"/>
          <p:nvPr/>
        </p:nvSpPr>
        <p:spPr>
          <a:xfrm>
            <a:off x="19050000" y="16269565"/>
            <a:ext cx="7467599" cy="1827310"/>
          </a:xfrm>
          <a:prstGeom prst="rect">
            <a:avLst/>
          </a:prstGeom>
          <a:solidFill>
            <a:schemeClr val="accent6">
              <a:lumMod val="20000"/>
              <a:lumOff val="80000"/>
            </a:schemeClr>
          </a:solidFill>
        </p:spPr>
        <p:txBody>
          <a:bodyPr wrap="square" lIns="407557" tIns="203779" rIns="407557" bIns="203779" rtlCol="0">
            <a:spAutoFit/>
          </a:bodyPr>
          <a:lstStyle/>
          <a:p>
            <a:pPr algn="ctr"/>
            <a:r>
              <a:rPr lang="en-US" sz="4800" cap="small" dirty="0" smtClean="0">
                <a:latin typeface="Century Schoolbook"/>
                <a:cs typeface="Century Schoolbook"/>
              </a:rPr>
              <a:t>“The Militia</a:t>
            </a:r>
            <a:br>
              <a:rPr lang="en-US" sz="4800" cap="small" dirty="0" smtClean="0">
                <a:latin typeface="Century Schoolbook"/>
                <a:cs typeface="Century Schoolbook"/>
              </a:rPr>
            </a:br>
            <a:r>
              <a:rPr lang="en-US" sz="4500" cap="small" dirty="0" smtClean="0">
                <a:latin typeface="Century Schoolbook"/>
                <a:cs typeface="Century Schoolbook"/>
              </a:rPr>
              <a:t>of the Several States</a:t>
            </a:r>
            <a:r>
              <a:rPr lang="en-US" sz="4400" cap="small" dirty="0" smtClean="0">
                <a:latin typeface="Century Schoolbook"/>
                <a:cs typeface="Century Schoolbook"/>
              </a:rPr>
              <a:t>”  </a:t>
            </a:r>
            <a:endParaRPr lang="en-US" sz="4400" cap="small" dirty="0">
              <a:latin typeface="Century Schoolbook"/>
              <a:cs typeface="Century Schoolbook"/>
            </a:endParaRPr>
          </a:p>
        </p:txBody>
      </p:sp>
      <p:cxnSp>
        <p:nvCxnSpPr>
          <p:cNvPr id="211" name="Straight Connector 210"/>
          <p:cNvCxnSpPr/>
          <p:nvPr/>
        </p:nvCxnSpPr>
        <p:spPr>
          <a:xfrm rot="16200000" flipV="1">
            <a:off x="22379270" y="18491482"/>
            <a:ext cx="800725" cy="11512"/>
          </a:xfrm>
          <a:prstGeom prst="line">
            <a:avLst/>
          </a:prstGeom>
          <a:ln w="38100" cap="flat" cmpd="sng" algn="ctr">
            <a:solidFill>
              <a:schemeClr val="tx1"/>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14" name="Straight Connector 213"/>
          <p:cNvCxnSpPr>
            <a:stCxn id="172" idx="3"/>
          </p:cNvCxnSpPr>
          <p:nvPr/>
        </p:nvCxnSpPr>
        <p:spPr>
          <a:xfrm>
            <a:off x="26517599" y="17183220"/>
            <a:ext cx="609601" cy="158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rot="5400000">
            <a:off x="24623500" y="19364112"/>
            <a:ext cx="5007406" cy="1588"/>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222" name="Straight Connector 221"/>
          <p:cNvCxnSpPr>
            <a:endCxn id="195" idx="1"/>
          </p:cNvCxnSpPr>
          <p:nvPr/>
        </p:nvCxnSpPr>
        <p:spPr>
          <a:xfrm flipV="1">
            <a:off x="27127200" y="16858818"/>
            <a:ext cx="591494" cy="158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flipH="1" flipV="1">
            <a:off x="30494397" y="16860408"/>
            <a:ext cx="609601" cy="158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p:nvCxnSpPr>
        <p:spPr>
          <a:xfrm rot="5400000" flipH="1" flipV="1">
            <a:off x="28573913" y="19358216"/>
            <a:ext cx="5021575" cy="795"/>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flipH="1" flipV="1">
            <a:off x="30474702" y="18247521"/>
            <a:ext cx="609601" cy="158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p:nvCxnSpPr>
        <p:spPr>
          <a:xfrm flipH="1" flipV="1">
            <a:off x="30494397" y="21867813"/>
            <a:ext cx="609601" cy="158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p:nvCxnSpPr>
        <p:spPr>
          <a:xfrm>
            <a:off x="31377343" y="20226503"/>
            <a:ext cx="1312457" cy="1"/>
          </a:xfrm>
          <a:prstGeom prst="line">
            <a:avLst/>
          </a:prstGeom>
          <a:ln w="508000" cap="sq">
            <a:miter lim="800000"/>
          </a:ln>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flipV="1">
            <a:off x="27126409" y="18245933"/>
            <a:ext cx="591494" cy="158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p:nvCxnSpPr>
        <p:spPr>
          <a:xfrm flipV="1">
            <a:off x="27126409" y="21866225"/>
            <a:ext cx="591494" cy="158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p:nvCxnSpPr>
        <p:spPr>
          <a:xfrm flipV="1">
            <a:off x="27126409" y="19429412"/>
            <a:ext cx="591494" cy="158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flipV="1">
            <a:off x="27126409" y="20387240"/>
            <a:ext cx="591494" cy="158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p:nvCxnSpPr>
        <p:spPr>
          <a:xfrm flipH="1" flipV="1">
            <a:off x="30494397" y="19431000"/>
            <a:ext cx="609601" cy="158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flipH="1" flipV="1">
            <a:off x="30494397" y="20388828"/>
            <a:ext cx="609601" cy="158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247" name="Rectangle 246"/>
          <p:cNvSpPr/>
          <p:nvPr/>
        </p:nvSpPr>
        <p:spPr>
          <a:xfrm>
            <a:off x="25723197" y="23136016"/>
            <a:ext cx="5747669" cy="1384995"/>
          </a:xfrm>
          <a:prstGeom prst="rect">
            <a:avLst/>
          </a:prstGeom>
          <a:solidFill>
            <a:schemeClr val="accent6">
              <a:lumMod val="20000"/>
              <a:lumOff val="80000"/>
            </a:schemeClr>
          </a:solidFill>
        </p:spPr>
        <p:txBody>
          <a:bodyPr wrap="square">
            <a:spAutoFit/>
          </a:bodyPr>
          <a:lstStyle/>
          <a:p>
            <a:pPr algn="just"/>
            <a:r>
              <a:rPr lang="en-US" sz="2800" cap="small" dirty="0" smtClean="0">
                <a:latin typeface="Century Schoolbook"/>
                <a:cs typeface="Century Schoolbook"/>
              </a:rPr>
              <a:t>“*** reserving to the states respectively, the appointment of the officers, ***”</a:t>
            </a:r>
            <a:endParaRPr lang="en-US" sz="2800" cap="small" dirty="0">
              <a:latin typeface="Century Schoolbook"/>
              <a:cs typeface="Century Schoolbook"/>
            </a:endParaRPr>
          </a:p>
        </p:txBody>
      </p:sp>
      <p:cxnSp>
        <p:nvCxnSpPr>
          <p:cNvPr id="248" name="Straight Connector 247"/>
          <p:cNvCxnSpPr>
            <a:endCxn id="197" idx="2"/>
          </p:cNvCxnSpPr>
          <p:nvPr/>
        </p:nvCxnSpPr>
        <p:spPr>
          <a:xfrm rot="5400000" flipH="1" flipV="1">
            <a:off x="28691920" y="22730443"/>
            <a:ext cx="811146" cy="1588"/>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 name="TextBox 106"/>
          <p:cNvSpPr txBox="1"/>
          <p:nvPr/>
        </p:nvSpPr>
        <p:spPr>
          <a:xfrm>
            <a:off x="4885278" y="2590800"/>
            <a:ext cx="10422444" cy="2554545"/>
          </a:xfrm>
          <a:prstGeom prst="rect">
            <a:avLst/>
          </a:prstGeom>
          <a:noFill/>
        </p:spPr>
        <p:txBody>
          <a:bodyPr wrap="none" rtlCol="0">
            <a:spAutoFit/>
          </a:bodyPr>
          <a:lstStyle/>
          <a:p>
            <a:pPr algn="ctr"/>
            <a:r>
              <a:rPr lang="en-US" cap="small" dirty="0" smtClean="0">
                <a:latin typeface="Century Schoolbook"/>
                <a:cs typeface="Century Schoolbook"/>
              </a:rPr>
              <a:t>The Constitutional </a:t>
            </a:r>
            <a:br>
              <a:rPr lang="en-US" cap="small" dirty="0" smtClean="0">
                <a:latin typeface="Century Schoolbook"/>
                <a:cs typeface="Century Schoolbook"/>
              </a:rPr>
            </a:br>
            <a:r>
              <a:rPr lang="en-US" cap="small" dirty="0" smtClean="0">
                <a:latin typeface="Century Schoolbook"/>
                <a:cs typeface="Century Schoolbook"/>
              </a:rPr>
              <a:t>Fiscal System</a:t>
            </a:r>
            <a:endParaRPr lang="en-US" cap="small" dirty="0">
              <a:latin typeface="Century Schoolbook"/>
              <a:cs typeface="Century Schoolbook"/>
            </a:endParaRPr>
          </a:p>
        </p:txBody>
      </p:sp>
      <p:sp>
        <p:nvSpPr>
          <p:cNvPr id="113" name="TextBox 112"/>
          <p:cNvSpPr txBox="1"/>
          <p:nvPr/>
        </p:nvSpPr>
        <p:spPr>
          <a:xfrm>
            <a:off x="24402576" y="2590800"/>
            <a:ext cx="11545248" cy="2554545"/>
          </a:xfrm>
          <a:prstGeom prst="rect">
            <a:avLst/>
          </a:prstGeom>
          <a:noFill/>
        </p:spPr>
        <p:txBody>
          <a:bodyPr wrap="none" rtlCol="0">
            <a:spAutoFit/>
          </a:bodyPr>
          <a:lstStyle/>
          <a:p>
            <a:pPr algn="ctr"/>
            <a:r>
              <a:rPr lang="en-US" cap="small" dirty="0" smtClean="0">
                <a:latin typeface="Century Schoolbook"/>
                <a:cs typeface="Century Schoolbook"/>
              </a:rPr>
              <a:t>The Confidence-Game</a:t>
            </a:r>
            <a:br>
              <a:rPr lang="en-US" cap="small" dirty="0" smtClean="0">
                <a:latin typeface="Century Schoolbook"/>
                <a:cs typeface="Century Schoolbook"/>
              </a:rPr>
            </a:br>
            <a:r>
              <a:rPr lang="en-US" cap="small" dirty="0" smtClean="0">
                <a:latin typeface="Century Schoolbook"/>
                <a:cs typeface="Century Schoolbook"/>
              </a:rPr>
              <a:t>Fiscal System</a:t>
            </a:r>
            <a:endParaRPr lang="en-US" cap="small" dirty="0">
              <a:latin typeface="Century Schoolbook"/>
              <a:cs typeface="Century Schoolbook"/>
            </a:endParaRPr>
          </a:p>
        </p:txBody>
      </p:sp>
      <p:grpSp>
        <p:nvGrpSpPr>
          <p:cNvPr id="2" name="Group 291"/>
          <p:cNvGrpSpPr/>
          <p:nvPr/>
        </p:nvGrpSpPr>
        <p:grpSpPr>
          <a:xfrm>
            <a:off x="1828800" y="9092624"/>
            <a:ext cx="16535400" cy="9347776"/>
            <a:chOff x="2286000" y="8686800"/>
            <a:chExt cx="16535400" cy="9347776"/>
          </a:xfrm>
        </p:grpSpPr>
        <p:cxnSp>
          <p:nvCxnSpPr>
            <p:cNvPr id="155" name="Straight Connector 154"/>
            <p:cNvCxnSpPr/>
            <p:nvPr/>
          </p:nvCxnSpPr>
          <p:spPr>
            <a:xfrm rot="16200000" flipH="1">
              <a:off x="14980249" y="14789750"/>
              <a:ext cx="2576902" cy="1"/>
            </a:xfrm>
            <a:prstGeom prst="line">
              <a:avLst/>
            </a:prstGeom>
            <a:ln w="508000" cap="sq">
              <a:miter lim="800000"/>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a:stCxn id="119" idx="1"/>
            </p:cNvCxnSpPr>
            <p:nvPr/>
          </p:nvCxnSpPr>
          <p:spPr>
            <a:xfrm rot="10800000" flipV="1">
              <a:off x="8382000" y="16630218"/>
              <a:ext cx="5334000" cy="2"/>
            </a:xfrm>
            <a:prstGeom prst="line">
              <a:avLst/>
            </a:prstGeom>
            <a:ln w="508000" cap="sq">
              <a:miter lim="800000"/>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rot="10800000" flipV="1">
              <a:off x="12649200" y="12374432"/>
              <a:ext cx="1562100" cy="1"/>
            </a:xfrm>
            <a:prstGeom prst="line">
              <a:avLst/>
            </a:prstGeom>
            <a:ln w="508000" cap="sq">
              <a:miter lim="800000"/>
            </a:ln>
          </p:spPr>
          <p:style>
            <a:lnRef idx="2">
              <a:schemeClr val="accent1"/>
            </a:lnRef>
            <a:fillRef idx="0">
              <a:schemeClr val="accent1"/>
            </a:fillRef>
            <a:effectRef idx="1">
              <a:schemeClr val="accent1"/>
            </a:effectRef>
            <a:fontRef idx="minor">
              <a:schemeClr val="tx1"/>
            </a:fontRef>
          </p:style>
        </p:cxnSp>
        <p:sp>
          <p:nvSpPr>
            <p:cNvPr id="115" name="TextBox 114"/>
            <p:cNvSpPr txBox="1"/>
            <p:nvPr/>
          </p:nvSpPr>
          <p:spPr>
            <a:xfrm>
              <a:off x="5334000" y="8686800"/>
              <a:ext cx="2362200" cy="1104035"/>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500" cap="small" dirty="0" smtClean="0">
                  <a:latin typeface="Century Schoolbook"/>
                  <a:ea typeface="+mn-ea"/>
                  <a:cs typeface="Century Schoolbook"/>
                </a:rPr>
                <a:t>Tax</a:t>
              </a:r>
              <a:endParaRPr lang="en-US" sz="4500" cap="small" dirty="0">
                <a:latin typeface="Century Schoolbook"/>
                <a:ea typeface="+mn-ea"/>
                <a:cs typeface="Century Schoolbook"/>
              </a:endParaRPr>
            </a:p>
          </p:txBody>
        </p:sp>
        <p:sp>
          <p:nvSpPr>
            <p:cNvPr id="116" name="TextBox 115"/>
            <p:cNvSpPr txBox="1"/>
            <p:nvPr/>
          </p:nvSpPr>
          <p:spPr>
            <a:xfrm>
              <a:off x="2286000" y="11822416"/>
              <a:ext cx="3048000" cy="1104035"/>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500" cap="small" dirty="0" smtClean="0">
                  <a:latin typeface="Century Schoolbook"/>
                  <a:ea typeface="+mn-ea"/>
                  <a:cs typeface="Century Schoolbook"/>
                </a:rPr>
                <a:t>Spend</a:t>
              </a:r>
              <a:endParaRPr lang="en-US" sz="4500" cap="small" dirty="0">
                <a:latin typeface="Century Schoolbook"/>
                <a:ea typeface="+mn-ea"/>
                <a:cs typeface="Century Schoolbook"/>
              </a:endParaRPr>
            </a:p>
          </p:txBody>
        </p:sp>
        <p:sp>
          <p:nvSpPr>
            <p:cNvPr id="117" name="TextBox 116"/>
            <p:cNvSpPr txBox="1"/>
            <p:nvPr/>
          </p:nvSpPr>
          <p:spPr>
            <a:xfrm>
              <a:off x="9601200" y="11822416"/>
              <a:ext cx="3048000" cy="1104035"/>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500" cap="small" dirty="0" smtClean="0">
                  <a:latin typeface="Century Schoolbook"/>
                  <a:ea typeface="+mn-ea"/>
                  <a:cs typeface="Century Schoolbook"/>
                </a:rPr>
                <a:t>Borrow</a:t>
              </a:r>
              <a:endParaRPr lang="en-US" sz="4500" cap="small" dirty="0">
                <a:latin typeface="Century Schoolbook"/>
                <a:ea typeface="+mn-ea"/>
                <a:cs typeface="Century Schoolbook"/>
              </a:endParaRPr>
            </a:p>
          </p:txBody>
        </p:sp>
        <p:sp>
          <p:nvSpPr>
            <p:cNvPr id="118" name="TextBox 117"/>
            <p:cNvSpPr txBox="1"/>
            <p:nvPr/>
          </p:nvSpPr>
          <p:spPr>
            <a:xfrm>
              <a:off x="5334000" y="16078200"/>
              <a:ext cx="3048000" cy="1104035"/>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500" cap="small" dirty="0" smtClean="0">
                  <a:latin typeface="Century Schoolbook"/>
                  <a:ea typeface="+mn-ea"/>
                  <a:cs typeface="Century Schoolbook"/>
                </a:rPr>
                <a:t>Money</a:t>
              </a:r>
              <a:endParaRPr lang="en-US" sz="4500" cap="small" dirty="0">
                <a:latin typeface="Century Schoolbook"/>
                <a:ea typeface="+mn-ea"/>
                <a:cs typeface="Century Schoolbook"/>
              </a:endParaRPr>
            </a:p>
          </p:txBody>
        </p:sp>
        <p:sp>
          <p:nvSpPr>
            <p:cNvPr id="119" name="TextBox 118"/>
            <p:cNvSpPr txBox="1"/>
            <p:nvPr/>
          </p:nvSpPr>
          <p:spPr>
            <a:xfrm>
              <a:off x="13716000" y="16078200"/>
              <a:ext cx="5105400" cy="1104035"/>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500" cap="small" dirty="0" smtClean="0">
                  <a:latin typeface="Century Schoolbook"/>
                  <a:ea typeface="+mn-ea"/>
                  <a:cs typeface="Century Schoolbook"/>
                </a:rPr>
                <a:t>Silver &amp; Gold</a:t>
              </a:r>
              <a:endParaRPr lang="en-US" sz="4500" cap="small" dirty="0">
                <a:latin typeface="Century Schoolbook"/>
                <a:ea typeface="+mn-ea"/>
                <a:cs typeface="Century Schoolbook"/>
              </a:endParaRPr>
            </a:p>
          </p:txBody>
        </p:sp>
        <p:sp>
          <p:nvSpPr>
            <p:cNvPr id="123" name="TextBox 122"/>
            <p:cNvSpPr txBox="1"/>
            <p:nvPr/>
          </p:nvSpPr>
          <p:spPr>
            <a:xfrm>
              <a:off x="14211300" y="11430000"/>
              <a:ext cx="4114800" cy="1888866"/>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800" cap="small" dirty="0" smtClean="0">
                  <a:latin typeface="Century Schoolbook"/>
                  <a:ea typeface="+mn-ea"/>
                  <a:cs typeface="Century Schoolbook"/>
                </a:rPr>
                <a:t>Private Economy</a:t>
              </a:r>
              <a:endParaRPr lang="en-US" sz="4800" cap="small" dirty="0">
                <a:latin typeface="Century Schoolbook"/>
                <a:ea typeface="+mn-ea"/>
                <a:cs typeface="Century Schoolbook"/>
              </a:endParaRPr>
            </a:p>
          </p:txBody>
        </p:sp>
        <p:sp>
          <p:nvSpPr>
            <p:cNvPr id="128" name="Rectangle 127"/>
            <p:cNvSpPr/>
            <p:nvPr/>
          </p:nvSpPr>
          <p:spPr>
            <a:xfrm>
              <a:off x="6599237" y="14187099"/>
              <a:ext cx="4525963" cy="646331"/>
            </a:xfrm>
            <a:prstGeom prst="rect">
              <a:avLst/>
            </a:prstGeom>
            <a:solidFill>
              <a:schemeClr val="accent6">
                <a:lumMod val="20000"/>
                <a:lumOff val="80000"/>
              </a:schemeClr>
            </a:solidFill>
          </p:spPr>
          <p:txBody>
            <a:bodyPr wrap="square">
              <a:spAutoFit/>
            </a:bodyPr>
            <a:lstStyle/>
            <a:p>
              <a:pPr algn="ctr" defTabSz="2037786" fontAlgn="auto">
                <a:spcBef>
                  <a:spcPts val="0"/>
                </a:spcBef>
                <a:spcAft>
                  <a:spcPts val="0"/>
                </a:spcAft>
                <a:defRPr/>
              </a:pPr>
              <a:r>
                <a:rPr lang="en-US" sz="3600" dirty="0" smtClean="0">
                  <a:latin typeface="Century Schoolbook"/>
                  <a:ea typeface="+mn-ea"/>
                  <a:cs typeface="Century Schoolbook"/>
                </a:rPr>
                <a:t>No “bills of credit”</a:t>
              </a:r>
              <a:endParaRPr lang="en-US" sz="3600" dirty="0">
                <a:latin typeface="Century Schoolbook"/>
                <a:ea typeface="+mn-ea"/>
                <a:cs typeface="Century Schoolbook"/>
              </a:endParaRPr>
            </a:p>
          </p:txBody>
        </p:sp>
        <p:sp>
          <p:nvSpPr>
            <p:cNvPr id="130" name="Rectangle 129"/>
            <p:cNvSpPr/>
            <p:nvPr/>
          </p:nvSpPr>
          <p:spPr>
            <a:xfrm>
              <a:off x="14458951" y="17449800"/>
              <a:ext cx="3619499" cy="584776"/>
            </a:xfrm>
            <a:prstGeom prst="rect">
              <a:avLst/>
            </a:prstGeom>
            <a:solidFill>
              <a:schemeClr val="accent6">
                <a:lumMod val="20000"/>
                <a:lumOff val="80000"/>
              </a:schemeClr>
            </a:solidFill>
          </p:spPr>
          <p:txBody>
            <a:bodyPr wrap="square">
              <a:spAutoFit/>
            </a:bodyPr>
            <a:lstStyle/>
            <a:p>
              <a:pPr algn="ctr" defTabSz="2037786" fontAlgn="auto">
                <a:spcBef>
                  <a:spcPts val="0"/>
                </a:spcBef>
                <a:spcAft>
                  <a:spcPts val="0"/>
                </a:spcAft>
                <a:defRPr/>
              </a:pPr>
              <a:r>
                <a:rPr lang="en-US" sz="3200" cap="small" dirty="0" smtClean="0">
                  <a:latin typeface="Century Schoolbook"/>
                  <a:ea typeface="+mn-ea"/>
                  <a:cs typeface="Century Schoolbook"/>
                </a:rPr>
                <a:t>Free Coinage</a:t>
              </a:r>
              <a:endParaRPr lang="en-US" sz="3200" cap="small" dirty="0">
                <a:latin typeface="Century Schoolbook"/>
                <a:ea typeface="+mn-ea"/>
                <a:cs typeface="Century Schoolbook"/>
              </a:endParaRPr>
            </a:p>
          </p:txBody>
        </p:sp>
        <p:cxnSp>
          <p:nvCxnSpPr>
            <p:cNvPr id="158" name="Straight Connector 157"/>
            <p:cNvCxnSpPr>
              <a:stCxn id="128" idx="0"/>
              <a:endCxn id="117" idx="2"/>
            </p:cNvCxnSpPr>
            <p:nvPr/>
          </p:nvCxnSpPr>
          <p:spPr>
            <a:xfrm rot="5400000" flipH="1" flipV="1">
              <a:off x="9363385" y="12425285"/>
              <a:ext cx="1260648" cy="2262981"/>
            </a:xfrm>
            <a:prstGeom prst="line">
              <a:avLst/>
            </a:prstGeom>
            <a:ln w="38100">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p:nvPr/>
          </p:nvCxnSpPr>
          <p:spPr>
            <a:xfrm rot="10800000">
              <a:off x="5334000" y="12436411"/>
              <a:ext cx="4267200" cy="1588"/>
            </a:xfrm>
            <a:prstGeom prst="straightConnector1">
              <a:avLst/>
            </a:prstGeom>
            <a:ln w="381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64" name="Straight Arrow Connector 163"/>
            <p:cNvCxnSpPr>
              <a:endCxn id="116" idx="2"/>
            </p:cNvCxnSpPr>
            <p:nvPr/>
          </p:nvCxnSpPr>
          <p:spPr>
            <a:xfrm rot="16200000" flipV="1">
              <a:off x="3628745" y="13107707"/>
              <a:ext cx="3151749" cy="2789237"/>
            </a:xfrm>
            <a:prstGeom prst="straightConnector1">
              <a:avLst/>
            </a:prstGeom>
            <a:ln w="381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a:stCxn id="115" idx="2"/>
              <a:endCxn id="116" idx="0"/>
            </p:cNvCxnSpPr>
            <p:nvPr/>
          </p:nvCxnSpPr>
          <p:spPr>
            <a:xfrm rot="5400000">
              <a:off x="4146760" y="9454075"/>
              <a:ext cx="2031581" cy="2705100"/>
            </a:xfrm>
            <a:prstGeom prst="straightConnector1">
              <a:avLst/>
            </a:prstGeom>
            <a:ln w="381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73" name="Shape 172"/>
            <p:cNvCxnSpPr>
              <a:stCxn id="123" idx="0"/>
              <a:endCxn id="115" idx="3"/>
            </p:cNvCxnSpPr>
            <p:nvPr/>
          </p:nvCxnSpPr>
          <p:spPr>
            <a:xfrm rot="16200000" flipV="1">
              <a:off x="10886859" y="6048159"/>
              <a:ext cx="2191182" cy="8572500"/>
            </a:xfrm>
            <a:prstGeom prst="bentConnector2">
              <a:avLst/>
            </a:prstGeom>
            <a:ln w="381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grpSp>
      <p:sp>
        <p:nvSpPr>
          <p:cNvPr id="174" name="Rectangle 173"/>
          <p:cNvSpPr/>
          <p:nvPr/>
        </p:nvSpPr>
        <p:spPr>
          <a:xfrm>
            <a:off x="4078685" y="24471312"/>
            <a:ext cx="12035630" cy="3170099"/>
          </a:xfrm>
          <a:prstGeom prst="rect">
            <a:avLst/>
          </a:prstGeom>
          <a:solidFill>
            <a:schemeClr val="accent6">
              <a:lumMod val="20000"/>
              <a:lumOff val="80000"/>
            </a:schemeClr>
          </a:solidFill>
        </p:spPr>
        <p:txBody>
          <a:bodyPr wrap="square">
            <a:spAutoFit/>
          </a:bodyPr>
          <a:lstStyle/>
          <a:p>
            <a:pPr marL="893763" indent="-846138" algn="just" defTabSz="2037786" fontAlgn="auto">
              <a:spcBef>
                <a:spcPts val="0"/>
              </a:spcBef>
              <a:spcAft>
                <a:spcPts val="0"/>
              </a:spcAft>
              <a:buFont typeface="Arial"/>
              <a:buChar char="•"/>
              <a:defRPr/>
            </a:pPr>
            <a:r>
              <a:rPr lang="en-US" sz="4000" dirty="0" smtClean="0">
                <a:latin typeface="Century Schoolbook"/>
                <a:ea typeface="+mn-ea"/>
                <a:cs typeface="Century Schoolbook"/>
              </a:rPr>
              <a:t>If the government can </a:t>
            </a:r>
            <a:r>
              <a:rPr lang="en-US" sz="4000" i="1" dirty="0" smtClean="0">
                <a:latin typeface="Century Schoolbook"/>
                <a:ea typeface="+mn-ea"/>
                <a:cs typeface="Century Schoolbook"/>
              </a:rPr>
              <a:t>create</a:t>
            </a:r>
            <a:r>
              <a:rPr lang="en-US" sz="4000" dirty="0" smtClean="0">
                <a:latin typeface="Century Schoolbook"/>
                <a:ea typeface="+mn-ea"/>
                <a:cs typeface="Century Schoolbook"/>
              </a:rPr>
              <a:t> money, it has no need to </a:t>
            </a:r>
            <a:r>
              <a:rPr lang="en-US" sz="4000" i="1" dirty="0" smtClean="0">
                <a:latin typeface="Century Schoolbook"/>
                <a:ea typeface="+mn-ea"/>
                <a:cs typeface="Century Schoolbook"/>
              </a:rPr>
              <a:t>borrow</a:t>
            </a:r>
            <a:r>
              <a:rPr lang="en-US" sz="4000" dirty="0" smtClean="0">
                <a:latin typeface="Century Schoolbook"/>
                <a:ea typeface="+mn-ea"/>
                <a:cs typeface="Century Schoolbook"/>
              </a:rPr>
              <a:t> money.</a:t>
            </a:r>
          </a:p>
          <a:p>
            <a:pPr marL="893763" indent="-846138" algn="just" defTabSz="2037786" fontAlgn="auto">
              <a:spcBef>
                <a:spcPts val="0"/>
              </a:spcBef>
              <a:spcAft>
                <a:spcPts val="0"/>
              </a:spcAft>
              <a:buFont typeface="Arial"/>
              <a:buChar char="•"/>
              <a:defRPr/>
            </a:pPr>
            <a:r>
              <a:rPr lang="en-US" sz="4000" dirty="0" smtClean="0">
                <a:latin typeface="Century Schoolbook"/>
                <a:ea typeface="+mn-ea"/>
                <a:cs typeface="Century Schoolbook"/>
              </a:rPr>
              <a:t>If the government can </a:t>
            </a:r>
            <a:r>
              <a:rPr lang="en-US" sz="4000" i="1" dirty="0" smtClean="0">
                <a:latin typeface="Century Schoolbook"/>
                <a:ea typeface="+mn-ea"/>
                <a:cs typeface="Century Schoolbook"/>
              </a:rPr>
              <a:t>create </a:t>
            </a:r>
            <a:r>
              <a:rPr lang="en-US" sz="4000" dirty="0" smtClean="0">
                <a:latin typeface="Century Schoolbook"/>
                <a:ea typeface="+mn-ea"/>
                <a:cs typeface="Century Schoolbook"/>
              </a:rPr>
              <a:t>money, it has no need to tax (the redistribution of real wealth through inflation will amount to a tax). </a:t>
            </a:r>
          </a:p>
        </p:txBody>
      </p:sp>
      <p:grpSp>
        <p:nvGrpSpPr>
          <p:cNvPr id="3" name="Group 292"/>
          <p:cNvGrpSpPr/>
          <p:nvPr/>
        </p:nvGrpSpPr>
        <p:grpSpPr>
          <a:xfrm>
            <a:off x="20650200" y="8115300"/>
            <a:ext cx="19050000" cy="10477500"/>
            <a:chOff x="20878800" y="8115300"/>
            <a:chExt cx="19050000" cy="10477500"/>
          </a:xfrm>
        </p:grpSpPr>
        <p:cxnSp>
          <p:nvCxnSpPr>
            <p:cNvPr id="287" name="Shape 286"/>
            <p:cNvCxnSpPr>
              <a:stCxn id="186" idx="0"/>
            </p:cNvCxnSpPr>
            <p:nvPr/>
          </p:nvCxnSpPr>
          <p:spPr>
            <a:xfrm rot="16200000" flipH="1" flipV="1">
              <a:off x="32474543" y="7106640"/>
              <a:ext cx="392416" cy="9410699"/>
            </a:xfrm>
            <a:prstGeom prst="bentConnector4">
              <a:avLst>
                <a:gd name="adj1" fmla="val -393858"/>
                <a:gd name="adj2" fmla="val 100416"/>
              </a:avLst>
            </a:prstGeom>
            <a:ln w="381000" cap="sq">
              <a:solidFill>
                <a:srgbClr val="FFFF00"/>
              </a:solidFill>
              <a:miter lim="800000"/>
            </a:ln>
          </p:spPr>
          <p:style>
            <a:lnRef idx="2">
              <a:schemeClr val="accent1"/>
            </a:lnRef>
            <a:fillRef idx="0">
              <a:schemeClr val="accent1"/>
            </a:fillRef>
            <a:effectRef idx="1">
              <a:schemeClr val="accent1"/>
            </a:effectRef>
            <a:fontRef idx="minor">
              <a:schemeClr val="tx1"/>
            </a:fontRef>
          </p:style>
        </p:cxnSp>
        <p:cxnSp>
          <p:nvCxnSpPr>
            <p:cNvPr id="271" name="Straight Connector 270"/>
            <p:cNvCxnSpPr>
              <a:stCxn id="210" idx="2"/>
              <a:endCxn id="220" idx="0"/>
            </p:cNvCxnSpPr>
            <p:nvPr/>
          </p:nvCxnSpPr>
          <p:spPr>
            <a:xfrm rot="16200000" flipH="1">
              <a:off x="31495172" y="14618357"/>
              <a:ext cx="1627257" cy="1"/>
            </a:xfrm>
            <a:prstGeom prst="line">
              <a:avLst/>
            </a:prstGeom>
            <a:ln w="508000" cap="sq">
              <a:solidFill>
                <a:srgbClr val="C60000"/>
              </a:solidFill>
              <a:miter lim="800000"/>
            </a:ln>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p:nvCxnSpPr>
          <p:spPr>
            <a:xfrm rot="10800000" flipV="1">
              <a:off x="26868440" y="15756741"/>
              <a:ext cx="1889122" cy="1693924"/>
            </a:xfrm>
            <a:prstGeom prst="line">
              <a:avLst/>
            </a:prstGeom>
            <a:ln w="508000" cap="rnd">
              <a:solidFill>
                <a:srgbClr val="C60000"/>
              </a:solidFill>
              <a:round/>
            </a:ln>
          </p:spPr>
          <p:style>
            <a:lnRef idx="2">
              <a:schemeClr val="accent1"/>
            </a:lnRef>
            <a:fillRef idx="0">
              <a:schemeClr val="accent1"/>
            </a:fillRef>
            <a:effectRef idx="1">
              <a:schemeClr val="accent1"/>
            </a:effectRef>
            <a:fontRef idx="minor">
              <a:schemeClr val="tx1"/>
            </a:fontRef>
          </p:style>
        </p:cxnSp>
        <p:cxnSp>
          <p:nvCxnSpPr>
            <p:cNvPr id="250" name="Straight Connector 249"/>
            <p:cNvCxnSpPr>
              <a:endCxn id="220" idx="1"/>
            </p:cNvCxnSpPr>
            <p:nvPr/>
          </p:nvCxnSpPr>
          <p:spPr>
            <a:xfrm flipV="1">
              <a:off x="28757562" y="15755153"/>
              <a:ext cx="1768476" cy="1588"/>
            </a:xfrm>
            <a:prstGeom prst="line">
              <a:avLst/>
            </a:prstGeom>
            <a:ln w="508000" cap="rnd">
              <a:solidFill>
                <a:srgbClr val="C60000"/>
              </a:solidFill>
              <a:round/>
            </a:ln>
          </p:spPr>
          <p:style>
            <a:lnRef idx="2">
              <a:schemeClr val="accent1"/>
            </a:lnRef>
            <a:fillRef idx="0">
              <a:schemeClr val="accent1"/>
            </a:fillRef>
            <a:effectRef idx="1">
              <a:schemeClr val="accent1"/>
            </a:effectRef>
            <a:fontRef idx="minor">
              <a:schemeClr val="tx1"/>
            </a:fontRef>
          </p:style>
        </p:cxnSp>
        <p:cxnSp>
          <p:nvCxnSpPr>
            <p:cNvPr id="236" name="Straight Connector 235"/>
            <p:cNvCxnSpPr>
              <a:stCxn id="186" idx="2"/>
            </p:cNvCxnSpPr>
            <p:nvPr/>
          </p:nvCxnSpPr>
          <p:spPr>
            <a:xfrm rot="5400000">
              <a:off x="36819073" y="14060891"/>
              <a:ext cx="1113270" cy="784"/>
            </a:xfrm>
            <a:prstGeom prst="line">
              <a:avLst/>
            </a:prstGeom>
            <a:ln w="508000" cap="rnd">
              <a:solidFill>
                <a:srgbClr val="C60000"/>
              </a:solidFill>
              <a:round/>
            </a:ln>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rot="10800000" flipV="1">
              <a:off x="29489400" y="12560215"/>
              <a:ext cx="685800" cy="1"/>
            </a:xfrm>
            <a:prstGeom prst="line">
              <a:avLst/>
            </a:prstGeom>
            <a:ln w="508000" cap="sq">
              <a:solidFill>
                <a:srgbClr val="C60000"/>
              </a:solidFill>
              <a:miter lim="800000"/>
            </a:ln>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rot="16200000" flipH="1">
              <a:off x="37033201" y="12560213"/>
              <a:ext cx="685801" cy="4"/>
            </a:xfrm>
            <a:prstGeom prst="line">
              <a:avLst/>
            </a:prstGeom>
            <a:ln w="508000" cap="sq">
              <a:miter lim="800000"/>
            </a:ln>
          </p:spPr>
          <p:style>
            <a:lnRef idx="2">
              <a:schemeClr val="accent1"/>
            </a:lnRef>
            <a:fillRef idx="0">
              <a:schemeClr val="accent1"/>
            </a:fillRef>
            <a:effectRef idx="1">
              <a:schemeClr val="accent1"/>
            </a:effectRef>
            <a:fontRef idx="minor">
              <a:schemeClr val="tx1"/>
            </a:fontRef>
          </p:style>
        </p:cxnSp>
        <p:cxnSp>
          <p:nvCxnSpPr>
            <p:cNvPr id="176" name="Straight Connector 175"/>
            <p:cNvCxnSpPr>
              <a:endCxn id="220" idx="3"/>
            </p:cNvCxnSpPr>
            <p:nvPr/>
          </p:nvCxnSpPr>
          <p:spPr>
            <a:xfrm rot="10800000" flipV="1">
              <a:off x="34091563" y="14617123"/>
              <a:ext cx="3284542" cy="1138030"/>
            </a:xfrm>
            <a:prstGeom prst="line">
              <a:avLst/>
            </a:prstGeom>
            <a:ln w="508000" cap="rnd">
              <a:solidFill>
                <a:srgbClr val="C60000"/>
              </a:solidFill>
              <a:round/>
            </a:ln>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rot="10800000" flipV="1">
              <a:off x="34442400" y="12549789"/>
              <a:ext cx="876300" cy="20852"/>
            </a:xfrm>
            <a:prstGeom prst="line">
              <a:avLst/>
            </a:prstGeom>
            <a:ln w="508000" cap="sq">
              <a:solidFill>
                <a:srgbClr val="C60000"/>
              </a:solidFill>
              <a:miter lim="800000"/>
            </a:ln>
          </p:spPr>
          <p:style>
            <a:lnRef idx="2">
              <a:schemeClr val="accent1"/>
            </a:lnRef>
            <a:fillRef idx="0">
              <a:schemeClr val="accent1"/>
            </a:fillRef>
            <a:effectRef idx="1">
              <a:schemeClr val="accent1"/>
            </a:effectRef>
            <a:fontRef idx="minor">
              <a:schemeClr val="tx1"/>
            </a:fontRef>
          </p:style>
        </p:cxnSp>
        <p:sp>
          <p:nvSpPr>
            <p:cNvPr id="179" name="TextBox 178"/>
            <p:cNvSpPr txBox="1"/>
            <p:nvPr/>
          </p:nvSpPr>
          <p:spPr>
            <a:xfrm>
              <a:off x="23926800" y="8115300"/>
              <a:ext cx="2362200" cy="1104035"/>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500" cap="small" dirty="0" smtClean="0">
                  <a:latin typeface="Century Schoolbook"/>
                  <a:ea typeface="+mn-ea"/>
                  <a:cs typeface="Century Schoolbook"/>
                </a:rPr>
                <a:t>Tax</a:t>
              </a:r>
              <a:endParaRPr lang="en-US" sz="4500" cap="small" dirty="0">
                <a:latin typeface="Century Schoolbook"/>
                <a:ea typeface="+mn-ea"/>
                <a:cs typeface="Century Schoolbook"/>
              </a:endParaRPr>
            </a:p>
          </p:txBody>
        </p:sp>
        <p:sp>
          <p:nvSpPr>
            <p:cNvPr id="180" name="TextBox 179"/>
            <p:cNvSpPr txBox="1"/>
            <p:nvPr/>
          </p:nvSpPr>
          <p:spPr>
            <a:xfrm>
              <a:off x="20878800" y="12008198"/>
              <a:ext cx="3048000" cy="1104035"/>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500" cap="small" dirty="0" smtClean="0">
                  <a:latin typeface="Century Schoolbook"/>
                  <a:ea typeface="+mn-ea"/>
                  <a:cs typeface="Century Schoolbook"/>
                </a:rPr>
                <a:t>Spend</a:t>
              </a:r>
              <a:endParaRPr lang="en-US" sz="4500" cap="small" dirty="0">
                <a:latin typeface="Century Schoolbook"/>
                <a:ea typeface="+mn-ea"/>
                <a:cs typeface="Century Schoolbook"/>
              </a:endParaRPr>
            </a:p>
          </p:txBody>
        </p:sp>
        <p:sp>
          <p:nvSpPr>
            <p:cNvPr id="181" name="TextBox 180"/>
            <p:cNvSpPr txBox="1"/>
            <p:nvPr/>
          </p:nvSpPr>
          <p:spPr>
            <a:xfrm>
              <a:off x="26441400" y="12008198"/>
              <a:ext cx="3048000" cy="1104035"/>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500" cap="small" dirty="0" smtClean="0">
                  <a:latin typeface="Century Schoolbook"/>
                  <a:ea typeface="+mn-ea"/>
                  <a:cs typeface="Century Schoolbook"/>
                </a:rPr>
                <a:t>Borrow</a:t>
              </a:r>
              <a:endParaRPr lang="en-US" sz="4500" cap="small" dirty="0">
                <a:latin typeface="Century Schoolbook"/>
                <a:ea typeface="+mn-ea"/>
                <a:cs typeface="Century Schoolbook"/>
              </a:endParaRPr>
            </a:p>
          </p:txBody>
        </p:sp>
        <p:sp>
          <p:nvSpPr>
            <p:cNvPr id="183" name="TextBox 182"/>
            <p:cNvSpPr txBox="1"/>
            <p:nvPr/>
          </p:nvSpPr>
          <p:spPr>
            <a:xfrm>
              <a:off x="23926800" y="17488765"/>
              <a:ext cx="3048000" cy="1104035"/>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500" cap="small" dirty="0" smtClean="0">
                  <a:latin typeface="Century Schoolbook"/>
                  <a:ea typeface="+mn-ea"/>
                  <a:cs typeface="Century Schoolbook"/>
                </a:rPr>
                <a:t>Money</a:t>
              </a:r>
              <a:endParaRPr lang="en-US" sz="4500" cap="small" dirty="0">
                <a:latin typeface="Century Schoolbook"/>
                <a:ea typeface="+mn-ea"/>
                <a:cs typeface="Century Schoolbook"/>
              </a:endParaRPr>
            </a:p>
          </p:txBody>
        </p:sp>
        <p:sp>
          <p:nvSpPr>
            <p:cNvPr id="184" name="TextBox 183"/>
            <p:cNvSpPr txBox="1"/>
            <p:nvPr/>
          </p:nvSpPr>
          <p:spPr>
            <a:xfrm>
              <a:off x="34823400" y="17488765"/>
              <a:ext cx="5105400" cy="1104035"/>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500" cap="small" dirty="0" smtClean="0">
                  <a:latin typeface="Century Schoolbook"/>
                  <a:ea typeface="+mn-ea"/>
                  <a:cs typeface="Century Schoolbook"/>
                </a:rPr>
                <a:t>Silver &amp; Gold</a:t>
              </a:r>
              <a:endParaRPr lang="en-US" sz="4500" cap="small" dirty="0">
                <a:latin typeface="Century Schoolbook"/>
                <a:ea typeface="+mn-ea"/>
                <a:cs typeface="Century Schoolbook"/>
              </a:endParaRPr>
            </a:p>
          </p:txBody>
        </p:sp>
        <p:sp>
          <p:nvSpPr>
            <p:cNvPr id="186" name="TextBox 185"/>
            <p:cNvSpPr txBox="1"/>
            <p:nvPr/>
          </p:nvSpPr>
          <p:spPr>
            <a:xfrm>
              <a:off x="35318700" y="11615782"/>
              <a:ext cx="4114800" cy="1888866"/>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800" cap="small" dirty="0" smtClean="0">
                  <a:latin typeface="Century Schoolbook"/>
                  <a:ea typeface="+mn-ea"/>
                  <a:cs typeface="Century Schoolbook"/>
                </a:rPr>
                <a:t>Private Economy</a:t>
              </a:r>
              <a:endParaRPr lang="en-US" sz="4800" cap="small" dirty="0">
                <a:latin typeface="Century Schoolbook"/>
                <a:ea typeface="+mn-ea"/>
                <a:cs typeface="Century Schoolbook"/>
              </a:endParaRPr>
            </a:p>
          </p:txBody>
        </p:sp>
        <p:cxnSp>
          <p:nvCxnSpPr>
            <p:cNvPr id="200" name="Straight Connector 199"/>
            <p:cNvCxnSpPr>
              <a:stCxn id="181" idx="2"/>
            </p:cNvCxnSpPr>
            <p:nvPr/>
          </p:nvCxnSpPr>
          <p:spPr>
            <a:xfrm rot="5400000">
              <a:off x="24549059" y="14013976"/>
              <a:ext cx="4318085" cy="2514598"/>
            </a:xfrm>
            <a:prstGeom prst="line">
              <a:avLst/>
            </a:prstGeom>
            <a:ln w="38100">
              <a:solidFill>
                <a:schemeClr val="tx1"/>
              </a:solidFill>
              <a:prstDash val="solid"/>
              <a:tailEnd type="triangle" w="lg" len="lg"/>
            </a:ln>
          </p:spPr>
          <p:style>
            <a:lnRef idx="2">
              <a:schemeClr val="accent1"/>
            </a:lnRef>
            <a:fillRef idx="0">
              <a:schemeClr val="accent1"/>
            </a:fillRef>
            <a:effectRef idx="1">
              <a:schemeClr val="accent1"/>
            </a:effectRef>
            <a:fontRef idx="minor">
              <a:schemeClr val="tx1"/>
            </a:fontRef>
          </p:style>
        </p:cxnSp>
        <p:cxnSp>
          <p:nvCxnSpPr>
            <p:cNvPr id="205" name="Straight Arrow Connector 204"/>
            <p:cNvCxnSpPr/>
            <p:nvPr/>
          </p:nvCxnSpPr>
          <p:spPr>
            <a:xfrm rot="10800000">
              <a:off x="23926800" y="12559421"/>
              <a:ext cx="2514600" cy="1588"/>
            </a:xfrm>
            <a:prstGeom prst="straightConnector1">
              <a:avLst/>
            </a:prstGeom>
            <a:ln w="381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06" name="Straight Arrow Connector 205"/>
            <p:cNvCxnSpPr>
              <a:stCxn id="183" idx="0"/>
              <a:endCxn id="180" idx="2"/>
            </p:cNvCxnSpPr>
            <p:nvPr/>
          </p:nvCxnSpPr>
          <p:spPr>
            <a:xfrm rot="16200000" flipV="1">
              <a:off x="21738534" y="13776499"/>
              <a:ext cx="4376532" cy="3048000"/>
            </a:xfrm>
            <a:prstGeom prst="straightConnector1">
              <a:avLst/>
            </a:prstGeom>
            <a:ln w="381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07" name="Straight Arrow Connector 206"/>
            <p:cNvCxnSpPr>
              <a:stCxn id="179" idx="2"/>
              <a:endCxn id="180" idx="0"/>
            </p:cNvCxnSpPr>
            <p:nvPr/>
          </p:nvCxnSpPr>
          <p:spPr>
            <a:xfrm rot="5400000">
              <a:off x="22360919" y="9261216"/>
              <a:ext cx="2788863" cy="2705100"/>
            </a:xfrm>
            <a:prstGeom prst="straightConnector1">
              <a:avLst/>
            </a:prstGeom>
            <a:ln w="381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09" name="Shape 208"/>
            <p:cNvCxnSpPr>
              <a:stCxn id="186" idx="0"/>
              <a:endCxn id="179" idx="3"/>
            </p:cNvCxnSpPr>
            <p:nvPr/>
          </p:nvCxnSpPr>
          <p:spPr>
            <a:xfrm rot="16200000" flipV="1">
              <a:off x="30358318" y="4598000"/>
              <a:ext cx="2948464" cy="11087100"/>
            </a:xfrm>
            <a:prstGeom prst="bentConnector2">
              <a:avLst/>
            </a:prstGeom>
            <a:ln w="381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sp>
          <p:nvSpPr>
            <p:cNvPr id="210" name="TextBox 209"/>
            <p:cNvSpPr txBox="1"/>
            <p:nvPr/>
          </p:nvSpPr>
          <p:spPr>
            <a:xfrm>
              <a:off x="30175200" y="11315700"/>
              <a:ext cx="4267200" cy="2489030"/>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500" cap="small" dirty="0" smtClean="0">
                  <a:latin typeface="Century Schoolbook"/>
                  <a:ea typeface="+mn-ea"/>
                  <a:cs typeface="Century Schoolbook"/>
                </a:rPr>
                <a:t>Federal Reserve System</a:t>
              </a:r>
              <a:endParaRPr lang="en-US" sz="4500" cap="small" dirty="0">
                <a:latin typeface="Century Schoolbook"/>
                <a:ea typeface="+mn-ea"/>
                <a:cs typeface="Century Schoolbook"/>
              </a:endParaRPr>
            </a:p>
          </p:txBody>
        </p:sp>
        <p:sp>
          <p:nvSpPr>
            <p:cNvPr id="189" name="Rectangle 188"/>
            <p:cNvSpPr/>
            <p:nvPr/>
          </p:nvSpPr>
          <p:spPr>
            <a:xfrm>
              <a:off x="25192037" y="14617124"/>
              <a:ext cx="3565525" cy="584776"/>
            </a:xfrm>
            <a:prstGeom prst="rect">
              <a:avLst/>
            </a:prstGeom>
            <a:solidFill>
              <a:schemeClr val="accent6">
                <a:lumMod val="20000"/>
                <a:lumOff val="80000"/>
              </a:schemeClr>
            </a:solidFill>
          </p:spPr>
          <p:txBody>
            <a:bodyPr wrap="square">
              <a:spAutoFit/>
            </a:bodyPr>
            <a:lstStyle/>
            <a:p>
              <a:pPr algn="ctr" defTabSz="2037786" fontAlgn="auto">
                <a:spcBef>
                  <a:spcPts val="0"/>
                </a:spcBef>
                <a:spcAft>
                  <a:spcPts val="0"/>
                </a:spcAft>
                <a:defRPr/>
              </a:pPr>
              <a:r>
                <a:rPr lang="en-US" sz="3200" dirty="0" smtClean="0">
                  <a:latin typeface="Century Schoolbook"/>
                  <a:ea typeface="+mn-ea"/>
                  <a:cs typeface="Century Schoolbook"/>
                </a:rPr>
                <a:t>“bills of credit”</a:t>
              </a:r>
              <a:endParaRPr lang="en-US" sz="3200" dirty="0">
                <a:latin typeface="Century Schoolbook"/>
                <a:ea typeface="+mn-ea"/>
                <a:cs typeface="Century Schoolbook"/>
              </a:endParaRPr>
            </a:p>
          </p:txBody>
        </p:sp>
        <p:sp>
          <p:nvSpPr>
            <p:cNvPr id="220" name="Rectangle 219"/>
            <p:cNvSpPr/>
            <p:nvPr/>
          </p:nvSpPr>
          <p:spPr>
            <a:xfrm>
              <a:off x="30526038" y="15431987"/>
              <a:ext cx="3565525" cy="646331"/>
            </a:xfrm>
            <a:prstGeom prst="rect">
              <a:avLst/>
            </a:prstGeom>
            <a:solidFill>
              <a:schemeClr val="accent6">
                <a:lumMod val="20000"/>
                <a:lumOff val="80000"/>
              </a:schemeClr>
            </a:solidFill>
          </p:spPr>
          <p:txBody>
            <a:bodyPr wrap="square">
              <a:spAutoFit/>
            </a:bodyPr>
            <a:lstStyle/>
            <a:p>
              <a:pPr algn="ctr" defTabSz="2037786" fontAlgn="auto">
                <a:spcBef>
                  <a:spcPts val="0"/>
                </a:spcBef>
                <a:spcAft>
                  <a:spcPts val="0"/>
                </a:spcAft>
                <a:defRPr/>
              </a:pPr>
              <a:r>
                <a:rPr lang="en-US" sz="3600" dirty="0" smtClean="0">
                  <a:latin typeface="Century Schoolbook"/>
                  <a:ea typeface="+mn-ea"/>
                  <a:cs typeface="Century Schoolbook"/>
                </a:rPr>
                <a:t>“bills of credit”</a:t>
              </a:r>
              <a:endParaRPr lang="en-US" sz="3600" dirty="0">
                <a:latin typeface="Century Schoolbook"/>
                <a:ea typeface="+mn-ea"/>
                <a:cs typeface="Century Schoolbook"/>
              </a:endParaRPr>
            </a:p>
          </p:txBody>
        </p:sp>
        <p:cxnSp>
          <p:nvCxnSpPr>
            <p:cNvPr id="278" name="Straight Arrow Connector 277"/>
            <p:cNvCxnSpPr/>
            <p:nvPr/>
          </p:nvCxnSpPr>
          <p:spPr>
            <a:xfrm rot="5400000" flipH="1" flipV="1">
              <a:off x="36489374" y="15267674"/>
              <a:ext cx="3526052" cy="1588"/>
            </a:xfrm>
            <a:prstGeom prst="straightConnector1">
              <a:avLst/>
            </a:prstGeom>
            <a:ln w="38100" cap="flat" cmpd="sng" algn="ctr">
              <a:solidFill>
                <a:schemeClr val="tx1"/>
              </a:solidFill>
              <a:prstDash val="dash"/>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80" name="Straight Arrow Connector 279"/>
            <p:cNvCxnSpPr>
              <a:stCxn id="183" idx="3"/>
              <a:endCxn id="184" idx="1"/>
            </p:cNvCxnSpPr>
            <p:nvPr/>
          </p:nvCxnSpPr>
          <p:spPr>
            <a:xfrm>
              <a:off x="26974800" y="18040783"/>
              <a:ext cx="7848600" cy="1588"/>
            </a:xfrm>
            <a:prstGeom prst="straightConnector1">
              <a:avLst/>
            </a:prstGeom>
            <a:ln w="38100" cap="flat" cmpd="sng" algn="ctr">
              <a:solidFill>
                <a:srgbClr val="000000"/>
              </a:solidFill>
              <a:prstDash val="dash"/>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294" name="Rectangle 293"/>
          <p:cNvSpPr/>
          <p:nvPr/>
        </p:nvSpPr>
        <p:spPr>
          <a:xfrm>
            <a:off x="24269303" y="24471312"/>
            <a:ext cx="11811794" cy="4401205"/>
          </a:xfrm>
          <a:prstGeom prst="rect">
            <a:avLst/>
          </a:prstGeom>
          <a:solidFill>
            <a:schemeClr val="accent6">
              <a:lumMod val="20000"/>
              <a:lumOff val="80000"/>
            </a:schemeClr>
          </a:solidFill>
        </p:spPr>
        <p:txBody>
          <a:bodyPr wrap="square">
            <a:spAutoFit/>
          </a:bodyPr>
          <a:lstStyle/>
          <a:p>
            <a:pPr marL="893763" indent="-846138" algn="just" defTabSz="2037786" fontAlgn="auto">
              <a:spcBef>
                <a:spcPts val="0"/>
              </a:spcBef>
              <a:spcAft>
                <a:spcPts val="0"/>
              </a:spcAft>
              <a:buFont typeface="Arial"/>
              <a:buChar char="•"/>
              <a:defRPr/>
            </a:pPr>
            <a:r>
              <a:rPr lang="en-US" sz="4000" dirty="0" smtClean="0">
                <a:latin typeface="Century Schoolbook"/>
                <a:ea typeface="+mn-ea"/>
                <a:cs typeface="Century Schoolbook"/>
              </a:rPr>
              <a:t>If the government can </a:t>
            </a:r>
            <a:r>
              <a:rPr lang="en-US" sz="4000" i="1" dirty="0" smtClean="0">
                <a:latin typeface="Century Schoolbook"/>
                <a:ea typeface="+mn-ea"/>
                <a:cs typeface="Century Schoolbook"/>
              </a:rPr>
              <a:t>create</a:t>
            </a:r>
            <a:r>
              <a:rPr lang="en-US" sz="4000" dirty="0" smtClean="0">
                <a:latin typeface="Century Schoolbook"/>
                <a:ea typeface="+mn-ea"/>
                <a:cs typeface="Century Schoolbook"/>
              </a:rPr>
              <a:t> money, it has no need to </a:t>
            </a:r>
            <a:r>
              <a:rPr lang="en-US" sz="4000" i="1" dirty="0" smtClean="0">
                <a:latin typeface="Century Schoolbook"/>
                <a:ea typeface="+mn-ea"/>
                <a:cs typeface="Century Schoolbook"/>
              </a:rPr>
              <a:t>borrow</a:t>
            </a:r>
            <a:r>
              <a:rPr lang="en-US" sz="4000" dirty="0" smtClean="0">
                <a:latin typeface="Century Schoolbook"/>
                <a:ea typeface="+mn-ea"/>
                <a:cs typeface="Century Schoolbook"/>
              </a:rPr>
              <a:t> money.</a:t>
            </a:r>
          </a:p>
          <a:p>
            <a:pPr marL="893763" indent="-846138" algn="just" defTabSz="2037786" fontAlgn="auto">
              <a:spcBef>
                <a:spcPts val="0"/>
              </a:spcBef>
              <a:spcAft>
                <a:spcPts val="0"/>
              </a:spcAft>
              <a:buFont typeface="Arial"/>
              <a:buChar char="•"/>
              <a:defRPr/>
            </a:pPr>
            <a:r>
              <a:rPr lang="en-US" sz="4000" dirty="0" smtClean="0">
                <a:latin typeface="Century Schoolbook"/>
                <a:ea typeface="+mn-ea"/>
                <a:cs typeface="Century Schoolbook"/>
              </a:rPr>
              <a:t>If the government can </a:t>
            </a:r>
            <a:r>
              <a:rPr lang="en-US" sz="4000" i="1" dirty="0" smtClean="0">
                <a:latin typeface="Century Schoolbook"/>
                <a:ea typeface="+mn-ea"/>
                <a:cs typeface="Century Schoolbook"/>
              </a:rPr>
              <a:t>create </a:t>
            </a:r>
            <a:r>
              <a:rPr lang="en-US" sz="4000" dirty="0" smtClean="0">
                <a:latin typeface="Century Schoolbook"/>
                <a:ea typeface="+mn-ea"/>
                <a:cs typeface="Century Schoolbook"/>
              </a:rPr>
              <a:t>money, it has no need to tax (the redistribution of real wealth through inflation will amount to a tax). </a:t>
            </a:r>
          </a:p>
          <a:p>
            <a:pPr marL="893763" indent="-846138" algn="just" defTabSz="2037786" fontAlgn="auto">
              <a:spcBef>
                <a:spcPts val="0"/>
              </a:spcBef>
              <a:spcAft>
                <a:spcPts val="0"/>
              </a:spcAft>
              <a:buFont typeface="Arial"/>
              <a:buChar char="•"/>
              <a:defRPr/>
            </a:pPr>
            <a:r>
              <a:rPr lang="en-US" sz="4000" dirty="0" smtClean="0">
                <a:latin typeface="Century Schoolbook"/>
                <a:ea typeface="+mn-ea"/>
                <a:cs typeface="Century Schoolbook"/>
              </a:rPr>
              <a:t>Therefore whose interests are uniquely served by this system?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 name="TextBox 106"/>
          <p:cNvSpPr txBox="1"/>
          <p:nvPr/>
        </p:nvSpPr>
        <p:spPr>
          <a:xfrm>
            <a:off x="15185202" y="2331423"/>
            <a:ext cx="9863197" cy="1323439"/>
          </a:xfrm>
          <a:prstGeom prst="rect">
            <a:avLst/>
          </a:prstGeom>
          <a:noFill/>
        </p:spPr>
        <p:txBody>
          <a:bodyPr wrap="none" rtlCol="0">
            <a:spAutoFit/>
          </a:bodyPr>
          <a:lstStyle/>
          <a:p>
            <a:pPr algn="ctr"/>
            <a:r>
              <a:rPr lang="en-US" cap="small" dirty="0" smtClean="0">
                <a:latin typeface="Century Schoolbook"/>
                <a:cs typeface="Century Schoolbook"/>
              </a:rPr>
              <a:t>State Government</a:t>
            </a:r>
            <a:endParaRPr lang="en-US" cap="small" dirty="0">
              <a:latin typeface="Century Schoolbook"/>
              <a:cs typeface="Century Schoolbook"/>
            </a:endParaRPr>
          </a:p>
        </p:txBody>
      </p:sp>
      <p:cxnSp>
        <p:nvCxnSpPr>
          <p:cNvPr id="155" name="Straight Connector 154"/>
          <p:cNvCxnSpPr/>
          <p:nvPr/>
        </p:nvCxnSpPr>
        <p:spPr>
          <a:xfrm rot="5400000">
            <a:off x="27323795" y="7651470"/>
            <a:ext cx="4599903" cy="2"/>
          </a:xfrm>
          <a:prstGeom prst="line">
            <a:avLst/>
          </a:prstGeom>
          <a:ln w="508000" cap="sq">
            <a:miter lim="800000"/>
          </a:ln>
        </p:spPr>
        <p:style>
          <a:lnRef idx="2">
            <a:schemeClr val="accent1"/>
          </a:lnRef>
          <a:fillRef idx="0">
            <a:schemeClr val="accent1"/>
          </a:fillRef>
          <a:effectRef idx="1">
            <a:schemeClr val="accent1"/>
          </a:effectRef>
          <a:fontRef idx="minor">
            <a:schemeClr val="tx1"/>
          </a:fontRef>
        </p:style>
      </p:cxnSp>
      <p:sp>
        <p:nvSpPr>
          <p:cNvPr id="115" name="TextBox 114"/>
          <p:cNvSpPr txBox="1"/>
          <p:nvPr/>
        </p:nvSpPr>
        <p:spPr>
          <a:xfrm>
            <a:off x="3216472" y="6408988"/>
            <a:ext cx="2362200" cy="1104035"/>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500" cap="small" dirty="0" smtClean="0">
                <a:latin typeface="Century Schoolbook"/>
                <a:ea typeface="+mn-ea"/>
                <a:cs typeface="Century Schoolbook"/>
              </a:rPr>
              <a:t>Tax</a:t>
            </a:r>
            <a:endParaRPr lang="en-US" sz="4500" cap="small" dirty="0">
              <a:latin typeface="Century Schoolbook"/>
              <a:ea typeface="+mn-ea"/>
              <a:cs typeface="Century Schoolbook"/>
            </a:endParaRPr>
          </a:p>
        </p:txBody>
      </p:sp>
      <p:sp>
        <p:nvSpPr>
          <p:cNvPr id="116" name="TextBox 115"/>
          <p:cNvSpPr txBox="1"/>
          <p:nvPr/>
        </p:nvSpPr>
        <p:spPr>
          <a:xfrm>
            <a:off x="34267972" y="6408988"/>
            <a:ext cx="3048000" cy="1104035"/>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500" cap="small" dirty="0" smtClean="0">
                <a:latin typeface="Century Schoolbook"/>
                <a:ea typeface="+mn-ea"/>
                <a:cs typeface="Century Schoolbook"/>
              </a:rPr>
              <a:t>Spend</a:t>
            </a:r>
            <a:endParaRPr lang="en-US" sz="4500" cap="small" dirty="0">
              <a:latin typeface="Century Schoolbook"/>
              <a:ea typeface="+mn-ea"/>
              <a:cs typeface="Century Schoolbook"/>
            </a:endParaRPr>
          </a:p>
        </p:txBody>
      </p:sp>
      <p:sp>
        <p:nvSpPr>
          <p:cNvPr id="117" name="TextBox 116"/>
          <p:cNvSpPr txBox="1"/>
          <p:nvPr/>
        </p:nvSpPr>
        <p:spPr>
          <a:xfrm>
            <a:off x="10094515" y="6408988"/>
            <a:ext cx="3048000" cy="1104035"/>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500" cap="small" dirty="0" smtClean="0">
                <a:latin typeface="Century Schoolbook"/>
                <a:ea typeface="+mn-ea"/>
                <a:cs typeface="Century Schoolbook"/>
              </a:rPr>
              <a:t>Borrow</a:t>
            </a:r>
            <a:endParaRPr lang="en-US" sz="4500" cap="small" dirty="0">
              <a:latin typeface="Century Schoolbook"/>
              <a:ea typeface="+mn-ea"/>
              <a:cs typeface="Century Schoolbook"/>
            </a:endParaRPr>
          </a:p>
        </p:txBody>
      </p:sp>
      <p:sp>
        <p:nvSpPr>
          <p:cNvPr id="123" name="TextBox 122"/>
          <p:cNvSpPr txBox="1"/>
          <p:nvPr/>
        </p:nvSpPr>
        <p:spPr>
          <a:xfrm>
            <a:off x="32036145" y="13304223"/>
            <a:ext cx="7511655" cy="1888866"/>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800" cap="small" dirty="0" smtClean="0">
                <a:latin typeface="Century Schoolbook"/>
                <a:ea typeface="+mn-ea"/>
                <a:cs typeface="Century Schoolbook"/>
              </a:rPr>
              <a:t>Alternative Money to Creditors</a:t>
            </a:r>
            <a:endParaRPr lang="en-US" sz="4800" cap="small" dirty="0">
              <a:latin typeface="Century Schoolbook"/>
              <a:ea typeface="+mn-ea"/>
              <a:cs typeface="Century Schoolbook"/>
            </a:endParaRPr>
          </a:p>
        </p:txBody>
      </p:sp>
      <p:sp>
        <p:nvSpPr>
          <p:cNvPr id="174" name="Rectangle 173"/>
          <p:cNvSpPr/>
          <p:nvPr/>
        </p:nvSpPr>
        <p:spPr>
          <a:xfrm>
            <a:off x="25567086" y="10222231"/>
            <a:ext cx="8113314" cy="1938992"/>
          </a:xfrm>
          <a:prstGeom prst="rect">
            <a:avLst/>
          </a:prstGeom>
          <a:solidFill>
            <a:schemeClr val="accent6">
              <a:lumMod val="20000"/>
              <a:lumOff val="80000"/>
            </a:schemeClr>
          </a:solidFill>
        </p:spPr>
        <p:txBody>
          <a:bodyPr wrap="square">
            <a:spAutoFit/>
          </a:bodyPr>
          <a:lstStyle/>
          <a:p>
            <a:pPr marL="47625" algn="just" defTabSz="2037786" fontAlgn="auto">
              <a:spcBef>
                <a:spcPts val="0"/>
              </a:spcBef>
              <a:spcAft>
                <a:spcPts val="0"/>
              </a:spcAft>
              <a:defRPr/>
            </a:pPr>
            <a:r>
              <a:rPr lang="en-US" sz="4000" cap="small" dirty="0" smtClean="0">
                <a:latin typeface="Century Schoolbook"/>
                <a:ea typeface="+mn-ea"/>
                <a:cs typeface="Century Schoolbook"/>
              </a:rPr>
              <a:t>No State shall ... make any thing but gold and silver coin a tender in payment of debts</a:t>
            </a:r>
          </a:p>
        </p:txBody>
      </p:sp>
      <p:sp>
        <p:nvSpPr>
          <p:cNvPr id="55" name="TextBox 54"/>
          <p:cNvSpPr txBox="1"/>
          <p:nvPr/>
        </p:nvSpPr>
        <p:spPr>
          <a:xfrm>
            <a:off x="26912688" y="6408988"/>
            <a:ext cx="5334000" cy="1104035"/>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500" cap="small" dirty="0" smtClean="0">
                <a:latin typeface="Century Schoolbook"/>
                <a:ea typeface="+mn-ea"/>
                <a:cs typeface="Century Schoolbook"/>
              </a:rPr>
              <a:t>Adopt Money</a:t>
            </a:r>
            <a:endParaRPr lang="en-US" sz="4500" cap="small" dirty="0">
              <a:latin typeface="Century Schoolbook"/>
              <a:ea typeface="+mn-ea"/>
              <a:cs typeface="Century Schoolbook"/>
            </a:endParaRPr>
          </a:p>
        </p:txBody>
      </p:sp>
      <p:cxnSp>
        <p:nvCxnSpPr>
          <p:cNvPr id="57" name="Straight Connector 56"/>
          <p:cNvCxnSpPr/>
          <p:nvPr/>
        </p:nvCxnSpPr>
        <p:spPr>
          <a:xfrm rot="5400000" flipH="1" flipV="1">
            <a:off x="3828618" y="5742600"/>
            <a:ext cx="1334366"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4495800" y="5074622"/>
            <a:ext cx="31319291" cy="2385"/>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5400000" flipH="1" flipV="1">
            <a:off x="35125982" y="5719880"/>
            <a:ext cx="1331981" cy="46236"/>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5400000" flipH="1" flipV="1">
            <a:off x="10915218" y="5741805"/>
            <a:ext cx="1334366"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5400000" flipH="1" flipV="1">
            <a:off x="19449617" y="5744188"/>
            <a:ext cx="1334366"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5400000" flipH="1" flipV="1">
            <a:off x="19449617" y="4407438"/>
            <a:ext cx="1334366" cy="1"/>
          </a:xfrm>
          <a:prstGeom prst="line">
            <a:avLst/>
          </a:prstGeom>
        </p:spPr>
        <p:style>
          <a:lnRef idx="2">
            <a:schemeClr val="accent1"/>
          </a:lnRef>
          <a:fillRef idx="0">
            <a:schemeClr val="accent1"/>
          </a:fillRef>
          <a:effectRef idx="1">
            <a:schemeClr val="accent1"/>
          </a:effectRef>
          <a:fontRef idx="minor">
            <a:schemeClr val="tx1"/>
          </a:fontRef>
        </p:style>
      </p:cxnSp>
      <p:sp>
        <p:nvSpPr>
          <p:cNvPr id="75" name="Up Arrow 74"/>
          <p:cNvSpPr/>
          <p:nvPr/>
        </p:nvSpPr>
        <p:spPr>
          <a:xfrm flipV="1">
            <a:off x="34534672" y="7513023"/>
            <a:ext cx="2514600" cy="5602287"/>
          </a:xfrm>
          <a:prstGeom prst="upArrow">
            <a:avLst/>
          </a:prstGeom>
          <a:solidFill>
            <a:srgbClr val="15671D"/>
          </a:solidFill>
          <a:ln>
            <a:solidFill>
              <a:srgbClr val="15671D"/>
            </a:solidFill>
          </a:ln>
        </p:spPr>
        <p:style>
          <a:lnRef idx="1">
            <a:schemeClr val="accent1"/>
          </a:lnRef>
          <a:fillRef idx="3">
            <a:schemeClr val="accent1"/>
          </a:fillRef>
          <a:effectRef idx="2">
            <a:schemeClr val="accent1"/>
          </a:effectRef>
          <a:fontRef idx="minor">
            <a:schemeClr val="lt1"/>
          </a:fontRef>
        </p:style>
        <p:txBody>
          <a:bodyPr anchor="ctr"/>
          <a:lstStyle/>
          <a:p>
            <a:pPr algn="ctr" defTabSz="2037786" fontAlgn="auto">
              <a:spcBef>
                <a:spcPts val="0"/>
              </a:spcBef>
              <a:spcAft>
                <a:spcPts val="0"/>
              </a:spcAft>
              <a:defRPr/>
            </a:pPr>
            <a:endParaRPr lang="en-US"/>
          </a:p>
        </p:txBody>
      </p:sp>
      <p:sp>
        <p:nvSpPr>
          <p:cNvPr id="79" name="Bent-Up Arrow 78"/>
          <p:cNvSpPr/>
          <p:nvPr/>
        </p:nvSpPr>
        <p:spPr>
          <a:xfrm rot="5400000" flipV="1">
            <a:off x="27524274" y="12329699"/>
            <a:ext cx="5867397" cy="11931254"/>
          </a:xfrm>
          <a:prstGeom prst="bentUpArrow">
            <a:avLst>
              <a:gd name="adj1" fmla="val 25000"/>
              <a:gd name="adj2" fmla="val 25000"/>
              <a:gd name="adj3" fmla="val 25000"/>
            </a:avLst>
          </a:prstGeom>
          <a:solidFill>
            <a:srgbClr val="C60000"/>
          </a:solidFill>
          <a:ln>
            <a:solidFill>
              <a:srgbClr val="C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0000"/>
              </a:solidFill>
            </a:endParaRPr>
          </a:p>
        </p:txBody>
      </p:sp>
      <p:sp>
        <p:nvSpPr>
          <p:cNvPr id="81" name="TextBox 80"/>
          <p:cNvSpPr txBox="1"/>
          <p:nvPr/>
        </p:nvSpPr>
        <p:spPr>
          <a:xfrm>
            <a:off x="16158370" y="20073612"/>
            <a:ext cx="8225630" cy="1719588"/>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500" cap="small" dirty="0" smtClean="0">
                <a:latin typeface="Century Schoolbook"/>
                <a:ea typeface="+mn-ea"/>
                <a:cs typeface="Century Schoolbook"/>
              </a:rPr>
              <a:t>Militia</a:t>
            </a:r>
          </a:p>
          <a:p>
            <a:pPr algn="ctr" defTabSz="2037786" fontAlgn="auto">
              <a:spcBef>
                <a:spcPts val="0"/>
              </a:spcBef>
              <a:spcAft>
                <a:spcPts val="0"/>
              </a:spcAft>
              <a:tabLst>
                <a:tab pos="2743200" algn="l"/>
                <a:tab pos="5892800" algn="l"/>
                <a:tab pos="9093200" algn="l"/>
              </a:tabLst>
              <a:defRPr/>
            </a:pPr>
            <a:r>
              <a:rPr lang="en-US" sz="4000" cap="small" dirty="0" smtClean="0">
                <a:latin typeface="Century Schoolbook"/>
                <a:ea typeface="+mn-ea"/>
                <a:cs typeface="Century Schoolbook"/>
              </a:rPr>
              <a:t>(Highly Organized)</a:t>
            </a:r>
            <a:endParaRPr lang="en-US" sz="4000" cap="small" dirty="0">
              <a:latin typeface="Century Schoolbook"/>
              <a:ea typeface="+mn-ea"/>
              <a:cs typeface="Century Schoolbook"/>
            </a:endParaRPr>
          </a:p>
        </p:txBody>
      </p:sp>
      <p:sp>
        <p:nvSpPr>
          <p:cNvPr id="82" name="Bent-Up Arrow 81"/>
          <p:cNvSpPr/>
          <p:nvPr/>
        </p:nvSpPr>
        <p:spPr>
          <a:xfrm rot="10800000" flipV="1">
            <a:off x="3140272" y="15193089"/>
            <a:ext cx="12863712" cy="5477649"/>
          </a:xfrm>
          <a:prstGeom prst="bentUpArrow">
            <a:avLst>
              <a:gd name="adj1" fmla="val 25000"/>
              <a:gd name="adj2" fmla="val 24198"/>
              <a:gd name="adj3" fmla="val 25000"/>
            </a:avLst>
          </a:prstGeom>
          <a:solidFill>
            <a:srgbClr val="C60000"/>
          </a:solidFill>
          <a:ln>
            <a:solidFill>
              <a:srgbClr val="C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0000"/>
              </a:solidFill>
            </a:endParaRPr>
          </a:p>
        </p:txBody>
      </p:sp>
      <p:sp>
        <p:nvSpPr>
          <p:cNvPr id="83" name="TextBox 82"/>
          <p:cNvSpPr txBox="1"/>
          <p:nvPr/>
        </p:nvSpPr>
        <p:spPr>
          <a:xfrm>
            <a:off x="641745" y="13115310"/>
            <a:ext cx="7511655" cy="1888866"/>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800" cap="small" dirty="0" smtClean="0">
                <a:latin typeface="Century Schoolbook"/>
                <a:ea typeface="+mn-ea"/>
                <a:cs typeface="Century Schoolbook"/>
              </a:rPr>
              <a:t>Alternative Money from Taxpayers</a:t>
            </a:r>
            <a:endParaRPr lang="en-US" sz="4800" cap="small" dirty="0">
              <a:latin typeface="Century Schoolbook"/>
              <a:ea typeface="+mn-ea"/>
              <a:cs typeface="Century Schoolbook"/>
            </a:endParaRPr>
          </a:p>
        </p:txBody>
      </p:sp>
      <p:sp>
        <p:nvSpPr>
          <p:cNvPr id="84" name="Up Arrow 83"/>
          <p:cNvSpPr/>
          <p:nvPr/>
        </p:nvSpPr>
        <p:spPr>
          <a:xfrm>
            <a:off x="3140272" y="7589223"/>
            <a:ext cx="2514600" cy="5602287"/>
          </a:xfrm>
          <a:prstGeom prst="upArrow">
            <a:avLst/>
          </a:prstGeom>
          <a:solidFill>
            <a:srgbClr val="15671D"/>
          </a:solidFill>
          <a:ln>
            <a:solidFill>
              <a:srgbClr val="15671D"/>
            </a:solidFill>
          </a:ln>
        </p:spPr>
        <p:style>
          <a:lnRef idx="1">
            <a:schemeClr val="accent1"/>
          </a:lnRef>
          <a:fillRef idx="3">
            <a:schemeClr val="accent1"/>
          </a:fillRef>
          <a:effectRef idx="2">
            <a:schemeClr val="accent1"/>
          </a:effectRef>
          <a:fontRef idx="minor">
            <a:schemeClr val="lt1"/>
          </a:fontRef>
        </p:style>
        <p:txBody>
          <a:bodyPr anchor="ctr"/>
          <a:lstStyle/>
          <a:p>
            <a:pPr algn="ctr" defTabSz="2037786" fontAlgn="auto">
              <a:spcBef>
                <a:spcPts val="0"/>
              </a:spcBef>
              <a:spcAft>
                <a:spcPts val="0"/>
              </a:spcAft>
              <a:defRPr/>
            </a:pPr>
            <a:endParaRPr lang="en-US"/>
          </a:p>
        </p:txBody>
      </p:sp>
      <p:sp>
        <p:nvSpPr>
          <p:cNvPr id="85" name="Up-Down Arrow 84"/>
          <p:cNvSpPr/>
          <p:nvPr/>
        </p:nvSpPr>
        <p:spPr>
          <a:xfrm>
            <a:off x="10744200" y="7589223"/>
            <a:ext cx="1600200" cy="11506200"/>
          </a:xfrm>
          <a:prstGeom prst="upDownArrow">
            <a:avLst/>
          </a:prstGeom>
          <a:solidFill>
            <a:srgbClr val="15671D"/>
          </a:solidFill>
          <a:ln>
            <a:solidFill>
              <a:srgbClr val="1567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TextBox 85"/>
          <p:cNvSpPr txBox="1"/>
          <p:nvPr/>
        </p:nvSpPr>
        <p:spPr>
          <a:xfrm>
            <a:off x="14548202" y="8960823"/>
            <a:ext cx="4169597" cy="1027091"/>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000" cap="small" dirty="0" smtClean="0">
                <a:latin typeface="Century Schoolbook"/>
                <a:ea typeface="+mn-ea"/>
                <a:cs typeface="Century Schoolbook"/>
              </a:rPr>
              <a:t>Coin Money</a:t>
            </a:r>
            <a:endParaRPr lang="en-US" sz="4000" cap="small" dirty="0">
              <a:latin typeface="Century Schoolbook"/>
              <a:ea typeface="+mn-ea"/>
              <a:cs typeface="Century Schoolbook"/>
            </a:endParaRPr>
          </a:p>
        </p:txBody>
      </p:sp>
      <p:sp>
        <p:nvSpPr>
          <p:cNvPr id="87" name="TextBox 86"/>
          <p:cNvSpPr txBox="1"/>
          <p:nvPr/>
        </p:nvSpPr>
        <p:spPr>
          <a:xfrm>
            <a:off x="19050000" y="8924332"/>
            <a:ext cx="6254398" cy="1027091"/>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000" cap="small" dirty="0" smtClean="0">
                <a:latin typeface="Century Schoolbook"/>
                <a:ea typeface="+mn-ea"/>
                <a:cs typeface="Century Schoolbook"/>
              </a:rPr>
              <a:t>Emit Bills of Credit</a:t>
            </a:r>
            <a:endParaRPr lang="en-US" sz="4000" cap="small" dirty="0">
              <a:latin typeface="Century Schoolbook"/>
              <a:ea typeface="+mn-ea"/>
              <a:cs typeface="Century Schoolbook"/>
            </a:endParaRPr>
          </a:p>
        </p:txBody>
      </p:sp>
      <p:cxnSp>
        <p:nvCxnSpPr>
          <p:cNvPr id="91" name="Straight Connector 90"/>
          <p:cNvCxnSpPr/>
          <p:nvPr/>
        </p:nvCxnSpPr>
        <p:spPr>
          <a:xfrm>
            <a:off x="17526000" y="8046423"/>
            <a:ext cx="471443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5400000" flipH="1" flipV="1">
            <a:off x="17125518" y="8446905"/>
            <a:ext cx="800966" cy="2"/>
          </a:xfrm>
          <a:prstGeom prst="line">
            <a:avLst/>
          </a:prstGeom>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rot="5400000" flipH="1" flipV="1">
            <a:off x="21849916" y="8446905"/>
            <a:ext cx="800966" cy="2"/>
          </a:xfrm>
          <a:prstGeom prst="line">
            <a:avLst/>
          </a:prstGeom>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rot="5400000" flipH="1" flipV="1">
            <a:off x="19716317" y="7608705"/>
            <a:ext cx="800966" cy="2"/>
          </a:xfrm>
          <a:prstGeom prst="line">
            <a:avLst/>
          </a:prstGeom>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17449800" y="6408988"/>
            <a:ext cx="5334000" cy="1104035"/>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500" cap="small" dirty="0" smtClean="0">
                <a:latin typeface="Century Schoolbook"/>
                <a:ea typeface="+mn-ea"/>
                <a:cs typeface="Century Schoolbook"/>
              </a:rPr>
              <a:t>Create Money</a:t>
            </a:r>
            <a:endParaRPr lang="en-US" sz="4500" cap="small" dirty="0">
              <a:latin typeface="Century Schoolbook"/>
              <a:ea typeface="+mn-ea"/>
              <a:cs typeface="Century Schoolbook"/>
            </a:endParaRPr>
          </a:p>
        </p:txBody>
      </p:sp>
      <p:sp>
        <p:nvSpPr>
          <p:cNvPr id="119" name="TextBox 118"/>
          <p:cNvSpPr txBox="1"/>
          <p:nvPr/>
        </p:nvSpPr>
        <p:spPr>
          <a:xfrm>
            <a:off x="16158370" y="17952423"/>
            <a:ext cx="8225630" cy="1719588"/>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500" cap="small" dirty="0" smtClean="0">
                <a:latin typeface="Century Schoolbook"/>
                <a:ea typeface="+mn-ea"/>
                <a:cs typeface="Century Schoolbook"/>
              </a:rPr>
              <a:t>Private Economy</a:t>
            </a:r>
          </a:p>
          <a:p>
            <a:pPr algn="ctr" defTabSz="2037786" fontAlgn="auto">
              <a:spcBef>
                <a:spcPts val="0"/>
              </a:spcBef>
              <a:spcAft>
                <a:spcPts val="0"/>
              </a:spcAft>
              <a:tabLst>
                <a:tab pos="2743200" algn="l"/>
                <a:tab pos="5892800" algn="l"/>
                <a:tab pos="9093200" algn="l"/>
              </a:tabLst>
              <a:defRPr/>
            </a:pPr>
            <a:r>
              <a:rPr lang="en-US" sz="4000" cap="small" dirty="0" smtClean="0">
                <a:latin typeface="Century Schoolbook"/>
                <a:ea typeface="+mn-ea"/>
                <a:cs typeface="Century Schoolbook"/>
              </a:rPr>
              <a:t>(Unorganized Individuals)</a:t>
            </a:r>
            <a:endParaRPr lang="en-US" sz="4000" cap="small" dirty="0">
              <a:latin typeface="Century Schoolbook"/>
              <a:ea typeface="+mn-ea"/>
              <a:cs typeface="Century Schoolbook"/>
            </a:endParaRPr>
          </a:p>
        </p:txBody>
      </p:sp>
      <p:sp>
        <p:nvSpPr>
          <p:cNvPr id="97" name="&quot;No&quot; Symbol 96"/>
          <p:cNvSpPr/>
          <p:nvPr/>
        </p:nvSpPr>
        <p:spPr>
          <a:xfrm>
            <a:off x="16840200" y="5455623"/>
            <a:ext cx="6346627" cy="5791200"/>
          </a:xfrm>
          <a:prstGeom prst="noSmoking">
            <a:avLst>
              <a:gd name="adj" fmla="val 11093"/>
            </a:avLst>
          </a:prstGeom>
          <a:solidFill>
            <a:srgbClr val="C600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149" name="Straight Connector 148"/>
          <p:cNvCxnSpPr/>
          <p:nvPr/>
        </p:nvCxnSpPr>
        <p:spPr>
          <a:xfrm rot="10800000">
            <a:off x="28498800" y="12329828"/>
            <a:ext cx="2735885" cy="1587"/>
          </a:xfrm>
          <a:prstGeom prst="line">
            <a:avLst/>
          </a:prstGeom>
          <a:ln w="101600" cap="sq">
            <a:miter lim="800000"/>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5400000">
            <a:off x="35196797" y="18974729"/>
            <a:ext cx="912542" cy="0"/>
          </a:xfrm>
          <a:prstGeom prst="line">
            <a:avLst/>
          </a:prstGeom>
          <a:ln w="101600" cap="sq">
            <a:miter lim="800000"/>
          </a:ln>
        </p:spPr>
        <p:style>
          <a:lnRef idx="2">
            <a:schemeClr val="accent1"/>
          </a:lnRef>
          <a:fillRef idx="0">
            <a:schemeClr val="accent1"/>
          </a:fillRef>
          <a:effectRef idx="1">
            <a:schemeClr val="accent1"/>
          </a:effectRef>
          <a:fontRef idx="minor">
            <a:schemeClr val="tx1"/>
          </a:fontRef>
        </p:style>
      </p:cxnSp>
      <p:sp>
        <p:nvSpPr>
          <p:cNvPr id="4" name="TextBox 3">
            <a:hlinkClick r:id="rId2" action="ppaction://hlinkpres?slideindex=1&amp;slidetitle="/>
          </p:cNvPr>
          <p:cNvSpPr txBox="1"/>
          <p:nvPr/>
        </p:nvSpPr>
        <p:spPr>
          <a:xfrm>
            <a:off x="16535404" y="398358"/>
            <a:ext cx="7162800" cy="1813306"/>
          </a:xfrm>
          <a:prstGeom prst="rect">
            <a:avLst/>
          </a:prstGeom>
          <a:solidFill>
            <a:schemeClr val="accent6">
              <a:lumMod val="20000"/>
              <a:lumOff val="80000"/>
            </a:schemeClr>
          </a:solidFill>
        </p:spPr>
        <p:txBody>
          <a:bodyPr wrap="square" lIns="407054" tIns="203525" rIns="407054" bIns="203525" rtlCol="0">
            <a:spAutoFit/>
          </a:bodyPr>
          <a:lstStyle/>
          <a:p>
            <a:pPr algn="ctr"/>
            <a:r>
              <a:rPr lang="en-US" sz="4500" cap="small" dirty="0">
                <a:latin typeface="Bookman Old Style"/>
                <a:cs typeface="Bookman Old Style"/>
              </a:rPr>
              <a:t>“The Laws of Nature and of Nature’s God</a:t>
            </a:r>
            <a:r>
              <a:rPr lang="en-US" sz="4500" cap="small" dirty="0" smtClean="0">
                <a:latin typeface="Bookman Old Style"/>
                <a:cs typeface="Bookman Old Style"/>
              </a:rPr>
              <a:t>”</a:t>
            </a:r>
            <a:endParaRPr lang="en-US" sz="4500" cap="small" dirty="0">
              <a:latin typeface="Bookman Old Style"/>
              <a:cs typeface="Bookman Old Style"/>
            </a:endParaRPr>
          </a:p>
        </p:txBody>
      </p:sp>
      <p:sp>
        <p:nvSpPr>
          <p:cNvPr id="6" name="TextBox 5"/>
          <p:cNvSpPr txBox="1"/>
          <p:nvPr/>
        </p:nvSpPr>
        <p:spPr>
          <a:xfrm>
            <a:off x="17335518" y="4572023"/>
            <a:ext cx="5562599" cy="1116093"/>
          </a:xfrm>
          <a:prstGeom prst="rect">
            <a:avLst/>
          </a:prstGeom>
          <a:solidFill>
            <a:schemeClr val="accent6">
              <a:lumMod val="20000"/>
              <a:lumOff val="80000"/>
            </a:schemeClr>
          </a:solidFill>
        </p:spPr>
        <p:txBody>
          <a:bodyPr wrap="square" lIns="407054" tIns="203525" rIns="407054" bIns="203525" rtlCol="0">
            <a:spAutoFit/>
          </a:bodyPr>
          <a:lstStyle/>
          <a:p>
            <a:pPr algn="ctr"/>
            <a:r>
              <a:rPr lang="en-US" sz="4500" cap="small" dirty="0">
                <a:latin typeface="Bookman Old Style"/>
                <a:cs typeface="Bookman Old Style"/>
              </a:rPr>
              <a:t>We the People</a:t>
            </a:r>
          </a:p>
        </p:txBody>
      </p:sp>
      <p:sp>
        <p:nvSpPr>
          <p:cNvPr id="8" name="Rectangle 7"/>
          <p:cNvSpPr/>
          <p:nvPr/>
        </p:nvSpPr>
        <p:spPr>
          <a:xfrm>
            <a:off x="31462068" y="9159661"/>
            <a:ext cx="8382000" cy="3023919"/>
          </a:xfrm>
          <a:prstGeom prst="rect">
            <a:avLst/>
          </a:prstGeom>
          <a:solidFill>
            <a:schemeClr val="accent6">
              <a:lumMod val="20000"/>
              <a:lumOff val="80000"/>
            </a:schemeClr>
          </a:solidFill>
        </p:spPr>
        <p:txBody>
          <a:bodyPr wrap="square" lIns="91388" tIns="45694" rIns="91388" bIns="45694">
            <a:spAutoFit/>
          </a:bodyPr>
          <a:lstStyle/>
          <a:p>
            <a:pPr algn="just"/>
            <a:r>
              <a:rPr lang="en-US" sz="2700" dirty="0">
                <a:cs typeface="Bookman Old Style"/>
              </a:rPr>
              <a:t>“That whenever any Form of Government becomes destructive of these ends, it is the Right of the People to alter or to abolish it, and to institute new Government, laying its foundation on such principles and organizing its powers in such form, as to them shall seem most likely to effect their Safety and Happiness.”</a:t>
            </a:r>
          </a:p>
        </p:txBody>
      </p:sp>
      <p:sp>
        <p:nvSpPr>
          <p:cNvPr id="9" name="Rectangle 8"/>
          <p:cNvSpPr/>
          <p:nvPr/>
        </p:nvSpPr>
        <p:spPr>
          <a:xfrm>
            <a:off x="31475479" y="12435845"/>
            <a:ext cx="8368589" cy="6324692"/>
          </a:xfrm>
          <a:prstGeom prst="rect">
            <a:avLst/>
          </a:prstGeom>
          <a:solidFill>
            <a:schemeClr val="accent6">
              <a:lumMod val="20000"/>
              <a:lumOff val="80000"/>
            </a:schemeClr>
          </a:solidFill>
        </p:spPr>
        <p:txBody>
          <a:bodyPr wrap="square" lIns="91322" tIns="45663" rIns="91322" bIns="45663">
            <a:spAutoFit/>
          </a:bodyPr>
          <a:lstStyle/>
          <a:p>
            <a:pPr algn="just"/>
            <a:r>
              <a:rPr lang="en-US" sz="2700" dirty="0">
                <a:latin typeface="Bookman Old Style"/>
                <a:cs typeface="Bookman Old Style"/>
              </a:rPr>
              <a:t>But when a long train of abuses and usurpations, pursuing invariably the same Object evinces a design to reduce them under absolute Despotism, it is their right, it is their duty, to throw off such Government, and to provide new Guards for their future security. -- Such has been the patient sufferance of these Colonies; and such is now the necessity which constrains them to alter their former Systems of Government. The history of the present King of Great Britain is a history of repeated injuries and usurpations, all having in direct object the establishment of an absolute Tyranny over these States. To prove this, let Facts be submitted to a candid world.</a:t>
            </a:r>
          </a:p>
        </p:txBody>
      </p:sp>
      <p:sp>
        <p:nvSpPr>
          <p:cNvPr id="25" name="Rectangle 24"/>
          <p:cNvSpPr/>
          <p:nvPr/>
        </p:nvSpPr>
        <p:spPr>
          <a:xfrm>
            <a:off x="32243141" y="23144482"/>
            <a:ext cx="6819899" cy="3181121"/>
          </a:xfrm>
          <a:prstGeom prst="rect">
            <a:avLst/>
          </a:prstGeom>
          <a:solidFill>
            <a:schemeClr val="accent6">
              <a:lumMod val="20000"/>
              <a:lumOff val="80000"/>
            </a:schemeClr>
          </a:solidFill>
        </p:spPr>
        <p:txBody>
          <a:bodyPr wrap="square" lIns="407165" tIns="203578" rIns="407165" bIns="203578">
            <a:spAutoFit/>
          </a:bodyPr>
          <a:lstStyle/>
          <a:p>
            <a:pPr algn="ctr">
              <a:tabLst>
                <a:tab pos="862534" algn="l"/>
              </a:tabLst>
            </a:pPr>
            <a:r>
              <a:rPr lang="en-US" sz="4500" cap="small" dirty="0" smtClean="0">
                <a:latin typeface="Bookman Old Style"/>
                <a:cs typeface="Bookman Old Style"/>
              </a:rPr>
              <a:t>First Amendment</a:t>
            </a:r>
          </a:p>
          <a:p>
            <a:pPr>
              <a:tabLst>
                <a:tab pos="862534" algn="l"/>
              </a:tabLst>
            </a:pPr>
            <a:r>
              <a:rPr lang="en-US" sz="2700" dirty="0" smtClean="0">
                <a:latin typeface="Bookman Old Style"/>
                <a:cs typeface="Bookman Old Style"/>
              </a:rPr>
              <a:t>	Congress shall make no law *** abridging *** the right of the people peaceably to assemble, and to petition the government for a redress of grievances.</a:t>
            </a:r>
            <a:endParaRPr lang="en-US" sz="2700" dirty="0">
              <a:latin typeface="Bookman Old Style"/>
              <a:cs typeface="Bookman Old Style"/>
            </a:endParaRPr>
          </a:p>
        </p:txBody>
      </p:sp>
      <p:sp>
        <p:nvSpPr>
          <p:cNvPr id="27" name="TextBox 26"/>
          <p:cNvSpPr txBox="1"/>
          <p:nvPr/>
        </p:nvSpPr>
        <p:spPr>
          <a:xfrm>
            <a:off x="31938340" y="26984979"/>
            <a:ext cx="7429501" cy="1796533"/>
          </a:xfrm>
          <a:prstGeom prst="rect">
            <a:avLst/>
          </a:prstGeom>
          <a:solidFill>
            <a:schemeClr val="accent6">
              <a:lumMod val="20000"/>
              <a:lumOff val="80000"/>
            </a:schemeClr>
          </a:solidFill>
        </p:spPr>
        <p:txBody>
          <a:bodyPr wrap="square" lIns="407054" tIns="203525" rIns="407054" bIns="203525" rtlCol="0">
            <a:spAutoFit/>
          </a:bodyPr>
          <a:lstStyle/>
          <a:p>
            <a:pPr algn="ctr"/>
            <a:r>
              <a:rPr lang="en-US" sz="4500" cap="small" dirty="0">
                <a:latin typeface="Bookman Old Style"/>
                <a:cs typeface="Bookman Old Style"/>
              </a:rPr>
              <a:t>Ultimate break on the power of factions</a:t>
            </a:r>
          </a:p>
        </p:txBody>
      </p:sp>
      <p:sp>
        <p:nvSpPr>
          <p:cNvPr id="28" name="TextBox 27"/>
          <p:cNvSpPr txBox="1"/>
          <p:nvPr/>
        </p:nvSpPr>
        <p:spPr>
          <a:xfrm>
            <a:off x="32843644" y="28933914"/>
            <a:ext cx="5847036" cy="707771"/>
          </a:xfrm>
          <a:prstGeom prst="rect">
            <a:avLst/>
          </a:prstGeom>
          <a:solidFill>
            <a:schemeClr val="accent6">
              <a:lumMod val="20000"/>
              <a:lumOff val="80000"/>
            </a:schemeClr>
          </a:solidFill>
        </p:spPr>
        <p:txBody>
          <a:bodyPr wrap="none" lIns="91322" tIns="45663" rIns="91322" bIns="45663" rtlCol="0">
            <a:spAutoFit/>
          </a:bodyPr>
          <a:lstStyle/>
          <a:p>
            <a:r>
              <a:rPr lang="en-US" sz="4000" dirty="0">
                <a:latin typeface="Bookman Old Style"/>
                <a:cs typeface="Bookman Old Style"/>
              </a:rPr>
              <a:t>(The Federalist No. 46)</a:t>
            </a:r>
          </a:p>
        </p:txBody>
      </p:sp>
      <p:sp>
        <p:nvSpPr>
          <p:cNvPr id="29" name="Rectangle 28"/>
          <p:cNvSpPr/>
          <p:nvPr/>
        </p:nvSpPr>
        <p:spPr>
          <a:xfrm>
            <a:off x="8580134" y="4490731"/>
            <a:ext cx="6172201" cy="2246770"/>
          </a:xfrm>
          <a:prstGeom prst="rect">
            <a:avLst/>
          </a:prstGeom>
          <a:solidFill>
            <a:schemeClr val="accent6">
              <a:lumMod val="20000"/>
              <a:lumOff val="80000"/>
            </a:schemeClr>
          </a:solidFill>
        </p:spPr>
        <p:txBody>
          <a:bodyPr wrap="square" lIns="91322" tIns="45663" rIns="91322" bIns="45663">
            <a:spAutoFit/>
          </a:bodyPr>
          <a:lstStyle/>
          <a:p>
            <a:pPr algn="just"/>
            <a:r>
              <a:rPr lang="en-US" sz="2700" cap="small" dirty="0">
                <a:latin typeface="Bookman Old Style"/>
                <a:cs typeface="Bookman Old Style"/>
              </a:rPr>
              <a:t>That to secure these rights, Governments are instituted among Men, deriving their just powers from the consent of the governed, ***.</a:t>
            </a:r>
          </a:p>
        </p:txBody>
      </p:sp>
      <p:cxnSp>
        <p:nvCxnSpPr>
          <p:cNvPr id="36" name="Straight Connector 35"/>
          <p:cNvCxnSpPr/>
          <p:nvPr/>
        </p:nvCxnSpPr>
        <p:spPr>
          <a:xfrm rot="5400000">
            <a:off x="19678578" y="4171255"/>
            <a:ext cx="876470" cy="1588"/>
          </a:xfrm>
          <a:prstGeom prst="line">
            <a:avLst/>
          </a:prstGeom>
          <a:ln w="25400">
            <a:solidFill>
              <a:srgbClr val="0D0D0D"/>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19678578" y="6228654"/>
            <a:ext cx="876470" cy="1588"/>
          </a:xfrm>
          <a:prstGeom prst="line">
            <a:avLst/>
          </a:prstGeom>
          <a:ln w="25400">
            <a:solidFill>
              <a:srgbClr val="0D0D0D"/>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24901164" y="7276236"/>
            <a:ext cx="10799479" cy="0"/>
          </a:xfrm>
          <a:prstGeom prst="line">
            <a:avLst/>
          </a:prstGeom>
          <a:ln w="101600" cap="sq">
            <a:miter lim="800000"/>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rot="16200000" flipH="1">
            <a:off x="34955541" y="8059510"/>
            <a:ext cx="1488615" cy="0"/>
          </a:xfrm>
          <a:prstGeom prst="line">
            <a:avLst/>
          </a:prstGeom>
          <a:ln w="101600" cap="sq">
            <a:miter lim="800000"/>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a:stCxn id="8" idx="2"/>
            <a:endCxn id="9" idx="0"/>
          </p:cNvCxnSpPr>
          <p:nvPr/>
        </p:nvCxnSpPr>
        <p:spPr>
          <a:xfrm rot="16200000" flipH="1">
            <a:off x="35530289" y="12306359"/>
            <a:ext cx="252265" cy="6706"/>
          </a:xfrm>
          <a:prstGeom prst="line">
            <a:avLst/>
          </a:prstGeom>
          <a:ln w="25400">
            <a:solidFill>
              <a:srgbClr val="0D0D0D"/>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5400000">
            <a:off x="35214837" y="22532325"/>
            <a:ext cx="876470" cy="1588"/>
          </a:xfrm>
          <a:prstGeom prst="line">
            <a:avLst/>
          </a:prstGeom>
          <a:ln w="25400">
            <a:solidFill>
              <a:srgbClr val="0D0D0D"/>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5400000">
            <a:off x="35214837" y="26589894"/>
            <a:ext cx="876470" cy="1588"/>
          </a:xfrm>
          <a:prstGeom prst="line">
            <a:avLst/>
          </a:prstGeom>
          <a:ln w="25400">
            <a:solidFill>
              <a:srgbClr val="0D0D0D"/>
            </a:solidFill>
            <a:tailEnd type="triangle" w="lg" len="lg"/>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1058675" y="6724241"/>
            <a:ext cx="6798053" cy="1116093"/>
          </a:xfrm>
          <a:prstGeom prst="rect">
            <a:avLst/>
          </a:prstGeom>
          <a:solidFill>
            <a:schemeClr val="accent6">
              <a:lumMod val="20000"/>
              <a:lumOff val="80000"/>
            </a:schemeClr>
          </a:solidFill>
        </p:spPr>
        <p:txBody>
          <a:bodyPr wrap="square" lIns="407054" tIns="203525" rIns="407054" bIns="203525" rtlCol="0">
            <a:spAutoFit/>
          </a:bodyPr>
          <a:lstStyle/>
          <a:p>
            <a:pPr algn="ctr"/>
            <a:r>
              <a:rPr lang="en-US" sz="4500" cap="small" dirty="0">
                <a:latin typeface="Bookman Old Style"/>
                <a:cs typeface="Bookman Old Style"/>
              </a:rPr>
              <a:t>Constitution</a:t>
            </a:r>
          </a:p>
        </p:txBody>
      </p:sp>
      <p:cxnSp>
        <p:nvCxnSpPr>
          <p:cNvPr id="96" name="Straight Connector 95"/>
          <p:cNvCxnSpPr>
            <a:stCxn id="7" idx="1"/>
            <a:endCxn id="95" idx="3"/>
          </p:cNvCxnSpPr>
          <p:nvPr/>
        </p:nvCxnSpPr>
        <p:spPr>
          <a:xfrm rot="10800000" flipV="1">
            <a:off x="7856733" y="7226430"/>
            <a:ext cx="7475723" cy="55855"/>
          </a:xfrm>
          <a:prstGeom prst="line">
            <a:avLst/>
          </a:prstGeom>
          <a:ln w="25400">
            <a:solidFill>
              <a:srgbClr val="0D0D0D"/>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a:endCxn id="112" idx="0"/>
          </p:cNvCxnSpPr>
          <p:nvPr/>
        </p:nvCxnSpPr>
        <p:spPr>
          <a:xfrm rot="5400000">
            <a:off x="4054247" y="8231710"/>
            <a:ext cx="807764" cy="853"/>
          </a:xfrm>
          <a:prstGeom prst="line">
            <a:avLst/>
          </a:prstGeom>
          <a:ln w="25400">
            <a:solidFill>
              <a:srgbClr val="0D0D0D"/>
            </a:solidFill>
            <a:tailEnd type="triangle" w="lg" len="lg"/>
          </a:ln>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228602" y="11734812"/>
            <a:ext cx="8458199" cy="1204094"/>
          </a:xfrm>
          <a:prstGeom prst="rect">
            <a:avLst/>
          </a:prstGeom>
          <a:solidFill>
            <a:schemeClr val="accent6">
              <a:lumMod val="20000"/>
              <a:lumOff val="80000"/>
            </a:schemeClr>
          </a:solidFill>
        </p:spPr>
        <p:txBody>
          <a:bodyPr wrap="square" lIns="407054" tIns="203525" rIns="407054" bIns="203525" rtlCol="0">
            <a:spAutoFit/>
          </a:bodyPr>
          <a:lstStyle/>
          <a:p>
            <a:pPr algn="ctr"/>
            <a:r>
              <a:rPr lang="en-US" sz="4900" cap="small" dirty="0">
                <a:latin typeface="Bookman Old Style"/>
                <a:cs typeface="Bookman Old Style"/>
              </a:rPr>
              <a:t>The Power of the Purse</a:t>
            </a:r>
          </a:p>
        </p:txBody>
      </p:sp>
      <p:sp>
        <p:nvSpPr>
          <p:cNvPr id="103" name="TextBox 102"/>
          <p:cNvSpPr txBox="1"/>
          <p:nvPr/>
        </p:nvSpPr>
        <p:spPr>
          <a:xfrm>
            <a:off x="11056483" y="11392248"/>
            <a:ext cx="8503484" cy="1919130"/>
          </a:xfrm>
          <a:prstGeom prst="rect">
            <a:avLst/>
          </a:prstGeom>
          <a:solidFill>
            <a:schemeClr val="accent6">
              <a:lumMod val="20000"/>
              <a:lumOff val="80000"/>
            </a:schemeClr>
          </a:solidFill>
        </p:spPr>
        <p:txBody>
          <a:bodyPr wrap="square" lIns="407054" tIns="203525" rIns="407054" bIns="203525" rtlCol="0">
            <a:spAutoFit/>
          </a:bodyPr>
          <a:lstStyle/>
          <a:p>
            <a:pPr algn="ctr"/>
            <a:r>
              <a:rPr lang="en-US" sz="4900" cap="small" dirty="0">
                <a:latin typeface="Bookman Old Style"/>
                <a:cs typeface="Bookman Old Style"/>
              </a:rPr>
              <a:t>The Power of the Sword</a:t>
            </a:r>
          </a:p>
        </p:txBody>
      </p:sp>
      <p:cxnSp>
        <p:nvCxnSpPr>
          <p:cNvPr id="104" name="Straight Connector 103"/>
          <p:cNvCxnSpPr/>
          <p:nvPr/>
        </p:nvCxnSpPr>
        <p:spPr>
          <a:xfrm rot="5400000">
            <a:off x="4019475" y="11257848"/>
            <a:ext cx="876470" cy="1588"/>
          </a:xfrm>
          <a:prstGeom prst="line">
            <a:avLst/>
          </a:prstGeom>
          <a:ln w="25400">
            <a:solidFill>
              <a:srgbClr val="0D0D0D"/>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rot="10800000" flipV="1">
            <a:off x="7872709" y="9791678"/>
            <a:ext cx="7409072" cy="2385"/>
          </a:xfrm>
          <a:prstGeom prst="line">
            <a:avLst/>
          </a:prstGeom>
          <a:ln w="25400">
            <a:solidFill>
              <a:srgbClr val="0D0D0D"/>
            </a:solidFill>
            <a:tailEnd type="none" w="lg" len="lg"/>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rot="16200000" flipH="1">
            <a:off x="14478714" y="10593156"/>
            <a:ext cx="1598182" cy="1"/>
          </a:xfrm>
          <a:prstGeom prst="line">
            <a:avLst/>
          </a:prstGeom>
          <a:ln w="25400">
            <a:solidFill>
              <a:srgbClr val="0D0D0D"/>
            </a:solidFill>
            <a:tailEnd type="triangle" w="lg" len="lg"/>
          </a:ln>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a:off x="2362202" y="13820816"/>
            <a:ext cx="4191000" cy="1116093"/>
          </a:xfrm>
          <a:prstGeom prst="rect">
            <a:avLst/>
          </a:prstGeom>
          <a:solidFill>
            <a:schemeClr val="accent6">
              <a:lumMod val="20000"/>
              <a:lumOff val="80000"/>
            </a:schemeClr>
          </a:solidFill>
        </p:spPr>
        <p:txBody>
          <a:bodyPr wrap="square" lIns="407054" tIns="203525" rIns="407054" bIns="203525" rtlCol="0">
            <a:spAutoFit/>
          </a:bodyPr>
          <a:lstStyle/>
          <a:p>
            <a:pPr algn="ctr"/>
            <a:r>
              <a:rPr lang="en-US" sz="4500" cap="small" dirty="0">
                <a:latin typeface="Bookman Old Style"/>
                <a:cs typeface="Bookman Old Style"/>
              </a:rPr>
              <a:t>Congress</a:t>
            </a:r>
          </a:p>
        </p:txBody>
      </p:sp>
      <p:sp>
        <p:nvSpPr>
          <p:cNvPr id="109" name="TextBox 108"/>
          <p:cNvSpPr txBox="1"/>
          <p:nvPr/>
        </p:nvSpPr>
        <p:spPr>
          <a:xfrm>
            <a:off x="13868404" y="13820816"/>
            <a:ext cx="4191000" cy="1116093"/>
          </a:xfrm>
          <a:prstGeom prst="rect">
            <a:avLst/>
          </a:prstGeom>
          <a:solidFill>
            <a:schemeClr val="accent6">
              <a:lumMod val="20000"/>
              <a:lumOff val="80000"/>
            </a:schemeClr>
          </a:solidFill>
        </p:spPr>
        <p:txBody>
          <a:bodyPr wrap="square" lIns="407054" tIns="203525" rIns="407054" bIns="203525" rtlCol="0">
            <a:spAutoFit/>
          </a:bodyPr>
          <a:lstStyle/>
          <a:p>
            <a:pPr algn="ctr"/>
            <a:r>
              <a:rPr lang="en-US" sz="4500" cap="small" dirty="0">
                <a:latin typeface="Bookman Old Style"/>
                <a:cs typeface="Bookman Old Style"/>
              </a:rPr>
              <a:t>Congress</a:t>
            </a:r>
          </a:p>
        </p:txBody>
      </p:sp>
      <p:cxnSp>
        <p:nvCxnSpPr>
          <p:cNvPr id="120" name="Straight Connector 119"/>
          <p:cNvCxnSpPr/>
          <p:nvPr/>
        </p:nvCxnSpPr>
        <p:spPr>
          <a:xfrm>
            <a:off x="1211073" y="15755006"/>
            <a:ext cx="9761726" cy="1587"/>
          </a:xfrm>
          <a:prstGeom prst="line">
            <a:avLst/>
          </a:prstGeom>
          <a:ln w="254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rot="5400000">
            <a:off x="4019475" y="13353177"/>
            <a:ext cx="876470" cy="1588"/>
          </a:xfrm>
          <a:prstGeom prst="line">
            <a:avLst/>
          </a:prstGeom>
          <a:ln w="25400">
            <a:solidFill>
              <a:srgbClr val="0D0D0D"/>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rot="5400000">
            <a:off x="3714246" y="15569240"/>
            <a:ext cx="1310868" cy="22075"/>
          </a:xfrm>
          <a:prstGeom prst="line">
            <a:avLst/>
          </a:prstGeom>
          <a:ln w="254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rot="5400000">
            <a:off x="904907" y="16067139"/>
            <a:ext cx="630170" cy="1588"/>
          </a:xfrm>
          <a:prstGeom prst="line">
            <a:avLst/>
          </a:prstGeom>
          <a:ln w="254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rot="5400000">
            <a:off x="7456521" y="16087702"/>
            <a:ext cx="630170" cy="1588"/>
          </a:xfrm>
          <a:prstGeom prst="line">
            <a:avLst/>
          </a:prstGeom>
          <a:ln w="254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rot="5400000">
            <a:off x="10656927" y="16067139"/>
            <a:ext cx="630170" cy="1588"/>
          </a:xfrm>
          <a:prstGeom prst="line">
            <a:avLst/>
          </a:prstGeom>
          <a:ln w="254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29" name="Straight Connector 128"/>
          <p:cNvCxnSpPr>
            <a:stCxn id="30" idx="3"/>
          </p:cNvCxnSpPr>
          <p:nvPr/>
        </p:nvCxnSpPr>
        <p:spPr>
          <a:xfrm>
            <a:off x="12658092" y="14335771"/>
            <a:ext cx="1134109" cy="26334"/>
          </a:xfrm>
          <a:prstGeom prst="line">
            <a:avLst/>
          </a:prstGeom>
          <a:ln w="25400" cap="flat" cmpd="sng" algn="ctr">
            <a:solidFill>
              <a:schemeClr val="tx1"/>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sp>
        <p:nvSpPr>
          <p:cNvPr id="135" name="Up Arrow 134"/>
          <p:cNvSpPr/>
          <p:nvPr/>
        </p:nvSpPr>
        <p:spPr>
          <a:xfrm>
            <a:off x="2971800" y="17449813"/>
            <a:ext cx="2918115" cy="9373850"/>
          </a:xfrm>
          <a:prstGeom prst="upArrow">
            <a:avLst/>
          </a:prstGeom>
          <a:solidFill>
            <a:srgbClr val="C60000"/>
          </a:solidFill>
          <a:ln>
            <a:solidFill>
              <a:srgbClr val="C60000"/>
            </a:solidFill>
          </a:ln>
        </p:spPr>
        <p:style>
          <a:lnRef idx="1">
            <a:schemeClr val="accent1"/>
          </a:lnRef>
          <a:fillRef idx="3">
            <a:schemeClr val="accent1"/>
          </a:fillRef>
          <a:effectRef idx="2">
            <a:schemeClr val="accent1"/>
          </a:effectRef>
          <a:fontRef idx="minor">
            <a:schemeClr val="lt1"/>
          </a:fontRef>
        </p:style>
        <p:txBody>
          <a:bodyPr lIns="91322" tIns="45663" rIns="91322" bIns="45663" rtlCol="0" anchor="ctr"/>
          <a:lstStyle/>
          <a:p>
            <a:pPr algn="ctr"/>
            <a:endParaRPr lang="en-US">
              <a:latin typeface="Bookman Old Style"/>
              <a:cs typeface="Bookman Old Style"/>
            </a:endParaRPr>
          </a:p>
        </p:txBody>
      </p:sp>
      <p:sp>
        <p:nvSpPr>
          <p:cNvPr id="136" name="TextBox 135"/>
          <p:cNvSpPr txBox="1"/>
          <p:nvPr/>
        </p:nvSpPr>
        <p:spPr>
          <a:xfrm>
            <a:off x="1765175" y="26823668"/>
            <a:ext cx="5847036" cy="1461824"/>
          </a:xfrm>
          <a:prstGeom prst="rect">
            <a:avLst/>
          </a:prstGeom>
          <a:solidFill>
            <a:schemeClr val="accent6">
              <a:lumMod val="20000"/>
              <a:lumOff val="80000"/>
            </a:schemeClr>
          </a:solidFill>
        </p:spPr>
        <p:txBody>
          <a:bodyPr wrap="none" lIns="91322" tIns="45663" rIns="91322" bIns="45663" rtlCol="0">
            <a:spAutoFit/>
          </a:bodyPr>
          <a:lstStyle/>
          <a:p>
            <a:pPr algn="ctr"/>
            <a:r>
              <a:rPr lang="en-US" sz="4900" dirty="0">
                <a:latin typeface="Bookman Old Style"/>
                <a:cs typeface="Bookman Old Style"/>
              </a:rPr>
              <a:t>Factions</a:t>
            </a:r>
          </a:p>
          <a:p>
            <a:pPr algn="ctr"/>
            <a:r>
              <a:rPr lang="en-US" sz="4000" dirty="0">
                <a:latin typeface="Bookman Old Style"/>
                <a:cs typeface="Bookman Old Style"/>
              </a:rPr>
              <a:t>(The Federalist No. 10)</a:t>
            </a:r>
          </a:p>
        </p:txBody>
      </p:sp>
      <p:cxnSp>
        <p:nvCxnSpPr>
          <p:cNvPr id="137" name="Straight Connector 136"/>
          <p:cNvCxnSpPr/>
          <p:nvPr/>
        </p:nvCxnSpPr>
        <p:spPr>
          <a:xfrm>
            <a:off x="7770809" y="17905411"/>
            <a:ext cx="3200402" cy="1587"/>
          </a:xfrm>
          <a:prstGeom prst="line">
            <a:avLst/>
          </a:prstGeom>
          <a:ln w="254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rot="5400000">
            <a:off x="7458109" y="17556067"/>
            <a:ext cx="630170" cy="1588"/>
          </a:xfrm>
          <a:prstGeom prst="line">
            <a:avLst/>
          </a:prstGeom>
          <a:ln w="254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rot="5400000">
            <a:off x="10658515" y="17535499"/>
            <a:ext cx="630170" cy="1588"/>
          </a:xfrm>
          <a:prstGeom prst="line">
            <a:avLst/>
          </a:prstGeom>
          <a:ln w="254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sp>
        <p:nvSpPr>
          <p:cNvPr id="142" name="TextBox 141"/>
          <p:cNvSpPr txBox="1"/>
          <p:nvPr/>
        </p:nvSpPr>
        <p:spPr>
          <a:xfrm>
            <a:off x="6035060" y="18653780"/>
            <a:ext cx="6172201" cy="1116093"/>
          </a:xfrm>
          <a:prstGeom prst="rect">
            <a:avLst/>
          </a:prstGeom>
          <a:solidFill>
            <a:schemeClr val="accent6">
              <a:lumMod val="20000"/>
              <a:lumOff val="80000"/>
            </a:schemeClr>
          </a:solidFill>
        </p:spPr>
        <p:txBody>
          <a:bodyPr wrap="square" lIns="407054" tIns="203525" rIns="407054" bIns="203525" rtlCol="0">
            <a:spAutoFit/>
          </a:bodyPr>
          <a:lstStyle/>
          <a:p>
            <a:pPr algn="ctr"/>
            <a:r>
              <a:rPr lang="en-US" sz="4500" cap="small" dirty="0">
                <a:latin typeface="Bookman Old Style"/>
                <a:cs typeface="Bookman Old Style"/>
              </a:rPr>
              <a:t>The Free Market</a:t>
            </a:r>
          </a:p>
        </p:txBody>
      </p:sp>
      <p:cxnSp>
        <p:nvCxnSpPr>
          <p:cNvPr id="143" name="Straight Connector 142"/>
          <p:cNvCxnSpPr/>
          <p:nvPr/>
        </p:nvCxnSpPr>
        <p:spPr>
          <a:xfrm rot="5400000">
            <a:off x="9134509" y="18221297"/>
            <a:ext cx="630170" cy="1588"/>
          </a:xfrm>
          <a:prstGeom prst="line">
            <a:avLst/>
          </a:prstGeom>
          <a:ln w="254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sp>
        <p:nvSpPr>
          <p:cNvPr id="144" name="Rectangle 143"/>
          <p:cNvSpPr/>
          <p:nvPr/>
        </p:nvSpPr>
        <p:spPr>
          <a:xfrm>
            <a:off x="500236" y="1381760"/>
            <a:ext cx="7881764" cy="1754211"/>
          </a:xfrm>
          <a:prstGeom prst="rect">
            <a:avLst/>
          </a:prstGeom>
          <a:solidFill>
            <a:schemeClr val="accent6">
              <a:lumMod val="20000"/>
              <a:lumOff val="80000"/>
            </a:schemeClr>
          </a:solidFill>
        </p:spPr>
        <p:txBody>
          <a:bodyPr wrap="square" lIns="91322" tIns="45663" rIns="91322" bIns="45663">
            <a:spAutoFit/>
          </a:bodyPr>
          <a:lstStyle/>
          <a:p>
            <a:pPr algn="just"/>
            <a:r>
              <a:rPr lang="en-US" sz="3600" cap="small" dirty="0">
                <a:latin typeface="Bookman Old Style"/>
                <a:cs typeface="Bookman Old Style"/>
              </a:rPr>
              <a:t>“Consent of the People” and</a:t>
            </a:r>
          </a:p>
          <a:p>
            <a:pPr algn="just"/>
            <a:r>
              <a:rPr lang="en-US" sz="3600" cap="small" dirty="0">
                <a:latin typeface="Bookman Old Style"/>
                <a:cs typeface="Bookman Old Style"/>
              </a:rPr>
              <a:t>“Do Ordain and Establish”</a:t>
            </a:r>
          </a:p>
          <a:p>
            <a:pPr algn="just"/>
            <a:r>
              <a:rPr lang="en-US" sz="3600" cap="small" dirty="0">
                <a:latin typeface="Bookman Old Style"/>
                <a:cs typeface="Bookman Old Style"/>
              </a:rPr>
              <a:t>constitute an on-going process</a:t>
            </a:r>
          </a:p>
        </p:txBody>
      </p:sp>
      <p:sp>
        <p:nvSpPr>
          <p:cNvPr id="7" name="TextBox 6"/>
          <p:cNvSpPr txBox="1"/>
          <p:nvPr/>
        </p:nvSpPr>
        <p:spPr>
          <a:xfrm>
            <a:off x="15332455" y="6668386"/>
            <a:ext cx="9568698" cy="1116093"/>
          </a:xfrm>
          <a:prstGeom prst="rect">
            <a:avLst/>
          </a:prstGeom>
          <a:solidFill>
            <a:schemeClr val="accent6">
              <a:lumMod val="20000"/>
              <a:lumOff val="80000"/>
            </a:schemeClr>
          </a:solidFill>
        </p:spPr>
        <p:txBody>
          <a:bodyPr wrap="square" lIns="407054" tIns="203525" rIns="407054" bIns="203525" rtlCol="0">
            <a:spAutoFit/>
          </a:bodyPr>
          <a:lstStyle/>
          <a:p>
            <a:pPr algn="ctr"/>
            <a:r>
              <a:rPr lang="en-US" sz="4500" cap="small" dirty="0">
                <a:latin typeface="Bookman Old Style"/>
                <a:cs typeface="Bookman Old Style"/>
              </a:rPr>
              <a:t>Declaration of Independence</a:t>
            </a:r>
          </a:p>
        </p:txBody>
      </p:sp>
      <p:sp>
        <p:nvSpPr>
          <p:cNvPr id="147" name="Rectangle 146"/>
          <p:cNvSpPr/>
          <p:nvPr/>
        </p:nvSpPr>
        <p:spPr>
          <a:xfrm>
            <a:off x="5426454" y="19888207"/>
            <a:ext cx="2422147" cy="954108"/>
          </a:xfrm>
          <a:prstGeom prst="rect">
            <a:avLst/>
          </a:prstGeom>
          <a:solidFill>
            <a:schemeClr val="accent6">
              <a:lumMod val="20000"/>
              <a:lumOff val="80000"/>
            </a:schemeClr>
          </a:solidFill>
        </p:spPr>
        <p:txBody>
          <a:bodyPr wrap="square" lIns="91322" tIns="45663" rIns="91322" bIns="45663">
            <a:spAutoFit/>
          </a:bodyPr>
          <a:lstStyle/>
          <a:p>
            <a:pPr algn="just"/>
            <a:r>
              <a:rPr lang="en-US" sz="2700" cap="small" dirty="0">
                <a:latin typeface="Bookman Old Style"/>
                <a:cs typeface="Bookman Old Style"/>
              </a:rPr>
              <a:t>Willingness To Loan</a:t>
            </a:r>
          </a:p>
        </p:txBody>
      </p:sp>
      <p:sp>
        <p:nvSpPr>
          <p:cNvPr id="148" name="Rectangle 147"/>
          <p:cNvSpPr/>
          <p:nvPr/>
        </p:nvSpPr>
        <p:spPr>
          <a:xfrm>
            <a:off x="8077199" y="19888200"/>
            <a:ext cx="4953001" cy="2539041"/>
          </a:xfrm>
          <a:prstGeom prst="rect">
            <a:avLst/>
          </a:prstGeom>
          <a:solidFill>
            <a:schemeClr val="accent6">
              <a:lumMod val="20000"/>
              <a:lumOff val="80000"/>
            </a:schemeClr>
          </a:solidFill>
        </p:spPr>
        <p:txBody>
          <a:bodyPr wrap="square" lIns="91322" tIns="45663" rIns="91322" bIns="45663">
            <a:spAutoFit/>
          </a:bodyPr>
          <a:lstStyle/>
          <a:p>
            <a:pPr algn="just"/>
            <a:r>
              <a:rPr lang="en-US" sz="2700" cap="small" dirty="0">
                <a:latin typeface="Bookman Old Style"/>
                <a:cs typeface="Bookman Old Style"/>
              </a:rPr>
              <a:t>Demand for U.S. Coinage</a:t>
            </a:r>
          </a:p>
          <a:p>
            <a:pPr algn="just"/>
            <a:r>
              <a:rPr lang="en-US" sz="2200" cap="small" dirty="0">
                <a:latin typeface="Bookman Old Style"/>
                <a:cs typeface="Bookman Old Style"/>
              </a:rPr>
              <a:t>(“free coinage”)</a:t>
            </a:r>
          </a:p>
          <a:p>
            <a:pPr algn="just"/>
            <a:endParaRPr lang="en-US" sz="2200" cap="small" dirty="0">
              <a:latin typeface="Bookman Old Style"/>
              <a:cs typeface="Bookman Old Style"/>
            </a:endParaRPr>
          </a:p>
          <a:p>
            <a:pPr algn="just"/>
            <a:r>
              <a:rPr lang="en-US" sz="2200" cap="small" dirty="0">
                <a:latin typeface="Bookman Old Style"/>
                <a:cs typeface="Bookman Old Style"/>
              </a:rPr>
              <a:t>Use of Alternative Moneys</a:t>
            </a:r>
          </a:p>
          <a:p>
            <a:pPr algn="just">
              <a:buFont typeface="Arial"/>
              <a:buChar char="•"/>
            </a:pPr>
            <a:r>
              <a:rPr lang="en-US" sz="2200" cap="small" dirty="0">
                <a:latin typeface="Bookman Old Style"/>
                <a:cs typeface="Bookman Old Style"/>
              </a:rPr>
              <a:t> by the States</a:t>
            </a:r>
          </a:p>
          <a:p>
            <a:pPr algn="just">
              <a:buFont typeface="Arial"/>
              <a:buChar char="•"/>
            </a:pPr>
            <a:r>
              <a:rPr lang="en-US" sz="2200" cap="small" dirty="0">
                <a:latin typeface="Bookman Old Style"/>
                <a:cs typeface="Bookman Old Style"/>
              </a:rPr>
              <a:t> by the People Individually</a:t>
            </a:r>
          </a:p>
          <a:p>
            <a:pPr algn="just">
              <a:buFont typeface="Arial"/>
              <a:buChar char="•"/>
            </a:pPr>
            <a:r>
              <a:rPr lang="en-US" sz="2200" cap="small" dirty="0">
                <a:latin typeface="Bookman Old Style"/>
                <a:cs typeface="Bookman Old Style"/>
              </a:rPr>
              <a:t> by both, through the Militia</a:t>
            </a:r>
          </a:p>
        </p:txBody>
      </p:sp>
      <p:sp>
        <p:nvSpPr>
          <p:cNvPr id="150" name="Rectangle 149"/>
          <p:cNvSpPr/>
          <p:nvPr/>
        </p:nvSpPr>
        <p:spPr>
          <a:xfrm>
            <a:off x="21669241" y="10363200"/>
            <a:ext cx="6666559" cy="3996729"/>
          </a:xfrm>
          <a:prstGeom prst="rect">
            <a:avLst/>
          </a:prstGeom>
          <a:solidFill>
            <a:schemeClr val="accent6">
              <a:lumMod val="20000"/>
              <a:lumOff val="80000"/>
            </a:schemeClr>
          </a:solidFill>
        </p:spPr>
        <p:txBody>
          <a:bodyPr wrap="square" lIns="407165" tIns="203578" rIns="407165" bIns="203578">
            <a:spAutoFit/>
          </a:bodyPr>
          <a:lstStyle/>
          <a:p>
            <a:pPr algn="ctr"/>
            <a:r>
              <a:rPr lang="en-US" sz="4900" cap="small" dirty="0" smtClean="0">
                <a:latin typeface="Bookman Old Style"/>
                <a:cs typeface="Bookman Old Style"/>
              </a:rPr>
              <a:t>Second Amendment</a:t>
            </a:r>
            <a:endParaRPr lang="en-US" sz="4000" dirty="0" smtClean="0">
              <a:latin typeface="Bookman Old Style"/>
              <a:cs typeface="Bookman Old Style"/>
            </a:endParaRPr>
          </a:p>
          <a:p>
            <a:pPr algn="just"/>
            <a:r>
              <a:rPr lang="en-US" sz="2700" dirty="0" smtClean="0">
                <a:latin typeface="Bookman Old Style"/>
                <a:cs typeface="Bookman Old Style"/>
              </a:rPr>
              <a:t>“</a:t>
            </a:r>
            <a:r>
              <a:rPr lang="en-US" sz="2700" dirty="0">
                <a:latin typeface="Bookman Old Style"/>
                <a:cs typeface="Bookman Old Style"/>
              </a:rPr>
              <a:t>A well regulated militia, being necessary to the security of a free state, the right of the people to keep and bear arms, shall not be infringed.”</a:t>
            </a:r>
          </a:p>
        </p:txBody>
      </p:sp>
      <p:cxnSp>
        <p:nvCxnSpPr>
          <p:cNvPr id="162" name="Straight Connector 161"/>
          <p:cNvCxnSpPr>
            <a:stCxn id="30" idx="1"/>
          </p:cNvCxnSpPr>
          <p:nvPr/>
        </p:nvCxnSpPr>
        <p:spPr>
          <a:xfrm rot="10800000" flipV="1">
            <a:off x="6520723" y="14335764"/>
            <a:ext cx="1190741" cy="66042"/>
          </a:xfrm>
          <a:prstGeom prst="line">
            <a:avLst/>
          </a:prstGeom>
          <a:ln w="25400" cap="flat" cmpd="sng" algn="ctr">
            <a:solidFill>
              <a:schemeClr val="tx1"/>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7711446" y="13472181"/>
            <a:ext cx="4946652" cy="1727195"/>
          </a:xfrm>
          <a:prstGeom prst="rect">
            <a:avLst/>
          </a:prstGeom>
          <a:solidFill>
            <a:schemeClr val="accent6">
              <a:lumMod val="20000"/>
              <a:lumOff val="80000"/>
            </a:schemeClr>
          </a:solidFill>
        </p:spPr>
        <p:txBody>
          <a:bodyPr wrap="square" lIns="407165" tIns="203578" rIns="407165" bIns="203578">
            <a:noAutofit/>
          </a:bodyPr>
          <a:lstStyle/>
          <a:p>
            <a:pPr algn="ctr"/>
            <a:r>
              <a:rPr lang="en-US" sz="4000" cap="small" dirty="0" smtClean="0">
                <a:latin typeface="Bookman Old Style"/>
                <a:cs typeface="Bookman Old Style"/>
              </a:rPr>
              <a:t>We the People</a:t>
            </a:r>
          </a:p>
          <a:p>
            <a:pPr algn="ctr"/>
            <a:r>
              <a:rPr lang="en-US" sz="2700" cap="small" dirty="0" smtClean="0">
                <a:latin typeface="Bookman Old Style"/>
                <a:cs typeface="Bookman Old Style"/>
              </a:rPr>
              <a:t>“</a:t>
            </a:r>
            <a:r>
              <a:rPr lang="en-US" sz="2700" cap="small" dirty="0">
                <a:latin typeface="Bookman Old Style"/>
                <a:cs typeface="Bookman Old Style"/>
              </a:rPr>
              <a:t>in direct control and voters at elections</a:t>
            </a:r>
          </a:p>
        </p:txBody>
      </p:sp>
      <p:cxnSp>
        <p:nvCxnSpPr>
          <p:cNvPr id="165" name="Straight Connector 164"/>
          <p:cNvCxnSpPr/>
          <p:nvPr/>
        </p:nvCxnSpPr>
        <p:spPr>
          <a:xfrm rot="10800000">
            <a:off x="19552493" y="12194419"/>
            <a:ext cx="2109250" cy="2385"/>
          </a:xfrm>
          <a:prstGeom prst="line">
            <a:avLst/>
          </a:prstGeom>
          <a:ln w="38100">
            <a:solidFill>
              <a:srgbClr val="0D0D0D"/>
            </a:solidFill>
            <a:tailEnd type="none" w="lg" len="lg"/>
          </a:ln>
        </p:spPr>
        <p:style>
          <a:lnRef idx="2">
            <a:schemeClr val="accent1"/>
          </a:lnRef>
          <a:fillRef idx="0">
            <a:schemeClr val="accent1"/>
          </a:fillRef>
          <a:effectRef idx="1">
            <a:schemeClr val="accent1"/>
          </a:effectRef>
          <a:fontRef idx="minor">
            <a:schemeClr val="tx1"/>
          </a:fontRef>
        </p:style>
      </p:cxnSp>
      <p:sp>
        <p:nvSpPr>
          <p:cNvPr id="168" name="Left Arrow 167"/>
          <p:cNvSpPr/>
          <p:nvPr/>
        </p:nvSpPr>
        <p:spPr>
          <a:xfrm>
            <a:off x="7720042" y="26365200"/>
            <a:ext cx="23788794" cy="2590800"/>
          </a:xfrm>
          <a:prstGeom prst="leftArrow">
            <a:avLst/>
          </a:prstGeom>
          <a:solidFill>
            <a:srgbClr val="15671D"/>
          </a:solidFill>
          <a:ln>
            <a:solidFill>
              <a:srgbClr val="15671D"/>
            </a:solidFill>
          </a:ln>
        </p:spPr>
        <p:style>
          <a:lnRef idx="1">
            <a:schemeClr val="accent1"/>
          </a:lnRef>
          <a:fillRef idx="3">
            <a:schemeClr val="accent1"/>
          </a:fillRef>
          <a:effectRef idx="2">
            <a:schemeClr val="accent1"/>
          </a:effectRef>
          <a:fontRef idx="minor">
            <a:schemeClr val="lt1"/>
          </a:fontRef>
        </p:style>
        <p:txBody>
          <a:bodyPr lIns="91322" tIns="45663" rIns="91322" bIns="45663" rtlCol="0" anchor="ctr"/>
          <a:lstStyle/>
          <a:p>
            <a:pPr algn="ctr"/>
            <a:endParaRPr lang="en-US">
              <a:latin typeface="Bookman Old Style"/>
              <a:cs typeface="Bookman Old Style"/>
            </a:endParaRPr>
          </a:p>
        </p:txBody>
      </p:sp>
      <p:cxnSp>
        <p:nvCxnSpPr>
          <p:cNvPr id="178" name="Straight Connector 177"/>
          <p:cNvCxnSpPr/>
          <p:nvPr/>
        </p:nvCxnSpPr>
        <p:spPr>
          <a:xfrm>
            <a:off x="14554201" y="15745538"/>
            <a:ext cx="8229602" cy="27885"/>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rot="5400000">
            <a:off x="14238320" y="16067139"/>
            <a:ext cx="630170" cy="1588"/>
          </a:xfrm>
          <a:prstGeom prst="line">
            <a:avLst/>
          </a:prstGeom>
          <a:ln w="254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rot="5400000">
            <a:off x="17126590" y="16087702"/>
            <a:ext cx="630170" cy="1588"/>
          </a:xfrm>
          <a:prstGeom prst="line">
            <a:avLst/>
          </a:prstGeom>
          <a:ln w="254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rot="5400000">
            <a:off x="15686122" y="15401904"/>
            <a:ext cx="630170" cy="1588"/>
          </a:xfrm>
          <a:prstGeom prst="line">
            <a:avLst/>
          </a:prstGeom>
          <a:ln w="254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flipV="1">
            <a:off x="14555805" y="18024345"/>
            <a:ext cx="2885093" cy="7312"/>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rot="16200000" flipV="1">
            <a:off x="14239908" y="17708473"/>
            <a:ext cx="630170" cy="1588"/>
          </a:xfrm>
          <a:prstGeom prst="line">
            <a:avLst/>
          </a:prstGeom>
          <a:ln w="254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p:nvCxnSpPr>
        <p:spPr>
          <a:xfrm rot="16200000" flipV="1">
            <a:off x="17126590" y="17687905"/>
            <a:ext cx="630170" cy="1588"/>
          </a:xfrm>
          <a:prstGeom prst="line">
            <a:avLst/>
          </a:prstGeom>
          <a:ln w="254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94" name="Straight Connector 193"/>
          <p:cNvCxnSpPr>
            <a:stCxn id="188" idx="0"/>
          </p:cNvCxnSpPr>
          <p:nvPr/>
        </p:nvCxnSpPr>
        <p:spPr>
          <a:xfrm rot="5400000" flipH="1" flipV="1">
            <a:off x="15503609" y="18557904"/>
            <a:ext cx="996789" cy="6987"/>
          </a:xfrm>
          <a:prstGeom prst="line">
            <a:avLst/>
          </a:prstGeom>
          <a:ln w="254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sp>
        <p:nvSpPr>
          <p:cNvPr id="188" name="TextBox 187"/>
          <p:cNvSpPr txBox="1"/>
          <p:nvPr/>
        </p:nvSpPr>
        <p:spPr>
          <a:xfrm>
            <a:off x="13468362" y="19056214"/>
            <a:ext cx="5067300" cy="1116093"/>
          </a:xfrm>
          <a:prstGeom prst="rect">
            <a:avLst/>
          </a:prstGeom>
          <a:solidFill>
            <a:schemeClr val="accent6">
              <a:lumMod val="20000"/>
              <a:lumOff val="80000"/>
            </a:schemeClr>
          </a:solidFill>
        </p:spPr>
        <p:txBody>
          <a:bodyPr wrap="square" lIns="407054" tIns="203525" rIns="407054" bIns="203525" rtlCol="0">
            <a:spAutoFit/>
          </a:bodyPr>
          <a:lstStyle/>
          <a:p>
            <a:pPr algn="ctr"/>
            <a:r>
              <a:rPr lang="en-US" sz="4500" cap="small" dirty="0">
                <a:latin typeface="Bookman Old Style"/>
                <a:cs typeface="Bookman Old Style"/>
              </a:rPr>
              <a:t>The President</a:t>
            </a:r>
          </a:p>
        </p:txBody>
      </p:sp>
      <p:sp>
        <p:nvSpPr>
          <p:cNvPr id="195" name="TextBox 194"/>
          <p:cNvSpPr txBox="1"/>
          <p:nvPr/>
        </p:nvSpPr>
        <p:spPr>
          <a:xfrm>
            <a:off x="27718708" y="16306819"/>
            <a:ext cx="2757599" cy="1116093"/>
          </a:xfrm>
          <a:prstGeom prst="rect">
            <a:avLst/>
          </a:prstGeom>
          <a:solidFill>
            <a:schemeClr val="accent6">
              <a:lumMod val="20000"/>
              <a:lumOff val="80000"/>
            </a:schemeClr>
          </a:solidFill>
        </p:spPr>
        <p:txBody>
          <a:bodyPr wrap="square" lIns="407054" tIns="203525" rIns="407054" bIns="203525" rtlCol="0">
            <a:spAutoFit/>
          </a:bodyPr>
          <a:lstStyle/>
          <a:p>
            <a:pPr algn="ctr"/>
            <a:r>
              <a:rPr lang="en-US" sz="4500" cap="small" dirty="0">
                <a:latin typeface="Bookman Old Style"/>
                <a:cs typeface="Bookman Old Style"/>
              </a:rPr>
              <a:t>State</a:t>
            </a:r>
          </a:p>
        </p:txBody>
      </p:sp>
      <p:sp>
        <p:nvSpPr>
          <p:cNvPr id="196" name="TextBox 195"/>
          <p:cNvSpPr txBox="1"/>
          <p:nvPr/>
        </p:nvSpPr>
        <p:spPr>
          <a:xfrm>
            <a:off x="27718708" y="17641188"/>
            <a:ext cx="2757599" cy="1116093"/>
          </a:xfrm>
          <a:prstGeom prst="rect">
            <a:avLst/>
          </a:prstGeom>
          <a:solidFill>
            <a:schemeClr val="accent6">
              <a:lumMod val="20000"/>
              <a:lumOff val="80000"/>
            </a:schemeClr>
          </a:solidFill>
        </p:spPr>
        <p:txBody>
          <a:bodyPr wrap="square" lIns="407054" tIns="203525" rIns="407054" bIns="203525" rtlCol="0">
            <a:spAutoFit/>
          </a:bodyPr>
          <a:lstStyle/>
          <a:p>
            <a:pPr algn="ctr"/>
            <a:r>
              <a:rPr lang="en-US" sz="4500" cap="small" dirty="0">
                <a:latin typeface="Bookman Old Style"/>
                <a:cs typeface="Bookman Old Style"/>
              </a:rPr>
              <a:t>State</a:t>
            </a:r>
          </a:p>
        </p:txBody>
      </p:sp>
      <p:sp>
        <p:nvSpPr>
          <p:cNvPr id="197" name="TextBox 196"/>
          <p:cNvSpPr txBox="1"/>
          <p:nvPr/>
        </p:nvSpPr>
        <p:spPr>
          <a:xfrm>
            <a:off x="27718708" y="21220858"/>
            <a:ext cx="2757599" cy="1116093"/>
          </a:xfrm>
          <a:prstGeom prst="rect">
            <a:avLst/>
          </a:prstGeom>
          <a:solidFill>
            <a:schemeClr val="accent6">
              <a:lumMod val="20000"/>
              <a:lumOff val="80000"/>
            </a:schemeClr>
          </a:solidFill>
        </p:spPr>
        <p:txBody>
          <a:bodyPr wrap="square" lIns="407054" tIns="203525" rIns="407054" bIns="203525" rtlCol="0">
            <a:spAutoFit/>
          </a:bodyPr>
          <a:lstStyle/>
          <a:p>
            <a:pPr algn="ctr"/>
            <a:r>
              <a:rPr lang="en-US" sz="4500" cap="small" dirty="0">
                <a:latin typeface="Bookman Old Style"/>
                <a:cs typeface="Bookman Old Style"/>
              </a:rPr>
              <a:t>State</a:t>
            </a:r>
          </a:p>
        </p:txBody>
      </p:sp>
      <p:sp>
        <p:nvSpPr>
          <p:cNvPr id="198" name="Rectangle 197"/>
          <p:cNvSpPr/>
          <p:nvPr/>
        </p:nvSpPr>
        <p:spPr>
          <a:xfrm>
            <a:off x="13503653" y="20388841"/>
            <a:ext cx="5031998" cy="954108"/>
          </a:xfrm>
          <a:prstGeom prst="rect">
            <a:avLst/>
          </a:prstGeom>
          <a:solidFill>
            <a:schemeClr val="accent6">
              <a:lumMod val="20000"/>
              <a:lumOff val="80000"/>
            </a:schemeClr>
          </a:solidFill>
        </p:spPr>
        <p:txBody>
          <a:bodyPr wrap="square" lIns="91322" tIns="45663" rIns="91322" bIns="45663">
            <a:spAutoFit/>
          </a:bodyPr>
          <a:lstStyle/>
          <a:p>
            <a:pPr algn="just"/>
            <a:r>
              <a:rPr lang="en-US" sz="2700" cap="small" dirty="0">
                <a:latin typeface="Bookman Old Style"/>
                <a:cs typeface="Bookman Old Style"/>
              </a:rPr>
              <a:t>“Take care that the Laws </a:t>
            </a:r>
            <a:br>
              <a:rPr lang="en-US" sz="2700" cap="small" dirty="0">
                <a:latin typeface="Bookman Old Style"/>
                <a:cs typeface="Bookman Old Style"/>
              </a:rPr>
            </a:br>
            <a:r>
              <a:rPr lang="en-US" sz="2700" cap="small" dirty="0">
                <a:latin typeface="Bookman Old Style"/>
                <a:cs typeface="Bookman Old Style"/>
              </a:rPr>
              <a:t>be faithfully executed”</a:t>
            </a:r>
          </a:p>
        </p:txBody>
      </p:sp>
      <p:sp>
        <p:nvSpPr>
          <p:cNvPr id="199" name="Up Arrow 198"/>
          <p:cNvSpPr/>
          <p:nvPr/>
        </p:nvSpPr>
        <p:spPr>
          <a:xfrm>
            <a:off x="14630400" y="21426118"/>
            <a:ext cx="2514600" cy="5602815"/>
          </a:xfrm>
          <a:prstGeom prst="upArrow">
            <a:avLst/>
          </a:prstGeom>
          <a:solidFill>
            <a:srgbClr val="15671D"/>
          </a:solidFill>
          <a:ln>
            <a:solidFill>
              <a:srgbClr val="15671D"/>
            </a:solidFill>
          </a:ln>
        </p:spPr>
        <p:style>
          <a:lnRef idx="1">
            <a:schemeClr val="accent1"/>
          </a:lnRef>
          <a:fillRef idx="3">
            <a:schemeClr val="accent1"/>
          </a:fillRef>
          <a:effectRef idx="2">
            <a:schemeClr val="accent1"/>
          </a:effectRef>
          <a:fontRef idx="minor">
            <a:schemeClr val="lt1"/>
          </a:fontRef>
        </p:style>
        <p:txBody>
          <a:bodyPr lIns="91322" tIns="45663" rIns="91322" bIns="45663" rtlCol="0" anchor="ctr"/>
          <a:lstStyle/>
          <a:p>
            <a:pPr algn="ctr"/>
            <a:endParaRPr lang="en-US">
              <a:latin typeface="Bookman Old Style"/>
              <a:cs typeface="Bookman Old Style"/>
            </a:endParaRPr>
          </a:p>
        </p:txBody>
      </p:sp>
      <p:sp>
        <p:nvSpPr>
          <p:cNvPr id="201" name="Rectangle 200"/>
          <p:cNvSpPr/>
          <p:nvPr/>
        </p:nvSpPr>
        <p:spPr>
          <a:xfrm>
            <a:off x="13411202" y="23835367"/>
            <a:ext cx="5072896" cy="1519128"/>
          </a:xfrm>
          <a:prstGeom prst="rect">
            <a:avLst/>
          </a:prstGeom>
          <a:solidFill>
            <a:schemeClr val="accent6">
              <a:lumMod val="20000"/>
              <a:lumOff val="80000"/>
            </a:schemeClr>
          </a:solidFill>
        </p:spPr>
        <p:txBody>
          <a:bodyPr wrap="square" lIns="407165" tIns="203578" rIns="407165" bIns="203578">
            <a:spAutoFit/>
          </a:bodyPr>
          <a:lstStyle/>
          <a:p>
            <a:pPr algn="ctr"/>
            <a:r>
              <a:rPr lang="en-US" sz="4500" cap="small" dirty="0" smtClean="0">
                <a:latin typeface="Bookman Old Style"/>
                <a:cs typeface="Bookman Old Style"/>
              </a:rPr>
              <a:t>We the People</a:t>
            </a:r>
          </a:p>
          <a:p>
            <a:pPr algn="ctr"/>
            <a:r>
              <a:rPr lang="en-US" sz="2700" cap="small" dirty="0" smtClean="0">
                <a:latin typeface="Bookman Old Style"/>
                <a:cs typeface="Bookman Old Style"/>
              </a:rPr>
              <a:t>Influence </a:t>
            </a:r>
            <a:r>
              <a:rPr lang="en-US" sz="2700" cap="small" dirty="0">
                <a:latin typeface="Bookman Old Style"/>
                <a:cs typeface="Bookman Old Style"/>
              </a:rPr>
              <a:t>at all times</a:t>
            </a:r>
          </a:p>
        </p:txBody>
      </p:sp>
      <p:sp>
        <p:nvSpPr>
          <p:cNvPr id="203" name="Rectangle 202"/>
          <p:cNvSpPr/>
          <p:nvPr/>
        </p:nvSpPr>
        <p:spPr>
          <a:xfrm>
            <a:off x="19158715" y="18897604"/>
            <a:ext cx="6355514" cy="2585208"/>
          </a:xfrm>
          <a:prstGeom prst="rect">
            <a:avLst/>
          </a:prstGeom>
          <a:solidFill>
            <a:schemeClr val="accent6">
              <a:lumMod val="20000"/>
              <a:lumOff val="80000"/>
            </a:schemeClr>
          </a:solidFill>
        </p:spPr>
        <p:txBody>
          <a:bodyPr wrap="square" lIns="91322" tIns="45663" rIns="91322" bIns="45663">
            <a:spAutoFit/>
          </a:bodyPr>
          <a:lstStyle/>
          <a:p>
            <a:pPr algn="just"/>
            <a:r>
              <a:rPr lang="en-US" sz="2700" cap="small" dirty="0">
                <a:latin typeface="Bookman Old Style"/>
                <a:cs typeface="Bookman Old Style"/>
              </a:rPr>
              <a:t>“when in the actual </a:t>
            </a:r>
            <a:br>
              <a:rPr lang="en-US" sz="2700" cap="small" dirty="0">
                <a:latin typeface="Bookman Old Style"/>
                <a:cs typeface="Bookman Old Style"/>
              </a:rPr>
            </a:br>
            <a:r>
              <a:rPr lang="en-US" sz="2700" cap="small" dirty="0">
                <a:latin typeface="Bookman Old Style"/>
                <a:cs typeface="Bookman Old Style"/>
              </a:rPr>
              <a:t>service of the United States</a:t>
            </a:r>
          </a:p>
          <a:p>
            <a:pPr algn="just"/>
            <a:endParaRPr lang="en-US" sz="2700" cap="small" dirty="0">
              <a:latin typeface="Bookman Old Style"/>
              <a:cs typeface="Bookman Old Style"/>
            </a:endParaRPr>
          </a:p>
          <a:p>
            <a:pPr algn="just">
              <a:buFont typeface="Arial"/>
              <a:buChar char="•"/>
            </a:pPr>
            <a:r>
              <a:rPr lang="en-US" sz="2700" cap="small" dirty="0">
                <a:latin typeface="Bookman Old Style"/>
                <a:cs typeface="Bookman Old Style"/>
              </a:rPr>
              <a:t> “Execute the Laws of the Union”</a:t>
            </a:r>
          </a:p>
          <a:p>
            <a:pPr algn="just">
              <a:buFont typeface="Arial"/>
              <a:buChar char="•"/>
            </a:pPr>
            <a:r>
              <a:rPr lang="en-US" sz="2700" cap="small" dirty="0">
                <a:latin typeface="Bookman Old Style"/>
                <a:cs typeface="Bookman Old Style"/>
              </a:rPr>
              <a:t> “Suppress insurrections”</a:t>
            </a:r>
          </a:p>
          <a:p>
            <a:pPr algn="just">
              <a:buFont typeface="Arial"/>
              <a:buChar char="•"/>
            </a:pPr>
            <a:r>
              <a:rPr lang="en-US" sz="2700" cap="small" dirty="0">
                <a:latin typeface="Bookman Old Style"/>
                <a:cs typeface="Bookman Old Style"/>
              </a:rPr>
              <a:t> “Repel Invasions”</a:t>
            </a:r>
          </a:p>
        </p:txBody>
      </p:sp>
      <p:cxnSp>
        <p:nvCxnSpPr>
          <p:cNvPr id="204" name="Straight Connector 203"/>
          <p:cNvCxnSpPr/>
          <p:nvPr/>
        </p:nvCxnSpPr>
        <p:spPr>
          <a:xfrm flipV="1">
            <a:off x="18440411" y="20226525"/>
            <a:ext cx="718304" cy="9923"/>
          </a:xfrm>
          <a:prstGeom prst="line">
            <a:avLst/>
          </a:prstGeom>
          <a:ln w="25400" cap="flat" cmpd="sng" algn="ctr">
            <a:solidFill>
              <a:schemeClr val="tx1"/>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rot="5400000">
            <a:off x="22469510" y="16087702"/>
            <a:ext cx="630170" cy="1588"/>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381016" y="16269576"/>
            <a:ext cx="11887995" cy="1115681"/>
          </a:xfrm>
          <a:prstGeom prst="rect">
            <a:avLst/>
          </a:prstGeom>
          <a:solidFill>
            <a:schemeClr val="accent6">
              <a:lumMod val="20000"/>
              <a:lumOff val="80000"/>
            </a:schemeClr>
          </a:solidFill>
        </p:spPr>
        <p:txBody>
          <a:bodyPr wrap="square" lIns="407054" tIns="203525" rIns="407054" bIns="203525" rtlCol="0">
            <a:spAutoFit/>
          </a:bodyPr>
          <a:lstStyle/>
          <a:p>
            <a:pPr>
              <a:tabLst>
                <a:tab pos="2739819" algn="l"/>
                <a:tab pos="5885538" algn="l"/>
                <a:tab pos="9081996" algn="l"/>
              </a:tabLst>
            </a:pPr>
            <a:r>
              <a:rPr lang="en-US" sz="4500" cap="small" dirty="0">
                <a:latin typeface="Bookman Old Style"/>
                <a:cs typeface="Bookman Old Style"/>
              </a:rPr>
              <a:t>Tax	Spend	Borrow	Money</a:t>
            </a:r>
          </a:p>
        </p:txBody>
      </p:sp>
      <p:sp>
        <p:nvSpPr>
          <p:cNvPr id="170" name="TextBox 169"/>
          <p:cNvSpPr txBox="1"/>
          <p:nvPr/>
        </p:nvSpPr>
        <p:spPr>
          <a:xfrm>
            <a:off x="13335001" y="16269587"/>
            <a:ext cx="2574546" cy="1116093"/>
          </a:xfrm>
          <a:prstGeom prst="rect">
            <a:avLst/>
          </a:prstGeom>
          <a:solidFill>
            <a:schemeClr val="accent6">
              <a:lumMod val="20000"/>
              <a:lumOff val="80000"/>
            </a:schemeClr>
          </a:solidFill>
        </p:spPr>
        <p:txBody>
          <a:bodyPr wrap="square" lIns="407054" tIns="203525" rIns="407054" bIns="203525" rtlCol="0">
            <a:spAutoFit/>
          </a:bodyPr>
          <a:lstStyle/>
          <a:p>
            <a:pPr algn="ctr">
              <a:tabLst>
                <a:tab pos="2739819" algn="l"/>
                <a:tab pos="5885538" algn="l"/>
                <a:tab pos="9081996" algn="l"/>
              </a:tabLst>
            </a:pPr>
            <a:r>
              <a:rPr lang="en-US" sz="4500" cap="small" dirty="0">
                <a:latin typeface="Bookman Old Style"/>
                <a:cs typeface="Bookman Old Style"/>
              </a:rPr>
              <a:t>Army</a:t>
            </a:r>
          </a:p>
        </p:txBody>
      </p:sp>
      <p:sp>
        <p:nvSpPr>
          <p:cNvPr id="171" name="TextBox 170"/>
          <p:cNvSpPr txBox="1"/>
          <p:nvPr/>
        </p:nvSpPr>
        <p:spPr>
          <a:xfrm>
            <a:off x="16154402" y="16269587"/>
            <a:ext cx="2574546" cy="1116093"/>
          </a:xfrm>
          <a:prstGeom prst="rect">
            <a:avLst/>
          </a:prstGeom>
          <a:solidFill>
            <a:schemeClr val="accent6">
              <a:lumMod val="20000"/>
              <a:lumOff val="80000"/>
            </a:schemeClr>
          </a:solidFill>
        </p:spPr>
        <p:txBody>
          <a:bodyPr wrap="square" lIns="407054" tIns="203525" rIns="407054" bIns="203525" rtlCol="0">
            <a:spAutoFit/>
          </a:bodyPr>
          <a:lstStyle/>
          <a:p>
            <a:pPr algn="ctr">
              <a:tabLst>
                <a:tab pos="2739819" algn="l"/>
                <a:tab pos="5885538" algn="l"/>
                <a:tab pos="9081996" algn="l"/>
              </a:tabLst>
            </a:pPr>
            <a:r>
              <a:rPr lang="en-US" sz="4500" cap="small" dirty="0">
                <a:latin typeface="Bookman Old Style"/>
                <a:cs typeface="Bookman Old Style"/>
              </a:rPr>
              <a:t>Navy</a:t>
            </a:r>
          </a:p>
        </p:txBody>
      </p:sp>
      <p:sp>
        <p:nvSpPr>
          <p:cNvPr id="172" name="TextBox 171"/>
          <p:cNvSpPr txBox="1"/>
          <p:nvPr/>
        </p:nvSpPr>
        <p:spPr>
          <a:xfrm>
            <a:off x="19049998" y="16269569"/>
            <a:ext cx="7467601" cy="1857575"/>
          </a:xfrm>
          <a:prstGeom prst="rect">
            <a:avLst/>
          </a:prstGeom>
          <a:solidFill>
            <a:schemeClr val="accent6">
              <a:lumMod val="20000"/>
              <a:lumOff val="80000"/>
            </a:schemeClr>
          </a:solidFill>
        </p:spPr>
        <p:txBody>
          <a:bodyPr wrap="square" lIns="407054" tIns="203525" rIns="407054" bIns="203525" rtlCol="0">
            <a:spAutoFit/>
          </a:bodyPr>
          <a:lstStyle/>
          <a:p>
            <a:pPr algn="ctr"/>
            <a:r>
              <a:rPr lang="en-US" sz="4900" cap="small" dirty="0">
                <a:latin typeface="Bookman Old Style"/>
                <a:cs typeface="Bookman Old Style"/>
              </a:rPr>
              <a:t>“The Militia</a:t>
            </a:r>
            <a:br>
              <a:rPr lang="en-US" sz="4900" cap="small" dirty="0">
                <a:latin typeface="Bookman Old Style"/>
                <a:cs typeface="Bookman Old Style"/>
              </a:rPr>
            </a:br>
            <a:r>
              <a:rPr lang="en-US" sz="4500" cap="small" dirty="0">
                <a:latin typeface="Bookman Old Style"/>
                <a:cs typeface="Bookman Old Style"/>
              </a:rPr>
              <a:t>of the Several States”  </a:t>
            </a:r>
          </a:p>
        </p:txBody>
      </p:sp>
      <p:cxnSp>
        <p:nvCxnSpPr>
          <p:cNvPr id="211" name="Straight Connector 210"/>
          <p:cNvCxnSpPr/>
          <p:nvPr/>
        </p:nvCxnSpPr>
        <p:spPr>
          <a:xfrm rot="16200000" flipV="1">
            <a:off x="22379290" y="18491483"/>
            <a:ext cx="800727" cy="11510"/>
          </a:xfrm>
          <a:prstGeom prst="line">
            <a:avLst/>
          </a:prstGeom>
          <a:ln w="25400" cap="flat" cmpd="sng" algn="ctr">
            <a:solidFill>
              <a:schemeClr val="tx1"/>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14" name="Straight Connector 213"/>
          <p:cNvCxnSpPr>
            <a:stCxn id="172" idx="3"/>
          </p:cNvCxnSpPr>
          <p:nvPr/>
        </p:nvCxnSpPr>
        <p:spPr>
          <a:xfrm flipV="1">
            <a:off x="26517599" y="17184838"/>
            <a:ext cx="609602" cy="13519"/>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rot="5400000">
            <a:off x="24623520" y="19364119"/>
            <a:ext cx="5007407" cy="1588"/>
          </a:xfrm>
          <a:prstGeom prst="line">
            <a:avLst/>
          </a:prstGeom>
          <a:ln w="254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222" name="Straight Connector 221"/>
          <p:cNvCxnSpPr>
            <a:endCxn id="195" idx="1"/>
          </p:cNvCxnSpPr>
          <p:nvPr/>
        </p:nvCxnSpPr>
        <p:spPr>
          <a:xfrm>
            <a:off x="27127201" y="16860405"/>
            <a:ext cx="591492" cy="4443"/>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flipH="1" flipV="1">
            <a:off x="30494398" y="16860409"/>
            <a:ext cx="609602" cy="1587"/>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p:nvCxnSpPr>
        <p:spPr>
          <a:xfrm rot="5400000" flipH="1" flipV="1">
            <a:off x="28573916" y="19358227"/>
            <a:ext cx="5021573" cy="796"/>
          </a:xfrm>
          <a:prstGeom prst="line">
            <a:avLst/>
          </a:prstGeom>
          <a:ln w="254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flipH="1" flipV="1">
            <a:off x="30474704" y="18247523"/>
            <a:ext cx="609602" cy="1587"/>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p:nvCxnSpPr>
        <p:spPr>
          <a:xfrm flipH="1" flipV="1">
            <a:off x="30494398" y="21867812"/>
            <a:ext cx="609602" cy="1587"/>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p:nvCxnSpPr>
        <p:spPr>
          <a:xfrm>
            <a:off x="34996839" y="20226505"/>
            <a:ext cx="1312458" cy="0"/>
          </a:xfrm>
          <a:prstGeom prst="line">
            <a:avLst/>
          </a:prstGeom>
          <a:ln w="101600" cap="sq" cmpd="sng">
            <a:miter lim="800000"/>
          </a:ln>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flipV="1">
            <a:off x="27126414" y="18245932"/>
            <a:ext cx="591492" cy="1587"/>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p:nvCxnSpPr>
        <p:spPr>
          <a:xfrm flipV="1">
            <a:off x="27126414" y="21866225"/>
            <a:ext cx="591492" cy="1587"/>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p:nvCxnSpPr>
        <p:spPr>
          <a:xfrm flipV="1">
            <a:off x="27126414" y="19429413"/>
            <a:ext cx="591492" cy="1587"/>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flipV="1">
            <a:off x="27126414" y="20387239"/>
            <a:ext cx="591492" cy="1587"/>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p:nvCxnSpPr>
        <p:spPr>
          <a:xfrm flipH="1" flipV="1">
            <a:off x="30494398" y="19431000"/>
            <a:ext cx="609602" cy="1587"/>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flipH="1" flipV="1">
            <a:off x="30494398" y="20388830"/>
            <a:ext cx="609602" cy="1587"/>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247" name="Rectangle 246"/>
          <p:cNvSpPr/>
          <p:nvPr/>
        </p:nvSpPr>
        <p:spPr>
          <a:xfrm>
            <a:off x="25723197" y="23136016"/>
            <a:ext cx="5747667" cy="1384997"/>
          </a:xfrm>
          <a:prstGeom prst="rect">
            <a:avLst/>
          </a:prstGeom>
          <a:solidFill>
            <a:schemeClr val="accent6">
              <a:lumMod val="20000"/>
              <a:lumOff val="80000"/>
            </a:schemeClr>
          </a:solidFill>
        </p:spPr>
        <p:txBody>
          <a:bodyPr wrap="square" lIns="91322" tIns="45663" rIns="91322" bIns="45663">
            <a:spAutoFit/>
          </a:bodyPr>
          <a:lstStyle/>
          <a:p>
            <a:pPr algn="just"/>
            <a:r>
              <a:rPr lang="en-US" sz="2700" cap="small" dirty="0">
                <a:latin typeface="Bookman Old Style"/>
                <a:cs typeface="Bookman Old Style"/>
              </a:rPr>
              <a:t>“*** reserving to the states respectively, the appointment of the officers, ***”</a:t>
            </a:r>
          </a:p>
        </p:txBody>
      </p:sp>
      <p:cxnSp>
        <p:nvCxnSpPr>
          <p:cNvPr id="248" name="Straight Connector 247"/>
          <p:cNvCxnSpPr>
            <a:endCxn id="197" idx="2"/>
          </p:cNvCxnSpPr>
          <p:nvPr/>
        </p:nvCxnSpPr>
        <p:spPr>
          <a:xfrm rot="5400000" flipH="1" flipV="1">
            <a:off x="28697161" y="22736485"/>
            <a:ext cx="799884" cy="796"/>
          </a:xfrm>
          <a:prstGeom prst="line">
            <a:avLst/>
          </a:prstGeom>
          <a:ln w="254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sp>
        <p:nvSpPr>
          <p:cNvPr id="112" name="TextBox 111"/>
          <p:cNvSpPr txBox="1"/>
          <p:nvPr/>
        </p:nvSpPr>
        <p:spPr>
          <a:xfrm>
            <a:off x="601982" y="8636018"/>
            <a:ext cx="7711440" cy="2273180"/>
          </a:xfrm>
          <a:prstGeom prst="rect">
            <a:avLst/>
          </a:prstGeom>
          <a:solidFill>
            <a:schemeClr val="accent6">
              <a:lumMod val="20000"/>
              <a:lumOff val="80000"/>
            </a:schemeClr>
          </a:solidFill>
        </p:spPr>
        <p:txBody>
          <a:bodyPr wrap="square" lIns="407165" tIns="203578" rIns="407165" bIns="203578" rtlCol="0">
            <a:spAutoFit/>
          </a:bodyPr>
          <a:lstStyle/>
          <a:p>
            <a:pPr algn="ctr"/>
            <a:r>
              <a:rPr lang="en-US" sz="4900" cap="small" dirty="0" smtClean="0">
                <a:latin typeface="Bookman Old Style"/>
                <a:cs typeface="Bookman Old Style"/>
              </a:rPr>
              <a:t>Preamble</a:t>
            </a:r>
          </a:p>
          <a:p>
            <a:pPr algn="ctr"/>
            <a:r>
              <a:rPr lang="en-US" sz="3600" cap="small" dirty="0" smtClean="0">
                <a:latin typeface="Bookman Old Style"/>
                <a:cs typeface="Bookman Old Style"/>
              </a:rPr>
              <a:t>We the People Do Ordain and Establish this Constitution</a:t>
            </a:r>
          </a:p>
        </p:txBody>
      </p:sp>
      <p:sp>
        <p:nvSpPr>
          <p:cNvPr id="115" name="Rectangle 114"/>
          <p:cNvSpPr/>
          <p:nvPr/>
        </p:nvSpPr>
        <p:spPr>
          <a:xfrm>
            <a:off x="32300268" y="19701354"/>
            <a:ext cx="6705600" cy="2411680"/>
          </a:xfrm>
          <a:prstGeom prst="rect">
            <a:avLst/>
          </a:prstGeom>
          <a:solidFill>
            <a:schemeClr val="accent6">
              <a:lumMod val="20000"/>
              <a:lumOff val="80000"/>
            </a:schemeClr>
          </a:solidFill>
        </p:spPr>
        <p:txBody>
          <a:bodyPr wrap="square" lIns="407165" tIns="203578" rIns="407165" bIns="203578">
            <a:spAutoFit/>
          </a:bodyPr>
          <a:lstStyle/>
          <a:p>
            <a:pPr algn="ctr"/>
            <a:r>
              <a:rPr lang="en-US" sz="4900" cap="small" dirty="0" smtClean="0">
                <a:latin typeface="Bookman Old Style"/>
                <a:cs typeface="Bookman Old Style"/>
              </a:rPr>
              <a:t>We the People</a:t>
            </a:r>
          </a:p>
          <a:p>
            <a:r>
              <a:rPr lang="en-US" sz="2700" cap="small" dirty="0" smtClean="0">
                <a:latin typeface="Bookman Old Style"/>
                <a:cs typeface="Bookman Old Style"/>
              </a:rPr>
              <a:t>Direct and Personal participation throughout the country in small local organizations</a:t>
            </a:r>
            <a:endParaRPr lang="en-US" sz="2700" cap="small" dirty="0">
              <a:latin typeface="Bookman Old Style"/>
              <a:cs typeface="Bookman Old Style"/>
            </a:endParaRPr>
          </a:p>
        </p:txBody>
      </p:sp>
      <p:sp>
        <p:nvSpPr>
          <p:cNvPr id="128" name="Rectangle 127"/>
          <p:cNvSpPr/>
          <p:nvPr/>
        </p:nvSpPr>
        <p:spPr>
          <a:xfrm>
            <a:off x="13914120" y="2072661"/>
            <a:ext cx="12405360" cy="2092881"/>
          </a:xfrm>
          <a:prstGeom prst="rect">
            <a:avLst/>
          </a:prstGeom>
          <a:solidFill>
            <a:schemeClr val="accent6">
              <a:lumMod val="20000"/>
              <a:lumOff val="80000"/>
            </a:schemeClr>
          </a:solidFill>
        </p:spPr>
        <p:txBody>
          <a:bodyPr wrap="square" lIns="407165" tIns="203578" rIns="407165" bIns="203578">
            <a:spAutoFit/>
          </a:bodyPr>
          <a:lstStyle/>
          <a:p>
            <a:pPr algn="just"/>
            <a:r>
              <a:rPr lang="en-US" sz="2700" dirty="0" smtClean="0">
                <a:latin typeface="Bookman Old Style"/>
                <a:cs typeface="Bookman Old Style"/>
              </a:rPr>
              <a:t>“When in the Course of human events it becomes necessary for one people *** to assume among the powers of the earth, the separate and equal station to which the Laws of Nature and of Nature's God entitle them ***</a:t>
            </a:r>
            <a:endParaRPr lang="en-US" sz="2700" dirty="0">
              <a:latin typeface="Bookman Old Style"/>
              <a:cs typeface="Bookman Old Style"/>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16000" dirty="0" smtClean="0"/>
              <a:t>The Sovereign Powers of the General Government of the United State</a:t>
            </a:r>
            <a:r>
              <a:rPr lang="en-US" sz="10700" dirty="0" smtClean="0"/>
              <a:t>s</a:t>
            </a:r>
            <a:br>
              <a:rPr lang="en-US" sz="10700" dirty="0" smtClean="0"/>
            </a:br>
            <a:r>
              <a:rPr lang="en-US" sz="10700" dirty="0" smtClean="0"/>
              <a:t>U. S. Constitution, Art I, Sec 8, Clauses 1-18</a:t>
            </a:r>
            <a:endParaRPr lang="en-US" sz="16000" dirty="0"/>
          </a:p>
        </p:txBody>
      </p:sp>
      <p:sp>
        <p:nvSpPr>
          <p:cNvPr id="5" name="Content Placeholder 4"/>
          <p:cNvSpPr>
            <a:spLocks noGrp="1"/>
          </p:cNvSpPr>
          <p:nvPr>
            <p:ph sz="half" idx="1"/>
          </p:nvPr>
        </p:nvSpPr>
        <p:spPr>
          <a:xfrm>
            <a:off x="2011680" y="7808401"/>
            <a:ext cx="17769840" cy="20517699"/>
          </a:xfrm>
        </p:spPr>
        <p:txBody>
          <a:bodyPr/>
          <a:lstStyle/>
          <a:p>
            <a:pPr marL="1039124" indent="-1039124">
              <a:buFont typeface="+mj-lt"/>
              <a:buAutoNum type="arabicPeriod"/>
            </a:pPr>
            <a:r>
              <a:rPr lang="en-US" sz="4900" dirty="0" smtClean="0"/>
              <a:t>The Congress shall have Power To lay and collect Taxes, Duties, Imposts and Excises, to pay the Debts and provide for the common Defense and general Welfare of the United States; but all Duties, Imposts and Excises shall be uniform throughout the United States;</a:t>
            </a:r>
          </a:p>
          <a:p>
            <a:pPr marL="1039124" indent="-1039124">
              <a:buFont typeface="+mj-lt"/>
              <a:buAutoNum type="arabicPeriod"/>
            </a:pPr>
            <a:r>
              <a:rPr lang="en-US" sz="4900" dirty="0" smtClean="0"/>
              <a:t>To borrow Money on the credit of the United States;</a:t>
            </a:r>
          </a:p>
          <a:p>
            <a:pPr marL="1039124" indent="-1039124">
              <a:buFont typeface="+mj-lt"/>
              <a:buAutoNum type="arabicPeriod"/>
            </a:pPr>
            <a:r>
              <a:rPr lang="en-US" sz="4900" dirty="0" smtClean="0"/>
              <a:t>To regulate Commerce with foreign Nations, and among the several States, and with the Indian Tribes;</a:t>
            </a:r>
          </a:p>
          <a:p>
            <a:pPr marL="1039124" indent="-1039124">
              <a:buFont typeface="+mj-lt"/>
              <a:buAutoNum type="arabicPeriod"/>
            </a:pPr>
            <a:r>
              <a:rPr lang="en-US" sz="4900" dirty="0" smtClean="0"/>
              <a:t>To establish an uniform Rule of Naturalization, and uniform Laws on the subject of Bankruptcies throughout the United States;</a:t>
            </a:r>
          </a:p>
          <a:p>
            <a:pPr marL="1039124" indent="-1039124">
              <a:buFont typeface="+mj-lt"/>
              <a:buAutoNum type="arabicPeriod"/>
            </a:pPr>
            <a:r>
              <a:rPr lang="en-US" sz="4900" dirty="0" smtClean="0">
                <a:solidFill>
                  <a:srgbClr val="C80202"/>
                </a:solidFill>
              </a:rPr>
              <a:t>To coin Money, regulate the Value thereof, and of foreign Coin, and fix the Standard of Weights and Measures;</a:t>
            </a:r>
          </a:p>
          <a:p>
            <a:pPr marL="1039124" indent="-1039124">
              <a:buFont typeface="+mj-lt"/>
              <a:buAutoNum type="arabicPeriod"/>
            </a:pPr>
            <a:r>
              <a:rPr lang="en-US" sz="4900" dirty="0" smtClean="0"/>
              <a:t>To provide for the Punishment of counterfeiting the Securities and current Coin of the United States;</a:t>
            </a:r>
          </a:p>
          <a:p>
            <a:pPr marL="1039124" indent="-1039124">
              <a:buFont typeface="+mj-lt"/>
              <a:buAutoNum type="arabicPeriod"/>
            </a:pPr>
            <a:r>
              <a:rPr lang="en-US" sz="4900" dirty="0" smtClean="0"/>
              <a:t>To establish Post Offices and post Roads;</a:t>
            </a:r>
          </a:p>
          <a:p>
            <a:pPr marL="1039124" indent="-1039124">
              <a:buFont typeface="+mj-lt"/>
              <a:buAutoNum type="arabicPeriod"/>
            </a:pPr>
            <a:r>
              <a:rPr lang="en-US" sz="4900" dirty="0" smtClean="0"/>
              <a:t>To promote the Progress of Science and useful Arts, by securing for limited Times to Authors and Inventors the exclusive Right to their respective Writings and Discoveries;</a:t>
            </a:r>
          </a:p>
          <a:p>
            <a:pPr marL="1039124" indent="-1039124">
              <a:buFont typeface="+mj-lt"/>
              <a:buAutoNum type="arabicPeriod"/>
            </a:pPr>
            <a:r>
              <a:rPr lang="en-US" sz="4900" dirty="0" smtClean="0"/>
              <a:t>To constitute Tribunals inferior to the supreme Court;</a:t>
            </a:r>
          </a:p>
          <a:p>
            <a:pPr marL="1039124" indent="-1039124">
              <a:buFont typeface="+mj-lt"/>
              <a:buAutoNum type="arabicPeriod"/>
            </a:pPr>
            <a:r>
              <a:rPr lang="en-US" sz="4900" dirty="0" smtClean="0"/>
              <a:t>To define and punish Piracies and Felonies committed on the high Seas, and Offences against the Law of Nations;</a:t>
            </a:r>
          </a:p>
          <a:p>
            <a:pPr marL="1039124" indent="-1039124">
              <a:buFont typeface="+mj-lt"/>
              <a:buAutoNum type="arabicPeriod"/>
            </a:pPr>
            <a:r>
              <a:rPr lang="en-US" sz="4900" dirty="0" smtClean="0"/>
              <a:t>To declare War, grant Letters of Marque and Reprisal, and make Rules concerning Captures on Land and Water;</a:t>
            </a:r>
          </a:p>
        </p:txBody>
      </p:sp>
      <p:sp>
        <p:nvSpPr>
          <p:cNvPr id="6" name="Content Placeholder 5"/>
          <p:cNvSpPr>
            <a:spLocks noGrp="1"/>
          </p:cNvSpPr>
          <p:nvPr>
            <p:ph sz="half" idx="2"/>
          </p:nvPr>
        </p:nvSpPr>
        <p:spPr>
          <a:xfrm>
            <a:off x="20452080" y="7808401"/>
            <a:ext cx="18440400" cy="20517699"/>
          </a:xfrm>
        </p:spPr>
        <p:txBody>
          <a:bodyPr/>
          <a:lstStyle/>
          <a:p>
            <a:pPr marL="1039124" indent="-1039124">
              <a:buFont typeface="+mj-lt"/>
              <a:buAutoNum type="arabicPeriod" startAt="12"/>
            </a:pPr>
            <a:r>
              <a:rPr lang="en-US" sz="4900" dirty="0" smtClean="0"/>
              <a:t>To raise and support Armies, but no Appropriation of Money to that Use shall be for a longer Term than two Years;</a:t>
            </a:r>
          </a:p>
          <a:p>
            <a:pPr marL="1039124" indent="-1039124">
              <a:buFont typeface="+mj-lt"/>
              <a:buAutoNum type="arabicPeriod" startAt="12"/>
            </a:pPr>
            <a:r>
              <a:rPr lang="en-US" sz="4900" dirty="0" smtClean="0"/>
              <a:t>To provide and maintain a Navy; </a:t>
            </a:r>
          </a:p>
          <a:p>
            <a:pPr marL="1039124" indent="-1039124">
              <a:buFont typeface="+mj-lt"/>
              <a:buAutoNum type="arabicPeriod" startAt="12"/>
            </a:pPr>
            <a:r>
              <a:rPr lang="en-US" sz="4900" dirty="0" smtClean="0"/>
              <a:t>To make Rules for the Government and Regulation of the land and naval Forces;</a:t>
            </a:r>
          </a:p>
          <a:p>
            <a:pPr marL="1039124" indent="-1039124">
              <a:buFont typeface="+mj-lt"/>
              <a:buAutoNum type="arabicPeriod" startAt="12"/>
            </a:pPr>
            <a:r>
              <a:rPr lang="en-US" sz="4900" dirty="0" smtClean="0">
                <a:solidFill>
                  <a:srgbClr val="C80202"/>
                </a:solidFill>
              </a:rPr>
              <a:t>To provide for calling forth the Militia to execute the Laws of the Union, suppress Insurrections and repel Invasions;</a:t>
            </a:r>
          </a:p>
          <a:p>
            <a:pPr marL="1039124" indent="-1039124">
              <a:buFont typeface="+mj-lt"/>
              <a:buAutoNum type="arabicPeriod" startAt="12"/>
            </a:pPr>
            <a:r>
              <a:rPr lang="en-US" sz="4900" dirty="0" smtClean="0">
                <a:solidFill>
                  <a:srgbClr val="C80202"/>
                </a:solidFill>
              </a:rPr>
              <a:t>To provide for organizing, arming, and disciplining, the Militia, and for governing such Part of them as may be employed in the Service of the United States, reserving to the States respectively, the Appointment of the Officers, and the Authority of training the Militia according to the discipline prescribed by Congress;</a:t>
            </a:r>
          </a:p>
          <a:p>
            <a:pPr marL="1039124" indent="-1039124">
              <a:buFont typeface="+mj-lt"/>
              <a:buAutoNum type="arabicPeriod" startAt="12"/>
            </a:pPr>
            <a:r>
              <a:rPr lang="en-US" sz="4900" dirty="0" smtClean="0"/>
              <a:t>To exercise exclusive Legislation in all Cases whatsoever, over such District (not exceeding ten Miles square) as may, by Cession of particular States, and the Acceptance of Congress, become the Seat of the Government of the United States, and to exercise like Authority over all Places purchased by the Consent of the Legislature of the State in which the Same shall be, for the Erection of Forts, Magazines, Arsenals, dock-Yards, and other needful Buildings;--And</a:t>
            </a:r>
          </a:p>
          <a:p>
            <a:pPr marL="1039124" indent="-1039124">
              <a:buFont typeface="+mj-lt"/>
              <a:buAutoNum type="arabicPeriod" startAt="12"/>
            </a:pPr>
            <a:r>
              <a:rPr lang="en-US" sz="4900" dirty="0" smtClean="0"/>
              <a:t>To make all Laws which shall be necessary and proper for carrying into Execution the foregoing Powers, and all other Powers vested by this Constitution in the Government of the United States, or in any Department or Officer thereof.</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itle 4"/>
          <p:cNvSpPr>
            <a:spLocks noGrp="1"/>
          </p:cNvSpPr>
          <p:nvPr>
            <p:ph type="title"/>
          </p:nvPr>
        </p:nvSpPr>
        <p:spPr/>
        <p:txBody>
          <a:bodyPr/>
          <a:lstStyle/>
          <a:p>
            <a:r>
              <a:rPr lang="en-US" smtClean="0">
                <a:ea typeface="ＭＳ Ｐゴシック" charset="-128"/>
                <a:cs typeface="ＭＳ Ｐゴシック" charset="-128"/>
              </a:rPr>
              <a:t>Silence of the Constitution is Authoritative </a:t>
            </a:r>
          </a:p>
        </p:txBody>
      </p:sp>
      <p:sp>
        <p:nvSpPr>
          <p:cNvPr id="6" name="Rectangle 5"/>
          <p:cNvSpPr/>
          <p:nvPr/>
        </p:nvSpPr>
        <p:spPr>
          <a:xfrm>
            <a:off x="2346960" y="7599687"/>
            <a:ext cx="34533840" cy="16738678"/>
          </a:xfrm>
          <a:prstGeom prst="rect">
            <a:avLst/>
          </a:prstGeom>
        </p:spPr>
        <p:txBody>
          <a:bodyPr lIns="407165" tIns="203578" rIns="407165" bIns="203578">
            <a:spAutoFit/>
          </a:bodyPr>
          <a:lstStyle/>
          <a:p>
            <a:pPr>
              <a:defRPr/>
            </a:pPr>
            <a:r>
              <a:rPr lang="en-US" sz="10700" b="1" dirty="0"/>
              <a:t>Amendment IX</a:t>
            </a:r>
          </a:p>
          <a:p>
            <a:pPr>
              <a:defRPr/>
            </a:pPr>
            <a:endParaRPr lang="en-US" sz="4900" dirty="0"/>
          </a:p>
          <a:p>
            <a:pPr>
              <a:defRPr/>
            </a:pPr>
            <a:r>
              <a:rPr lang="en-US" sz="10700" dirty="0"/>
              <a:t>The enumeration in the Constitution, of certain rights, shall not be construed to deny or disparage others retained by the people.</a:t>
            </a:r>
          </a:p>
          <a:p>
            <a:pPr>
              <a:defRPr/>
            </a:pPr>
            <a:endParaRPr lang="en-US" sz="10700" dirty="0"/>
          </a:p>
          <a:p>
            <a:pPr>
              <a:defRPr/>
            </a:pPr>
            <a:r>
              <a:rPr lang="en-US" sz="10700" b="1" dirty="0"/>
              <a:t>Amendment X</a:t>
            </a:r>
          </a:p>
          <a:p>
            <a:pPr>
              <a:defRPr/>
            </a:pPr>
            <a:endParaRPr lang="en-US" sz="4900" dirty="0"/>
          </a:p>
          <a:p>
            <a:pPr>
              <a:defRPr/>
            </a:pPr>
            <a:r>
              <a:rPr lang="en-US" sz="10700" dirty="0"/>
              <a:t>The powers not delegated to the United States by the Constitution, nor prohibited by it to the States, are reserved to the States  respectively, or to the people.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6322" name="Rectangle 8"/>
          <p:cNvSpPr>
            <a:spLocks noGrp="1" noChangeArrowheads="1"/>
          </p:cNvSpPr>
          <p:nvPr>
            <p:ph type="title"/>
          </p:nvPr>
        </p:nvSpPr>
        <p:spPr>
          <a:xfrm>
            <a:off x="1341124" y="1245026"/>
            <a:ext cx="37551360" cy="4627470"/>
          </a:xfrm>
        </p:spPr>
        <p:txBody>
          <a:bodyPr/>
          <a:lstStyle/>
          <a:p>
            <a:pPr eaLnBrk="1" hangingPunct="1"/>
            <a:r>
              <a:rPr lang="en-US" sz="18000" dirty="0" smtClean="0">
                <a:ea typeface="ＭＳ Ｐゴシック" charset="-128"/>
                <a:cs typeface="ＭＳ Ｐゴシック" charset="-128"/>
              </a:rPr>
              <a:t>Constitutional Homeland Security</a:t>
            </a:r>
          </a:p>
        </p:txBody>
      </p:sp>
      <p:sp>
        <p:nvSpPr>
          <p:cNvPr id="56323" name="Rectangle 9"/>
          <p:cNvSpPr>
            <a:spLocks noGrp="1" noChangeArrowheads="1"/>
          </p:cNvSpPr>
          <p:nvPr>
            <p:ph sz="half" idx="1"/>
          </p:nvPr>
        </p:nvSpPr>
        <p:spPr/>
        <p:txBody>
          <a:bodyPr/>
          <a:lstStyle/>
          <a:p>
            <a:pPr eaLnBrk="1" hangingPunct="1">
              <a:lnSpc>
                <a:spcPct val="90000"/>
              </a:lnSpc>
            </a:pPr>
            <a:endParaRPr lang="en-US" sz="8900" dirty="0">
              <a:ea typeface="ＭＳ Ｐゴシック" charset="-128"/>
              <a:cs typeface="ＭＳ Ｐゴシック" charset="-128"/>
            </a:endParaRPr>
          </a:p>
        </p:txBody>
      </p:sp>
      <p:sp>
        <p:nvSpPr>
          <p:cNvPr id="56324" name="Rectangle 10"/>
          <p:cNvSpPr>
            <a:spLocks noGrp="1" noChangeArrowheads="1"/>
          </p:cNvSpPr>
          <p:nvPr>
            <p:ph type="body" sz="half" idx="2"/>
          </p:nvPr>
        </p:nvSpPr>
        <p:spPr>
          <a:xfrm>
            <a:off x="20452080" y="5872496"/>
            <a:ext cx="19110960" cy="21899459"/>
          </a:xfrm>
        </p:spPr>
        <p:txBody>
          <a:bodyPr/>
          <a:lstStyle/>
          <a:p>
            <a:pPr marL="0" indent="0" eaLnBrk="1" hangingPunct="1">
              <a:spcBef>
                <a:spcPct val="0"/>
              </a:spcBef>
              <a:spcAft>
                <a:spcPct val="20000"/>
              </a:spcAft>
              <a:buNone/>
            </a:pPr>
            <a:r>
              <a:rPr lang="en-US" sz="8000" b="1" dirty="0">
                <a:ea typeface="ＭＳ Ｐゴシック" charset="-128"/>
                <a:cs typeface="ＭＳ Ｐゴシック" charset="-128"/>
              </a:rPr>
              <a:t>Article I Section 8, Clauses 15 &amp; 16</a:t>
            </a:r>
          </a:p>
          <a:p>
            <a:pPr marL="537232" lvl="1" indent="-28271" eaLnBrk="1" hangingPunct="1">
              <a:spcBef>
                <a:spcPct val="0"/>
              </a:spcBef>
              <a:spcAft>
                <a:spcPct val="20000"/>
              </a:spcAft>
              <a:buNone/>
            </a:pPr>
            <a:r>
              <a:rPr lang="en-US" sz="8000" dirty="0"/>
              <a:t>[</a:t>
            </a:r>
            <a:r>
              <a:rPr lang="en-US" sz="8000" b="1" dirty="0"/>
              <a:t>The Congress shall have Power</a:t>
            </a:r>
            <a:r>
              <a:rPr lang="en-US" sz="8000" dirty="0"/>
              <a:t>] </a:t>
            </a:r>
            <a:r>
              <a:rPr lang="en-US" sz="6200" dirty="0"/>
              <a:t>To provide for </a:t>
            </a:r>
            <a:r>
              <a:rPr lang="en-US" sz="8000" b="1" dirty="0"/>
              <a:t>calling </a:t>
            </a:r>
            <a:r>
              <a:rPr lang="en-US" sz="8000" b="1" u="sng" dirty="0"/>
              <a:t>forth the Militia to </a:t>
            </a:r>
            <a:r>
              <a:rPr lang="en-US" sz="8000" b="1" u="sng" dirty="0">
                <a:solidFill>
                  <a:srgbClr val="0000FF"/>
                </a:solidFill>
              </a:rPr>
              <a:t>execute the Laws of the Union</a:t>
            </a:r>
            <a:r>
              <a:rPr lang="en-US" sz="6200" b="1" dirty="0"/>
              <a:t>, </a:t>
            </a:r>
            <a:r>
              <a:rPr lang="en-US" sz="6200" dirty="0"/>
              <a:t>suppress Insurrections;</a:t>
            </a:r>
          </a:p>
          <a:p>
            <a:pPr marL="537232" lvl="1" indent="-28271" eaLnBrk="1" hangingPunct="1">
              <a:spcBef>
                <a:spcPct val="0"/>
              </a:spcBef>
              <a:spcAft>
                <a:spcPct val="20000"/>
              </a:spcAft>
              <a:buNone/>
            </a:pPr>
            <a:r>
              <a:rPr lang="en-US" sz="6200" dirty="0"/>
              <a:t>To provide for </a:t>
            </a:r>
            <a:r>
              <a:rPr lang="en-US" sz="8000" b="1" dirty="0"/>
              <a:t>organizing, arming, and disciplining, the Militia</a:t>
            </a:r>
            <a:r>
              <a:rPr lang="en-US" sz="6200" b="1" dirty="0"/>
              <a:t>, </a:t>
            </a:r>
            <a:r>
              <a:rPr lang="en-US" sz="6200" dirty="0"/>
              <a:t>and for governing such Part of them as may be employed in the Service of the United States, </a:t>
            </a:r>
            <a:r>
              <a:rPr lang="en-US" sz="8000" b="1" dirty="0"/>
              <a:t>reserving to the States respectively, the Appointment of the Officers</a:t>
            </a:r>
            <a:r>
              <a:rPr lang="en-US" sz="6200" dirty="0"/>
              <a:t>, and the Authority of training the Militia according to the discipline prescribed by Congress;</a:t>
            </a:r>
          </a:p>
          <a:p>
            <a:pPr marL="537232" lvl="1" indent="-28271" eaLnBrk="1" hangingPunct="1">
              <a:spcBef>
                <a:spcPct val="0"/>
              </a:spcBef>
              <a:spcAft>
                <a:spcPct val="20000"/>
              </a:spcAft>
              <a:buNone/>
            </a:pPr>
            <a:endParaRPr lang="en-US" sz="3600" b="1" dirty="0"/>
          </a:p>
          <a:p>
            <a:pPr marL="0" indent="0" eaLnBrk="1" hangingPunct="1">
              <a:spcBef>
                <a:spcPct val="0"/>
              </a:spcBef>
              <a:spcAft>
                <a:spcPct val="20000"/>
              </a:spcAft>
              <a:buNone/>
            </a:pPr>
            <a:r>
              <a:rPr lang="en-US" sz="8000" b="1" dirty="0">
                <a:ea typeface="ＭＳ Ｐゴシック" charset="-128"/>
                <a:cs typeface="ＭＳ Ｐゴシック" charset="-128"/>
              </a:rPr>
              <a:t>2</a:t>
            </a:r>
            <a:r>
              <a:rPr lang="en-US" sz="8000" b="1" baseline="30000" dirty="0">
                <a:ea typeface="ＭＳ Ｐゴシック" charset="-128"/>
                <a:cs typeface="ＭＳ Ｐゴシック" charset="-128"/>
              </a:rPr>
              <a:t>nd</a:t>
            </a:r>
            <a:r>
              <a:rPr lang="en-US" sz="8000" b="1" dirty="0">
                <a:ea typeface="ＭＳ Ｐゴシック" charset="-128"/>
                <a:cs typeface="ＭＳ Ｐゴシック" charset="-128"/>
              </a:rPr>
              <a:t> Amendment</a:t>
            </a:r>
          </a:p>
          <a:p>
            <a:pPr marL="537232" lvl="1" indent="-28271" eaLnBrk="1" hangingPunct="1">
              <a:spcBef>
                <a:spcPct val="0"/>
              </a:spcBef>
              <a:spcAft>
                <a:spcPct val="20000"/>
              </a:spcAft>
              <a:buNone/>
            </a:pPr>
            <a:r>
              <a:rPr lang="en-US" sz="6200" b="1" dirty="0">
                <a:latin typeface="Arial (Body)" charset="0"/>
                <a:ea typeface="Arial (Body)" charset="0"/>
                <a:cs typeface="Arial (Body)" charset="0"/>
              </a:rPr>
              <a:t>A well regulated </a:t>
            </a:r>
            <a:r>
              <a:rPr lang="en-US" sz="8000" b="1" dirty="0">
                <a:solidFill>
                  <a:srgbClr val="0000FF"/>
                </a:solidFill>
                <a:latin typeface="Arial (Body)" charset="0"/>
                <a:ea typeface="Arial (Body)" charset="0"/>
                <a:cs typeface="Arial (Body)" charset="0"/>
              </a:rPr>
              <a:t>Militia</a:t>
            </a:r>
            <a:r>
              <a:rPr lang="en-US" sz="6200" dirty="0">
                <a:latin typeface="Arial (Body)" charset="0"/>
                <a:ea typeface="Arial (Body)" charset="0"/>
                <a:cs typeface="Arial (Body)" charset="0"/>
              </a:rPr>
              <a:t>,</a:t>
            </a:r>
            <a:r>
              <a:rPr lang="en-US" sz="6200" b="1" dirty="0">
                <a:latin typeface="Arial (Body)" charset="0"/>
                <a:ea typeface="Arial (Body)" charset="0"/>
                <a:cs typeface="Arial (Body)" charset="0"/>
              </a:rPr>
              <a:t> being </a:t>
            </a:r>
            <a:r>
              <a:rPr lang="en-US" sz="8000" b="1" dirty="0">
                <a:solidFill>
                  <a:srgbClr val="0000FF"/>
                </a:solidFill>
                <a:latin typeface="Arial (Body)" charset="0"/>
                <a:ea typeface="Arial (Body)" charset="0"/>
                <a:cs typeface="Arial (Body)" charset="0"/>
              </a:rPr>
              <a:t>necessary to the security of a free State</a:t>
            </a:r>
            <a:r>
              <a:rPr lang="en-US" sz="6200" dirty="0">
                <a:latin typeface="Arial (Body)" charset="0"/>
                <a:ea typeface="Arial (Body)" charset="0"/>
                <a:cs typeface="Arial (Body)" charset="0"/>
              </a:rPr>
              <a:t>,</a:t>
            </a:r>
            <a:r>
              <a:rPr lang="en-US" sz="6200" dirty="0"/>
              <a:t> the right of the people to keep and bear Arms, shall not be infringed.</a:t>
            </a:r>
            <a:endParaRPr lang="en-US" sz="4500" dirty="0"/>
          </a:p>
        </p:txBody>
      </p:sp>
      <p:pic>
        <p:nvPicPr>
          <p:cNvPr id="56325" name="Picture 7" descr="constitution_1_of_4_630"/>
          <p:cNvPicPr>
            <a:picLocks noChangeAspect="1" noChangeArrowheads="1"/>
          </p:cNvPicPr>
          <p:nvPr/>
        </p:nvPicPr>
        <p:blipFill>
          <a:blip r:embed="rId4"/>
          <a:srcRect/>
          <a:stretch>
            <a:fillRect/>
          </a:stretch>
        </p:blipFill>
        <p:spPr bwMode="auto">
          <a:xfrm>
            <a:off x="2346960" y="6217925"/>
            <a:ext cx="17099280" cy="2210816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Basic Constitutional Powers Granted to the Militias of the Several States</a:t>
            </a:r>
            <a:endParaRPr lang="en-US" dirty="0"/>
          </a:p>
        </p:txBody>
      </p:sp>
      <p:sp>
        <p:nvSpPr>
          <p:cNvPr id="3" name="Content Placeholder 2"/>
          <p:cNvSpPr>
            <a:spLocks noGrp="1"/>
          </p:cNvSpPr>
          <p:nvPr>
            <p:ph idx="1"/>
          </p:nvPr>
        </p:nvSpPr>
        <p:spPr/>
        <p:txBody>
          <a:bodyPr>
            <a:normAutofit/>
          </a:bodyPr>
          <a:lstStyle/>
          <a:p>
            <a:r>
              <a:rPr lang="en-US" sz="11900" dirty="0" smtClean="0"/>
              <a:t>Execute (enforce) the laws of the United States,</a:t>
            </a:r>
          </a:p>
          <a:p>
            <a:r>
              <a:rPr lang="en-US" sz="11900" dirty="0" smtClean="0"/>
              <a:t>Deter domestic violence,</a:t>
            </a:r>
          </a:p>
          <a:p>
            <a:r>
              <a:rPr lang="en-US" sz="11900" dirty="0" smtClean="0"/>
              <a:t>Suppress insurrections,</a:t>
            </a:r>
          </a:p>
          <a:p>
            <a:r>
              <a:rPr lang="en-US" sz="11900" dirty="0" smtClean="0"/>
              <a:t>Repel invasions in whatever form,</a:t>
            </a:r>
          </a:p>
          <a:p>
            <a:r>
              <a:rPr lang="en-US" sz="11900" dirty="0" smtClean="0"/>
              <a:t>Secure “a free State” and guarantee “a Republican Form of Government in each State and otherwise</a:t>
            </a:r>
          </a:p>
          <a:p>
            <a:r>
              <a:rPr lang="en-US" sz="11900" dirty="0" smtClean="0"/>
              <a:t>Maintain the continuity of representative constitutional government in the face of whatever may threaten it</a:t>
            </a:r>
          </a:p>
          <a:p>
            <a:endParaRPr lang="en-US" sz="11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10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3000"/>
                            </p:stCondLst>
                            <p:childTnLst>
                              <p:par>
                                <p:cTn id="19" presetID="37" presetClass="entr" presetSubtype="0" fill="hold" grpId="0" nodeType="afterEffect">
                                  <p:stCondLst>
                                    <p:cond delay="10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5000"/>
                            </p:stCondLst>
                            <p:childTnLst>
                              <p:par>
                                <p:cTn id="26" presetID="37" presetClass="entr" presetSubtype="0" fill="hold" grpId="0" nodeType="afterEffect">
                                  <p:stCondLst>
                                    <p:cond delay="100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par>
                          <p:cTn id="32" fill="hold">
                            <p:stCondLst>
                              <p:cond delay="7000"/>
                            </p:stCondLst>
                            <p:childTnLst>
                              <p:par>
                                <p:cTn id="33" presetID="37" presetClass="entr" presetSubtype="0" fill="hold" grpId="0" nodeType="afterEffect">
                                  <p:stCondLst>
                                    <p:cond delay="150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par>
                          <p:cTn id="39" fill="hold">
                            <p:stCondLst>
                              <p:cond delay="9500"/>
                            </p:stCondLst>
                            <p:childTnLst>
                              <p:par>
                                <p:cTn id="40" presetID="37" presetClass="entr" presetSubtype="0" fill="hold" grpId="0" nodeType="afterEffect">
                                  <p:stCondLst>
                                    <p:cond delay="350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itle 1"/>
          <p:cNvSpPr>
            <a:spLocks noGrp="1"/>
          </p:cNvSpPr>
          <p:nvPr>
            <p:ph type="title"/>
          </p:nvPr>
        </p:nvSpPr>
        <p:spPr>
          <a:xfrm>
            <a:off x="0" y="990600"/>
            <a:ext cx="40233600" cy="4145280"/>
          </a:xfrm>
        </p:spPr>
        <p:txBody>
          <a:bodyPr/>
          <a:lstStyle/>
          <a:p>
            <a:r>
              <a:rPr lang="en-US" dirty="0" smtClean="0">
                <a:ea typeface="ＭＳ Ｐゴシック" charset="-128"/>
                <a:cs typeface="ＭＳ Ｐゴシック" charset="-128"/>
              </a:rPr>
              <a:t>...To </a:t>
            </a:r>
            <a:r>
              <a:rPr lang="en-US" sz="18000" dirty="0" smtClean="0">
                <a:ea typeface="ＭＳ Ｐゴシック" charset="-128"/>
                <a:cs typeface="ＭＳ Ｐゴシック" charset="-128"/>
              </a:rPr>
              <a:t>Execute</a:t>
            </a:r>
            <a:r>
              <a:rPr lang="en-US" dirty="0" smtClean="0">
                <a:ea typeface="ＭＳ Ｐゴシック" charset="-128"/>
                <a:cs typeface="ＭＳ Ｐゴシック" charset="-128"/>
              </a:rPr>
              <a:t> the Laws of the Union</a:t>
            </a:r>
            <a:br>
              <a:rPr lang="en-US" dirty="0" smtClean="0">
                <a:ea typeface="ＭＳ Ｐゴシック" charset="-128"/>
                <a:cs typeface="ＭＳ Ｐゴシック" charset="-128"/>
              </a:rPr>
            </a:br>
            <a:r>
              <a:rPr lang="en-US" sz="8900" dirty="0" smtClean="0">
                <a:ea typeface="ＭＳ Ｐゴシック" charset="-128"/>
                <a:cs typeface="ＭＳ Ｐゴシック" charset="-128"/>
              </a:rPr>
              <a:t>The Whiskey Rebellion. Harrisburg, Pennsylvania -- October 3, 1794 </a:t>
            </a:r>
          </a:p>
        </p:txBody>
      </p:sp>
      <p:sp>
        <p:nvSpPr>
          <p:cNvPr id="58371" name="Text Placeholder 3"/>
          <p:cNvSpPr>
            <a:spLocks noGrp="1"/>
          </p:cNvSpPr>
          <p:nvPr>
            <p:ph type="body" sz="half" idx="2"/>
          </p:nvPr>
        </p:nvSpPr>
        <p:spPr>
          <a:xfrm>
            <a:off x="1676400" y="17526000"/>
            <a:ext cx="36545520" cy="12227134"/>
          </a:xfrm>
        </p:spPr>
        <p:txBody>
          <a:bodyPr/>
          <a:lstStyle/>
          <a:p>
            <a:pPr marL="0" indent="0">
              <a:buNone/>
            </a:pPr>
            <a:r>
              <a:rPr lang="en-US" sz="6200" dirty="0" smtClean="0">
                <a:ea typeface="ＭＳ Ｐゴシック" charset="-128"/>
                <a:cs typeface="ＭＳ Ｐゴシック" charset="-128"/>
              </a:rPr>
              <a:t>In September 1791 the western counties of Pennsylvania broke out in rebellion against a federal excise tax on the distillation of whiskey. After local and federal officials were attacked, President Washington and his advisors decided to send troops to pacify the region</a:t>
            </a:r>
            <a:r>
              <a:rPr lang="en-US" sz="6200" dirty="0" smtClean="0">
                <a:solidFill>
                  <a:srgbClr val="C60000"/>
                </a:solidFill>
                <a:ea typeface="ＭＳ Ｐゴシック" charset="-128"/>
                <a:cs typeface="ＭＳ Ｐゴシック" charset="-128"/>
              </a:rPr>
              <a:t>. It was further decided that militia troops, rather than regulars, would be sent.</a:t>
            </a:r>
            <a:r>
              <a:rPr lang="en-US" sz="6200" dirty="0" smtClean="0">
                <a:ea typeface="ＭＳ Ｐゴシック" charset="-128"/>
                <a:cs typeface="ＭＳ Ｐゴシック" charset="-128"/>
              </a:rPr>
              <a:t> On August 14, 1792, under the provisions of the newly-enacted militia law, Secretary of War, Henry Knox called upon the governors of Virginia, Maryland, New Jersey, and Pennsylvania for 12,950 troops as a test of the President's power to enforce the law. Numerous problems, both political and logistical, had to be overcome and by October, 1794 the militiamen were on the march. The New Jersey units marched from Trenton to Harrisburg, Pennsylvania. There they were reviewed by their Commander-in-Chief, President George Washington, accompanied by Secretary of the Treasury and Revolutionary war veteran Alexander Hamilton. By the time the troops reached Pittsburgh, the rebellion had subsided, and western Pennsylvania was quickly pacified. </a:t>
            </a:r>
            <a:r>
              <a:rPr lang="en-US" sz="6200" b="1" dirty="0" smtClean="0">
                <a:solidFill>
                  <a:srgbClr val="C60000"/>
                </a:solidFill>
                <a:ea typeface="ＭＳ Ｐゴシック" charset="-128"/>
                <a:cs typeface="ＭＳ Ｐゴシック" charset="-128"/>
              </a:rPr>
              <a:t>This first use of the Militia Law of 1792 set a precedence for the use of the militia to "execute the laws of the union, (and) suppress insurrections</a:t>
            </a:r>
            <a:r>
              <a:rPr lang="en-US" sz="6200" dirty="0" smtClean="0">
                <a:solidFill>
                  <a:srgbClr val="C60000"/>
                </a:solidFill>
                <a:ea typeface="ＭＳ Ｐゴシック" charset="-128"/>
                <a:cs typeface="ＭＳ Ｐゴシック" charset="-128"/>
              </a:rPr>
              <a:t>".</a:t>
            </a:r>
            <a:r>
              <a:rPr lang="en-US" sz="6200" dirty="0" smtClean="0">
                <a:ea typeface="ＭＳ Ｐゴシック" charset="-128"/>
                <a:cs typeface="ＭＳ Ｐゴシック" charset="-128"/>
              </a:rPr>
              <a:t> </a:t>
            </a:r>
          </a:p>
        </p:txBody>
      </p:sp>
      <p:pic>
        <p:nvPicPr>
          <p:cNvPr id="58372" name="Picture 6" descr="screen-capture-1.png"/>
          <p:cNvPicPr>
            <a:picLocks noChangeAspect="1"/>
          </p:cNvPicPr>
          <p:nvPr/>
        </p:nvPicPr>
        <p:blipFill>
          <a:blip r:embed="rId2"/>
          <a:srcRect/>
          <a:stretch>
            <a:fillRect/>
          </a:stretch>
        </p:blipFill>
        <p:spPr bwMode="auto">
          <a:xfrm>
            <a:off x="12698734" y="5867400"/>
            <a:ext cx="14836140" cy="111692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300" dirty="0" smtClean="0"/>
              <a:t>Functions and Responsibilities of the Militias of the Several States </a:t>
            </a:r>
            <a:endParaRPr lang="en-US" sz="16300" dirty="0"/>
          </a:p>
        </p:txBody>
      </p:sp>
      <p:sp>
        <p:nvSpPr>
          <p:cNvPr id="3" name="Content Placeholder 2"/>
          <p:cNvSpPr>
            <a:spLocks noGrp="1"/>
          </p:cNvSpPr>
          <p:nvPr>
            <p:ph sz="half" idx="1"/>
          </p:nvPr>
        </p:nvSpPr>
        <p:spPr/>
        <p:txBody>
          <a:bodyPr/>
          <a:lstStyle/>
          <a:p>
            <a:pPr marL="976313" indent="-976313"/>
            <a:r>
              <a:rPr lang="en-US" sz="9900" dirty="0" smtClean="0"/>
              <a:t>To serve in declared wars</a:t>
            </a:r>
          </a:p>
          <a:p>
            <a:pPr marL="976313" indent="-976313"/>
            <a:r>
              <a:rPr lang="en-US" sz="9900" dirty="0" smtClean="0"/>
              <a:t>Stop terrorist attacks</a:t>
            </a:r>
          </a:p>
          <a:p>
            <a:pPr marL="976313" indent="-976313"/>
            <a:r>
              <a:rPr lang="en-US" sz="9900" dirty="0" smtClean="0"/>
              <a:t>Stop Insurrections &amp; conspiracies </a:t>
            </a:r>
          </a:p>
          <a:p>
            <a:pPr marL="976313" indent="-976313"/>
            <a:r>
              <a:rPr lang="en-US" sz="9900" dirty="0" smtClean="0"/>
              <a:t>Stop dissemination of chemical, biological and radioactive hazards </a:t>
            </a:r>
          </a:p>
          <a:p>
            <a:pPr marL="976313" indent="-976313"/>
            <a:r>
              <a:rPr lang="en-US" sz="9900" dirty="0" smtClean="0"/>
              <a:t>Control epidemics</a:t>
            </a:r>
          </a:p>
          <a:p>
            <a:pPr marL="976313" indent="-976313"/>
            <a:r>
              <a:rPr lang="en-US" sz="9900" dirty="0" smtClean="0"/>
              <a:t>Assist in natural disasters</a:t>
            </a:r>
          </a:p>
          <a:p>
            <a:pPr marL="976313" indent="-976313"/>
            <a:r>
              <a:rPr lang="en-US" sz="9900" dirty="0" smtClean="0"/>
              <a:t>Assist in human created </a:t>
            </a:r>
            <a:r>
              <a:rPr lang="en-US" sz="9900" dirty="0" smtClean="0"/>
              <a:t>disasters</a:t>
            </a:r>
          </a:p>
          <a:p>
            <a:pPr marL="976313" indent="-976313"/>
            <a:endParaRPr lang="en-US" sz="9900" dirty="0" smtClean="0"/>
          </a:p>
        </p:txBody>
      </p:sp>
      <p:sp>
        <p:nvSpPr>
          <p:cNvPr id="4" name="Text Placeholder 3"/>
          <p:cNvSpPr>
            <a:spLocks noGrp="1"/>
          </p:cNvSpPr>
          <p:nvPr>
            <p:ph type="body" sz="half" idx="2"/>
          </p:nvPr>
        </p:nvSpPr>
        <p:spPr>
          <a:xfrm>
            <a:off x="20452080" y="7254256"/>
            <a:ext cx="18790920" cy="20517699"/>
          </a:xfrm>
        </p:spPr>
        <p:txBody>
          <a:bodyPr/>
          <a:lstStyle/>
          <a:p>
            <a:pPr marL="976313" indent="-976313"/>
            <a:r>
              <a:rPr lang="en-US" sz="9900" dirty="0" smtClean="0"/>
              <a:t>Stop economic crisis </a:t>
            </a:r>
          </a:p>
          <a:p>
            <a:pPr marL="976313" indent="-976313"/>
            <a:r>
              <a:rPr lang="en-US" sz="9900" dirty="0" smtClean="0"/>
              <a:t>Stop social crisis</a:t>
            </a:r>
          </a:p>
          <a:p>
            <a:pPr marL="976313" indent="-976313"/>
            <a:r>
              <a:rPr lang="en-US" sz="9900" dirty="0" smtClean="0"/>
              <a:t>Stop illegal aliens</a:t>
            </a:r>
          </a:p>
          <a:p>
            <a:pPr marL="976313" indent="-976313"/>
            <a:r>
              <a:rPr lang="en-US" sz="9900" dirty="0" smtClean="0"/>
              <a:t>Stop domestic &amp; international criminal commerce</a:t>
            </a:r>
          </a:p>
          <a:p>
            <a:pPr marL="976313" indent="-976313"/>
            <a:r>
              <a:rPr lang="en-US" sz="9900" dirty="0" smtClean="0"/>
              <a:t>Stop government corruption</a:t>
            </a:r>
          </a:p>
          <a:p>
            <a:pPr marL="976313" indent="-976313"/>
            <a:r>
              <a:rPr lang="en-US" sz="9900" dirty="0" smtClean="0"/>
              <a:t>Stop oppression of citizens</a:t>
            </a:r>
          </a:p>
          <a:p>
            <a:pPr marL="976313" indent="-976313"/>
            <a:r>
              <a:rPr lang="en-US" sz="9900" dirty="0" smtClean="0"/>
              <a:t>Stop “Usurpation”</a:t>
            </a:r>
          </a:p>
          <a:p>
            <a:pPr marL="976313" indent="-976313"/>
            <a:r>
              <a:rPr lang="en-US" sz="9900" dirty="0" smtClean="0"/>
              <a:t>Stop “Tyranny”</a:t>
            </a:r>
          </a:p>
          <a:p>
            <a:pPr marL="976313" indent="-976313"/>
            <a:r>
              <a:rPr lang="en-US" sz="9900" dirty="0" smtClean="0"/>
              <a:t>Stop all combinations </a:t>
            </a:r>
            <a:r>
              <a:rPr lang="en-US" sz="9900" dirty="0" smtClean="0"/>
              <a:t>thereof</a:t>
            </a:r>
          </a:p>
          <a:p>
            <a:pPr marL="976313" indent="-976313"/>
            <a:endParaRPr lang="en-US" sz="9900" dirty="0" smtClean="0"/>
          </a:p>
          <a:p>
            <a:pPr marL="976313" indent="-976313">
              <a:buNone/>
            </a:pPr>
            <a:endParaRPr lang="en-US" sz="9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rgbClr val="B9B7B0"/>
                                      </p:to>
                                    </p:animClr>
                                  </p:subTnLst>
                                </p:cTn>
                              </p:par>
                            </p:childTnLst>
                          </p:cTn>
                        </p:par>
                        <p:par>
                          <p:cTn id="12" fill="hold">
                            <p:stCondLst>
                              <p:cond delay="500"/>
                            </p:stCondLst>
                            <p:childTnLst>
                              <p:par>
                                <p:cTn id="13" presetID="54" presetClass="entr" presetSubtype="0" accel="100000" fill="hold" grpId="0" nodeType="afterEffect">
                                  <p:stCondLst>
                                    <p:cond delay="100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6"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7"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9" dur="5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rgbClr val="B9B7B0"/>
                                      </p:to>
                                    </p:animClr>
                                  </p:subTnLst>
                                </p:cTn>
                              </p:par>
                            </p:childTnLst>
                          </p:cTn>
                        </p:par>
                        <p:par>
                          <p:cTn id="20" fill="hold">
                            <p:stCondLst>
                              <p:cond delay="2000"/>
                            </p:stCondLst>
                            <p:childTnLst>
                              <p:par>
                                <p:cTn id="21" presetID="54" presetClass="entr" presetSubtype="0" accel="100000" fill="hold" grpId="0" nodeType="afterEffect">
                                  <p:stCondLst>
                                    <p:cond delay="150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4"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5"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7" dur="5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rgbClr val="B9B7B0"/>
                                      </p:to>
                                    </p:animClr>
                                  </p:subTnLst>
                                </p:cTn>
                              </p:par>
                            </p:childTnLst>
                          </p:cTn>
                        </p:par>
                        <p:par>
                          <p:cTn id="28" fill="hold">
                            <p:stCondLst>
                              <p:cond delay="4000"/>
                            </p:stCondLst>
                            <p:childTnLst>
                              <p:par>
                                <p:cTn id="29" presetID="54" presetClass="entr" presetSubtype="0" accel="100000" fill="hold" grpId="0" nodeType="afterEffect">
                                  <p:stCondLst>
                                    <p:cond delay="150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2"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3"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4"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5" dur="500"/>
                                        <p:tgtEl>
                                          <p:spTgt spid="3">
                                            <p:txEl>
                                              <p:pRg st="3" end="3"/>
                                            </p:txEl>
                                          </p:spTgt>
                                        </p:tgtEl>
                                      </p:cBhvr>
                                    </p:animEffect>
                                  </p:childTnLst>
                                  <p:subTnLst>
                                    <p:animClr>
                                      <p:cBhvr override="childStyle">
                                        <p:cTn dur="1" fill="hold" display="0" masterRel="nextClick" afterEffect="1"/>
                                        <p:tgtEl>
                                          <p:spTgt spid="3">
                                            <p:txEl>
                                              <p:pRg st="3" end="3"/>
                                            </p:txEl>
                                          </p:spTgt>
                                        </p:tgtEl>
                                        <p:attrNameLst>
                                          <p:attrName>ppt_c</p:attrName>
                                        </p:attrNameLst>
                                      </p:cBhvr>
                                      <p:to>
                                        <a:srgbClr val="B9B7B0"/>
                                      </p:to>
                                    </p:animClr>
                                  </p:subTnLst>
                                </p:cTn>
                              </p:par>
                            </p:childTnLst>
                          </p:cTn>
                        </p:par>
                        <p:par>
                          <p:cTn id="36" fill="hold">
                            <p:stCondLst>
                              <p:cond delay="6000"/>
                            </p:stCondLst>
                            <p:childTnLst>
                              <p:par>
                                <p:cTn id="37" presetID="54" presetClass="entr" presetSubtype="0" accel="100000" fill="hold" grpId="0" nodeType="afterEffect">
                                  <p:stCondLst>
                                    <p:cond delay="250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0"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1"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3" dur="500"/>
                                        <p:tgtEl>
                                          <p:spTgt spid="3">
                                            <p:txEl>
                                              <p:pRg st="4" end="4"/>
                                            </p:txEl>
                                          </p:spTgt>
                                        </p:tgtEl>
                                      </p:cBhvr>
                                    </p:animEffect>
                                  </p:childTnLst>
                                  <p:subTnLst>
                                    <p:animClr>
                                      <p:cBhvr override="childStyle">
                                        <p:cTn dur="1" fill="hold" display="0" masterRel="nextClick" afterEffect="1"/>
                                        <p:tgtEl>
                                          <p:spTgt spid="3">
                                            <p:txEl>
                                              <p:pRg st="4" end="4"/>
                                            </p:txEl>
                                          </p:spTgt>
                                        </p:tgtEl>
                                        <p:attrNameLst>
                                          <p:attrName>ppt_c</p:attrName>
                                        </p:attrNameLst>
                                      </p:cBhvr>
                                      <p:to>
                                        <a:srgbClr val="B9B7B0"/>
                                      </p:to>
                                    </p:animClr>
                                  </p:subTnLst>
                                </p:cTn>
                              </p:par>
                            </p:childTnLst>
                          </p:cTn>
                        </p:par>
                        <p:par>
                          <p:cTn id="44" fill="hold">
                            <p:stCondLst>
                              <p:cond delay="9000"/>
                            </p:stCondLst>
                            <p:childTnLst>
                              <p:par>
                                <p:cTn id="45" presetID="54" presetClass="entr" presetSubtype="0" accel="100000" fill="hold" grpId="0" nodeType="afterEffect">
                                  <p:stCondLst>
                                    <p:cond delay="100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8"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9"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0"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1" dur="500"/>
                                        <p:tgtEl>
                                          <p:spTgt spid="3">
                                            <p:txEl>
                                              <p:pRg st="5" end="5"/>
                                            </p:txEl>
                                          </p:spTgt>
                                        </p:tgtEl>
                                      </p:cBhvr>
                                    </p:animEffect>
                                  </p:childTnLst>
                                  <p:subTnLst>
                                    <p:animClr>
                                      <p:cBhvr override="childStyle">
                                        <p:cTn dur="1" fill="hold" display="0" masterRel="nextClick" afterEffect="1"/>
                                        <p:tgtEl>
                                          <p:spTgt spid="3">
                                            <p:txEl>
                                              <p:pRg st="5" end="5"/>
                                            </p:txEl>
                                          </p:spTgt>
                                        </p:tgtEl>
                                        <p:attrNameLst>
                                          <p:attrName>ppt_c</p:attrName>
                                        </p:attrNameLst>
                                      </p:cBhvr>
                                      <p:to>
                                        <a:srgbClr val="B9B7B0"/>
                                      </p:to>
                                    </p:animClr>
                                  </p:subTnLst>
                                </p:cTn>
                              </p:par>
                            </p:childTnLst>
                          </p:cTn>
                        </p:par>
                        <p:par>
                          <p:cTn id="52" fill="hold">
                            <p:stCondLst>
                              <p:cond delay="10500"/>
                            </p:stCondLst>
                            <p:childTnLst>
                              <p:par>
                                <p:cTn id="53" presetID="54" presetClass="entr" presetSubtype="0" accel="100000" fill="hold" grpId="0" nodeType="afterEffect">
                                  <p:stCondLst>
                                    <p:cond delay="100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56"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7"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8"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9" dur="500"/>
                                        <p:tgtEl>
                                          <p:spTgt spid="3">
                                            <p:txEl>
                                              <p:pRg st="6" end="6"/>
                                            </p:txEl>
                                          </p:spTgt>
                                        </p:tgtEl>
                                      </p:cBhvr>
                                    </p:animEffect>
                                  </p:childTnLst>
                                  <p:subTnLst>
                                    <p:animClr>
                                      <p:cBhvr override="childStyle">
                                        <p:cTn dur="1" fill="hold" display="0" masterRel="nextClick" afterEffect="1"/>
                                        <p:tgtEl>
                                          <p:spTgt spid="3">
                                            <p:txEl>
                                              <p:pRg st="6" end="6"/>
                                            </p:txEl>
                                          </p:spTgt>
                                        </p:tgtEl>
                                        <p:attrNameLst>
                                          <p:attrName>ppt_c</p:attrName>
                                        </p:attrNameLst>
                                      </p:cBhvr>
                                      <p:to>
                                        <a:srgbClr val="B9B7B0"/>
                                      </p:to>
                                    </p:animClr>
                                  </p:subTnLst>
                                </p:cTn>
                              </p:par>
                            </p:childTnLst>
                          </p:cTn>
                        </p:par>
                        <p:par>
                          <p:cTn id="60" fill="hold">
                            <p:stCondLst>
                              <p:cond delay="12000"/>
                            </p:stCondLst>
                            <p:childTnLst>
                              <p:par>
                                <p:cTn id="61" presetID="1" presetClass="entr" presetSubtype="0" fill="hold" grpId="1" nodeType="afterEffect">
                                  <p:stCondLst>
                                    <p:cond delay="0"/>
                                  </p:stCondLst>
                                  <p:childTnLst>
                                    <p:set>
                                      <p:cBhvr>
                                        <p:cTn id="62"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tx1"/>
                                      </p:to>
                                    </p:animClr>
                                  </p:subTnLst>
                                </p:cTn>
                              </p:par>
                            </p:childTnLst>
                          </p:cTn>
                        </p:par>
                        <p:par>
                          <p:cTn id="63" fill="hold">
                            <p:stCondLst>
                              <p:cond delay="12000"/>
                            </p:stCondLst>
                            <p:childTnLst>
                              <p:par>
                                <p:cTn id="64" presetID="1" presetClass="entr" presetSubtype="0" fill="hold" grpId="1" nodeType="afterEffect">
                                  <p:stCondLst>
                                    <p:cond delay="0"/>
                                  </p:stCondLst>
                                  <p:childTnLst>
                                    <p:set>
                                      <p:cBhvr>
                                        <p:cTn id="65"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tx1"/>
                                      </p:to>
                                    </p:animClr>
                                  </p:subTnLst>
                                </p:cTn>
                              </p:par>
                            </p:childTnLst>
                          </p:cTn>
                        </p:par>
                        <p:par>
                          <p:cTn id="66" fill="hold">
                            <p:stCondLst>
                              <p:cond delay="12000"/>
                            </p:stCondLst>
                            <p:childTnLst>
                              <p:par>
                                <p:cTn id="67" presetID="1" presetClass="entr" presetSubtype="0" fill="hold" grpId="1" nodeType="afterEffect">
                                  <p:stCondLst>
                                    <p:cond delay="0"/>
                                  </p:stCondLst>
                                  <p:childTnLst>
                                    <p:set>
                                      <p:cBhvr>
                                        <p:cTn id="68"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tx1"/>
                                      </p:to>
                                    </p:animClr>
                                  </p:subTnLst>
                                </p:cTn>
                              </p:par>
                            </p:childTnLst>
                          </p:cTn>
                        </p:par>
                        <p:par>
                          <p:cTn id="69" fill="hold">
                            <p:stCondLst>
                              <p:cond delay="12000"/>
                            </p:stCondLst>
                            <p:childTnLst>
                              <p:par>
                                <p:cTn id="70" presetID="1" presetClass="entr" presetSubtype="0" fill="hold" grpId="1" nodeType="afterEffect">
                                  <p:stCondLst>
                                    <p:cond delay="0"/>
                                  </p:stCondLst>
                                  <p:childTnLst>
                                    <p:set>
                                      <p:cBhvr>
                                        <p:cTn id="71"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tx1"/>
                                      </p:to>
                                    </p:animClr>
                                  </p:subTnLst>
                                </p:cTn>
                              </p:par>
                            </p:childTnLst>
                          </p:cTn>
                        </p:par>
                        <p:par>
                          <p:cTn id="72" fill="hold">
                            <p:stCondLst>
                              <p:cond delay="12000"/>
                            </p:stCondLst>
                            <p:childTnLst>
                              <p:par>
                                <p:cTn id="73" presetID="1" presetClass="entr" presetSubtype="0" fill="hold" grpId="1" nodeType="after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childTnLst>
                                  <p:subTnLst>
                                    <p:animClr>
                                      <p:cBhvr override="childStyle">
                                        <p:cTn dur="1" fill="hold" display="0" masterRel="nextClick" afterEffect="1"/>
                                        <p:tgtEl>
                                          <p:spTgt spid="3">
                                            <p:txEl>
                                              <p:pRg st="4" end="4"/>
                                            </p:txEl>
                                          </p:spTgt>
                                        </p:tgtEl>
                                        <p:attrNameLst>
                                          <p:attrName>ppt_c</p:attrName>
                                        </p:attrNameLst>
                                      </p:cBhvr>
                                      <p:to>
                                        <a:schemeClr val="tx1"/>
                                      </p:to>
                                    </p:animClr>
                                  </p:subTnLst>
                                </p:cTn>
                              </p:par>
                            </p:childTnLst>
                          </p:cTn>
                        </p:par>
                        <p:par>
                          <p:cTn id="75" fill="hold">
                            <p:stCondLst>
                              <p:cond delay="12000"/>
                            </p:stCondLst>
                            <p:childTnLst>
                              <p:par>
                                <p:cTn id="76" presetID="1" presetClass="entr" presetSubtype="0" fill="hold" grpId="1" nodeType="afterEffect">
                                  <p:stCondLst>
                                    <p:cond delay="0"/>
                                  </p:stCondLst>
                                  <p:childTnLst>
                                    <p:set>
                                      <p:cBhvr>
                                        <p:cTn id="77" dur="1" fill="hold">
                                          <p:stCondLst>
                                            <p:cond delay="0"/>
                                          </p:stCondLst>
                                        </p:cTn>
                                        <p:tgtEl>
                                          <p:spTgt spid="3">
                                            <p:txEl>
                                              <p:pRg st="5" end="5"/>
                                            </p:txEl>
                                          </p:spTgt>
                                        </p:tgtEl>
                                        <p:attrNameLst>
                                          <p:attrName>style.visibility</p:attrName>
                                        </p:attrNameLst>
                                      </p:cBhvr>
                                      <p:to>
                                        <p:strVal val="visible"/>
                                      </p:to>
                                    </p:set>
                                  </p:childTnLst>
                                  <p:subTnLst>
                                    <p:animClr>
                                      <p:cBhvr override="childStyle">
                                        <p:cTn dur="1" fill="hold" display="0" masterRel="nextClick" afterEffect="1"/>
                                        <p:tgtEl>
                                          <p:spTgt spid="3">
                                            <p:txEl>
                                              <p:pRg st="5" end="5"/>
                                            </p:txEl>
                                          </p:spTgt>
                                        </p:tgtEl>
                                        <p:attrNameLst>
                                          <p:attrName>ppt_c</p:attrName>
                                        </p:attrNameLst>
                                      </p:cBhvr>
                                      <p:to>
                                        <a:schemeClr val="tx1"/>
                                      </p:to>
                                    </p:animClr>
                                  </p:subTnLst>
                                </p:cTn>
                              </p:par>
                            </p:childTnLst>
                          </p:cTn>
                        </p:par>
                        <p:par>
                          <p:cTn id="78" fill="hold">
                            <p:stCondLst>
                              <p:cond delay="12000"/>
                            </p:stCondLst>
                            <p:childTnLst>
                              <p:par>
                                <p:cTn id="79" presetID="1" presetClass="entr" presetSubtype="0" fill="hold" grpId="1" nodeType="afterEffect">
                                  <p:stCondLst>
                                    <p:cond delay="0"/>
                                  </p:stCondLst>
                                  <p:childTnLst>
                                    <p:set>
                                      <p:cBhvr>
                                        <p:cTn id="80" dur="1" fill="hold">
                                          <p:stCondLst>
                                            <p:cond delay="0"/>
                                          </p:stCondLst>
                                        </p:cTn>
                                        <p:tgtEl>
                                          <p:spTgt spid="3">
                                            <p:txEl>
                                              <p:pRg st="6" end="6"/>
                                            </p:txEl>
                                          </p:spTgt>
                                        </p:tgtEl>
                                        <p:attrNameLst>
                                          <p:attrName>style.visibility</p:attrName>
                                        </p:attrNameLst>
                                      </p:cBhvr>
                                      <p:to>
                                        <p:strVal val="visible"/>
                                      </p:to>
                                    </p:set>
                                  </p:childTnLst>
                                  <p:subTnLst>
                                    <p:animClr>
                                      <p:cBhvr override="childStyle">
                                        <p:cTn dur="1" fill="hold" display="0" masterRel="nextClick" afterEffect="1"/>
                                        <p:tgtEl>
                                          <p:spTgt spid="3">
                                            <p:txEl>
                                              <p:pRg st="6" end="6"/>
                                            </p:txEl>
                                          </p:spTgt>
                                        </p:tgtEl>
                                        <p:attrNameLst>
                                          <p:attrName>ppt_c</p:attrName>
                                        </p:attrNameLst>
                                      </p:cBhvr>
                                      <p:to>
                                        <a:schemeClr val="tx1"/>
                                      </p:to>
                                    </p:animClr>
                                  </p:subTnLst>
                                </p:cTn>
                              </p:par>
                            </p:childTnLst>
                          </p:cTn>
                        </p:par>
                        <p:par>
                          <p:cTn id="81" fill="hold">
                            <p:stCondLst>
                              <p:cond delay="12000"/>
                            </p:stCondLst>
                            <p:childTnLst>
                              <p:par>
                                <p:cTn id="82" presetID="54" presetClass="entr" presetSubtype="0" accel="100000" fill="hold" grpId="0" nodeType="afterEffect">
                                  <p:stCondLst>
                                    <p:cond delay="1000"/>
                                  </p:stCondLst>
                                  <p:childTnLst>
                                    <p:set>
                                      <p:cBhvr>
                                        <p:cTn id="83" dur="1" fill="hold">
                                          <p:stCondLst>
                                            <p:cond delay="0"/>
                                          </p:stCondLst>
                                        </p:cTn>
                                        <p:tgtEl>
                                          <p:spTgt spid="4">
                                            <p:txEl>
                                              <p:pRg st="0" end="0"/>
                                            </p:txEl>
                                          </p:spTgt>
                                        </p:tgtEl>
                                        <p:attrNameLst>
                                          <p:attrName>style.visibility</p:attrName>
                                        </p:attrNameLst>
                                      </p:cBhvr>
                                      <p:to>
                                        <p:strVal val="visible"/>
                                      </p:to>
                                    </p:set>
                                    <p:anim calcmode="lin" valueType="num">
                                      <p:cBhvr>
                                        <p:cTn id="84"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85"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86"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7"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88" dur="500"/>
                                        <p:tgtEl>
                                          <p:spTgt spid="4">
                                            <p:txEl>
                                              <p:pRg st="0" end="0"/>
                                            </p:txEl>
                                          </p:spTgt>
                                        </p:tgtEl>
                                      </p:cBhvr>
                                    </p:animEffect>
                                  </p:childTnLst>
                                  <p:subTnLst>
                                    <p:animClr>
                                      <p:cBhvr override="childStyle">
                                        <p:cTn dur="1" fill="hold" display="0" masterRel="nextClick" afterEffect="1"/>
                                        <p:tgtEl>
                                          <p:spTgt spid="4">
                                            <p:txEl>
                                              <p:pRg st="0" end="0"/>
                                            </p:txEl>
                                          </p:spTgt>
                                        </p:tgtEl>
                                        <p:attrNameLst>
                                          <p:attrName>ppt_c</p:attrName>
                                        </p:attrNameLst>
                                      </p:cBhvr>
                                      <p:to>
                                        <a:srgbClr val="B9B7B0"/>
                                      </p:to>
                                    </p:animClr>
                                  </p:subTnLst>
                                </p:cTn>
                              </p:par>
                            </p:childTnLst>
                          </p:cTn>
                        </p:par>
                        <p:par>
                          <p:cTn id="89" fill="hold">
                            <p:stCondLst>
                              <p:cond delay="13500"/>
                            </p:stCondLst>
                            <p:childTnLst>
                              <p:par>
                                <p:cTn id="90" presetID="54" presetClass="entr" presetSubtype="0" accel="100000" fill="hold" grpId="0" nodeType="afterEffect">
                                  <p:stCondLst>
                                    <p:cond delay="1000"/>
                                  </p:stCondLst>
                                  <p:childTnLst>
                                    <p:set>
                                      <p:cBhvr>
                                        <p:cTn id="91" dur="1" fill="hold">
                                          <p:stCondLst>
                                            <p:cond delay="0"/>
                                          </p:stCondLst>
                                        </p:cTn>
                                        <p:tgtEl>
                                          <p:spTgt spid="4">
                                            <p:txEl>
                                              <p:pRg st="1" end="1"/>
                                            </p:txEl>
                                          </p:spTgt>
                                        </p:tgtEl>
                                        <p:attrNameLst>
                                          <p:attrName>style.visibility</p:attrName>
                                        </p:attrNameLst>
                                      </p:cBhvr>
                                      <p:to>
                                        <p:strVal val="visible"/>
                                      </p:to>
                                    </p:set>
                                    <p:anim calcmode="lin" valueType="num">
                                      <p:cBhvr>
                                        <p:cTn id="92" dur="500" fill="hold"/>
                                        <p:tgtEl>
                                          <p:spTgt spid="4">
                                            <p:txEl>
                                              <p:pRg st="1" end="1"/>
                                            </p:txEl>
                                          </p:spTgt>
                                        </p:tgtEl>
                                        <p:attrNameLst>
                                          <p:attrName>ppt_w</p:attrName>
                                        </p:attrNameLst>
                                      </p:cBhvr>
                                      <p:tavLst>
                                        <p:tav tm="0">
                                          <p:val>
                                            <p:strVal val="#ppt_w*0.05"/>
                                          </p:val>
                                        </p:tav>
                                        <p:tav tm="100000">
                                          <p:val>
                                            <p:strVal val="#ppt_w"/>
                                          </p:val>
                                        </p:tav>
                                      </p:tavLst>
                                    </p:anim>
                                    <p:anim calcmode="lin" valueType="num">
                                      <p:cBhvr>
                                        <p:cTn id="93" dur="5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94" dur="5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95" dur="5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96" dur="500"/>
                                        <p:tgtEl>
                                          <p:spTgt spid="4">
                                            <p:txEl>
                                              <p:pRg st="1" end="1"/>
                                            </p:txEl>
                                          </p:spTgt>
                                        </p:tgtEl>
                                      </p:cBhvr>
                                    </p:animEffect>
                                  </p:childTnLst>
                                  <p:subTnLst>
                                    <p:animClr>
                                      <p:cBhvr override="childStyle">
                                        <p:cTn dur="1" fill="hold" display="0" masterRel="nextClick" afterEffect="1"/>
                                        <p:tgtEl>
                                          <p:spTgt spid="4">
                                            <p:txEl>
                                              <p:pRg st="1" end="1"/>
                                            </p:txEl>
                                          </p:spTgt>
                                        </p:tgtEl>
                                        <p:attrNameLst>
                                          <p:attrName>ppt_c</p:attrName>
                                        </p:attrNameLst>
                                      </p:cBhvr>
                                      <p:to>
                                        <a:srgbClr val="B9B7B0"/>
                                      </p:to>
                                    </p:animClr>
                                  </p:subTnLst>
                                </p:cTn>
                              </p:par>
                            </p:childTnLst>
                          </p:cTn>
                        </p:par>
                        <p:par>
                          <p:cTn id="97" fill="hold">
                            <p:stCondLst>
                              <p:cond delay="15000"/>
                            </p:stCondLst>
                            <p:childTnLst>
                              <p:par>
                                <p:cTn id="98" presetID="54" presetClass="entr" presetSubtype="0" accel="100000" fill="hold" grpId="0" nodeType="afterEffect">
                                  <p:stCondLst>
                                    <p:cond delay="1000"/>
                                  </p:stCondLst>
                                  <p:childTnLst>
                                    <p:set>
                                      <p:cBhvr>
                                        <p:cTn id="99" dur="1" fill="hold">
                                          <p:stCondLst>
                                            <p:cond delay="0"/>
                                          </p:stCondLst>
                                        </p:cTn>
                                        <p:tgtEl>
                                          <p:spTgt spid="4">
                                            <p:txEl>
                                              <p:pRg st="2" end="2"/>
                                            </p:txEl>
                                          </p:spTgt>
                                        </p:tgtEl>
                                        <p:attrNameLst>
                                          <p:attrName>style.visibility</p:attrName>
                                        </p:attrNameLst>
                                      </p:cBhvr>
                                      <p:to>
                                        <p:strVal val="visible"/>
                                      </p:to>
                                    </p:set>
                                    <p:anim calcmode="lin" valueType="num">
                                      <p:cBhvr>
                                        <p:cTn id="100" dur="500" fill="hold"/>
                                        <p:tgtEl>
                                          <p:spTgt spid="4">
                                            <p:txEl>
                                              <p:pRg st="2" end="2"/>
                                            </p:txEl>
                                          </p:spTgt>
                                        </p:tgtEl>
                                        <p:attrNameLst>
                                          <p:attrName>ppt_w</p:attrName>
                                        </p:attrNameLst>
                                      </p:cBhvr>
                                      <p:tavLst>
                                        <p:tav tm="0">
                                          <p:val>
                                            <p:strVal val="#ppt_w*0.05"/>
                                          </p:val>
                                        </p:tav>
                                        <p:tav tm="100000">
                                          <p:val>
                                            <p:strVal val="#ppt_w"/>
                                          </p:val>
                                        </p:tav>
                                      </p:tavLst>
                                    </p:anim>
                                    <p:anim calcmode="lin" valueType="num">
                                      <p:cBhvr>
                                        <p:cTn id="101" dur="5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102" dur="5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103" dur="500" fill="hold"/>
                                        <p:tgtEl>
                                          <p:spTgt spid="4">
                                            <p:txEl>
                                              <p:pRg st="2" end="2"/>
                                            </p:txEl>
                                          </p:spTgt>
                                        </p:tgtEl>
                                        <p:attrNameLst>
                                          <p:attrName>ppt_y</p:attrName>
                                        </p:attrNameLst>
                                      </p:cBhvr>
                                      <p:tavLst>
                                        <p:tav tm="0">
                                          <p:val>
                                            <p:strVal val="#ppt_y"/>
                                          </p:val>
                                        </p:tav>
                                        <p:tav tm="100000">
                                          <p:val>
                                            <p:strVal val="#ppt_y"/>
                                          </p:val>
                                        </p:tav>
                                      </p:tavLst>
                                    </p:anim>
                                    <p:animEffect transition="in" filter="fade">
                                      <p:cBhvr>
                                        <p:cTn id="104" dur="500"/>
                                        <p:tgtEl>
                                          <p:spTgt spid="4">
                                            <p:txEl>
                                              <p:pRg st="2" end="2"/>
                                            </p:txEl>
                                          </p:spTgt>
                                        </p:tgtEl>
                                      </p:cBhvr>
                                    </p:animEffect>
                                  </p:childTnLst>
                                  <p:subTnLst>
                                    <p:animClr>
                                      <p:cBhvr override="childStyle">
                                        <p:cTn dur="1" fill="hold" display="0" masterRel="nextClick" afterEffect="1"/>
                                        <p:tgtEl>
                                          <p:spTgt spid="4">
                                            <p:txEl>
                                              <p:pRg st="2" end="2"/>
                                            </p:txEl>
                                          </p:spTgt>
                                        </p:tgtEl>
                                        <p:attrNameLst>
                                          <p:attrName>ppt_c</p:attrName>
                                        </p:attrNameLst>
                                      </p:cBhvr>
                                      <p:to>
                                        <a:srgbClr val="B9B7B0"/>
                                      </p:to>
                                    </p:animClr>
                                  </p:subTnLst>
                                </p:cTn>
                              </p:par>
                            </p:childTnLst>
                          </p:cTn>
                        </p:par>
                        <p:par>
                          <p:cTn id="105" fill="hold">
                            <p:stCondLst>
                              <p:cond delay="16500"/>
                            </p:stCondLst>
                            <p:childTnLst>
                              <p:par>
                                <p:cTn id="106" presetID="54" presetClass="entr" presetSubtype="0" accel="100000" fill="hold" grpId="0" nodeType="afterEffect">
                                  <p:stCondLst>
                                    <p:cond delay="1000"/>
                                  </p:stCondLst>
                                  <p:childTnLst>
                                    <p:set>
                                      <p:cBhvr>
                                        <p:cTn id="107" dur="1" fill="hold">
                                          <p:stCondLst>
                                            <p:cond delay="0"/>
                                          </p:stCondLst>
                                        </p:cTn>
                                        <p:tgtEl>
                                          <p:spTgt spid="4">
                                            <p:txEl>
                                              <p:pRg st="3" end="3"/>
                                            </p:txEl>
                                          </p:spTgt>
                                        </p:tgtEl>
                                        <p:attrNameLst>
                                          <p:attrName>style.visibility</p:attrName>
                                        </p:attrNameLst>
                                      </p:cBhvr>
                                      <p:to>
                                        <p:strVal val="visible"/>
                                      </p:to>
                                    </p:set>
                                    <p:anim calcmode="lin" valueType="num">
                                      <p:cBhvr>
                                        <p:cTn id="108" dur="500" fill="hold"/>
                                        <p:tgtEl>
                                          <p:spTgt spid="4">
                                            <p:txEl>
                                              <p:pRg st="3" end="3"/>
                                            </p:txEl>
                                          </p:spTgt>
                                        </p:tgtEl>
                                        <p:attrNameLst>
                                          <p:attrName>ppt_w</p:attrName>
                                        </p:attrNameLst>
                                      </p:cBhvr>
                                      <p:tavLst>
                                        <p:tav tm="0">
                                          <p:val>
                                            <p:strVal val="#ppt_w*0.05"/>
                                          </p:val>
                                        </p:tav>
                                        <p:tav tm="100000">
                                          <p:val>
                                            <p:strVal val="#ppt_w"/>
                                          </p:val>
                                        </p:tav>
                                      </p:tavLst>
                                    </p:anim>
                                    <p:anim calcmode="lin" valueType="num">
                                      <p:cBhvr>
                                        <p:cTn id="109" dur="500" fill="hold"/>
                                        <p:tgtEl>
                                          <p:spTgt spid="4">
                                            <p:txEl>
                                              <p:pRg st="3" end="3"/>
                                            </p:txEl>
                                          </p:spTgt>
                                        </p:tgtEl>
                                        <p:attrNameLst>
                                          <p:attrName>ppt_h</p:attrName>
                                        </p:attrNameLst>
                                      </p:cBhvr>
                                      <p:tavLst>
                                        <p:tav tm="0">
                                          <p:val>
                                            <p:strVal val="#ppt_h"/>
                                          </p:val>
                                        </p:tav>
                                        <p:tav tm="100000">
                                          <p:val>
                                            <p:strVal val="#ppt_h"/>
                                          </p:val>
                                        </p:tav>
                                      </p:tavLst>
                                    </p:anim>
                                    <p:anim calcmode="lin" valueType="num">
                                      <p:cBhvr>
                                        <p:cTn id="110" dur="5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111" dur="500" fill="hold"/>
                                        <p:tgtEl>
                                          <p:spTgt spid="4">
                                            <p:txEl>
                                              <p:pRg st="3" end="3"/>
                                            </p:txEl>
                                          </p:spTgt>
                                        </p:tgtEl>
                                        <p:attrNameLst>
                                          <p:attrName>ppt_y</p:attrName>
                                        </p:attrNameLst>
                                      </p:cBhvr>
                                      <p:tavLst>
                                        <p:tav tm="0">
                                          <p:val>
                                            <p:strVal val="#ppt_y"/>
                                          </p:val>
                                        </p:tav>
                                        <p:tav tm="100000">
                                          <p:val>
                                            <p:strVal val="#ppt_y"/>
                                          </p:val>
                                        </p:tav>
                                      </p:tavLst>
                                    </p:anim>
                                    <p:animEffect transition="in" filter="fade">
                                      <p:cBhvr>
                                        <p:cTn id="112" dur="500"/>
                                        <p:tgtEl>
                                          <p:spTgt spid="4">
                                            <p:txEl>
                                              <p:pRg st="3" end="3"/>
                                            </p:txEl>
                                          </p:spTgt>
                                        </p:tgtEl>
                                      </p:cBhvr>
                                    </p:animEffect>
                                  </p:childTnLst>
                                  <p:subTnLst>
                                    <p:animClr>
                                      <p:cBhvr override="childStyle">
                                        <p:cTn dur="1" fill="hold" display="0" masterRel="nextClick" afterEffect="1"/>
                                        <p:tgtEl>
                                          <p:spTgt spid="4">
                                            <p:txEl>
                                              <p:pRg st="3" end="3"/>
                                            </p:txEl>
                                          </p:spTgt>
                                        </p:tgtEl>
                                        <p:attrNameLst>
                                          <p:attrName>ppt_c</p:attrName>
                                        </p:attrNameLst>
                                      </p:cBhvr>
                                      <p:to>
                                        <a:srgbClr val="B9B7B0"/>
                                      </p:to>
                                    </p:animClr>
                                  </p:subTnLst>
                                </p:cTn>
                              </p:par>
                            </p:childTnLst>
                          </p:cTn>
                        </p:par>
                        <p:par>
                          <p:cTn id="113" fill="hold">
                            <p:stCondLst>
                              <p:cond delay="18000"/>
                            </p:stCondLst>
                            <p:childTnLst>
                              <p:par>
                                <p:cTn id="114" presetID="54" presetClass="entr" presetSubtype="0" accel="100000" fill="hold" grpId="0" nodeType="afterEffect">
                                  <p:stCondLst>
                                    <p:cond delay="1000"/>
                                  </p:stCondLst>
                                  <p:childTnLst>
                                    <p:set>
                                      <p:cBhvr>
                                        <p:cTn id="115" dur="1" fill="hold">
                                          <p:stCondLst>
                                            <p:cond delay="0"/>
                                          </p:stCondLst>
                                        </p:cTn>
                                        <p:tgtEl>
                                          <p:spTgt spid="4">
                                            <p:txEl>
                                              <p:pRg st="4" end="4"/>
                                            </p:txEl>
                                          </p:spTgt>
                                        </p:tgtEl>
                                        <p:attrNameLst>
                                          <p:attrName>style.visibility</p:attrName>
                                        </p:attrNameLst>
                                      </p:cBhvr>
                                      <p:to>
                                        <p:strVal val="visible"/>
                                      </p:to>
                                    </p:set>
                                    <p:anim calcmode="lin" valueType="num">
                                      <p:cBhvr>
                                        <p:cTn id="116" dur="500" fill="hold"/>
                                        <p:tgtEl>
                                          <p:spTgt spid="4">
                                            <p:txEl>
                                              <p:pRg st="4" end="4"/>
                                            </p:txEl>
                                          </p:spTgt>
                                        </p:tgtEl>
                                        <p:attrNameLst>
                                          <p:attrName>ppt_w</p:attrName>
                                        </p:attrNameLst>
                                      </p:cBhvr>
                                      <p:tavLst>
                                        <p:tav tm="0">
                                          <p:val>
                                            <p:strVal val="#ppt_w*0.05"/>
                                          </p:val>
                                        </p:tav>
                                        <p:tav tm="100000">
                                          <p:val>
                                            <p:strVal val="#ppt_w"/>
                                          </p:val>
                                        </p:tav>
                                      </p:tavLst>
                                    </p:anim>
                                    <p:anim calcmode="lin" valueType="num">
                                      <p:cBhvr>
                                        <p:cTn id="117" dur="5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118" dur="5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119" dur="500" fill="hold"/>
                                        <p:tgtEl>
                                          <p:spTgt spid="4">
                                            <p:txEl>
                                              <p:pRg st="4" end="4"/>
                                            </p:txEl>
                                          </p:spTgt>
                                        </p:tgtEl>
                                        <p:attrNameLst>
                                          <p:attrName>ppt_y</p:attrName>
                                        </p:attrNameLst>
                                      </p:cBhvr>
                                      <p:tavLst>
                                        <p:tav tm="0">
                                          <p:val>
                                            <p:strVal val="#ppt_y"/>
                                          </p:val>
                                        </p:tav>
                                        <p:tav tm="100000">
                                          <p:val>
                                            <p:strVal val="#ppt_y"/>
                                          </p:val>
                                        </p:tav>
                                      </p:tavLst>
                                    </p:anim>
                                    <p:animEffect transition="in" filter="fade">
                                      <p:cBhvr>
                                        <p:cTn id="120" dur="500"/>
                                        <p:tgtEl>
                                          <p:spTgt spid="4">
                                            <p:txEl>
                                              <p:pRg st="4" end="4"/>
                                            </p:txEl>
                                          </p:spTgt>
                                        </p:tgtEl>
                                      </p:cBhvr>
                                    </p:animEffect>
                                  </p:childTnLst>
                                  <p:subTnLst>
                                    <p:animClr>
                                      <p:cBhvr override="childStyle">
                                        <p:cTn dur="1" fill="hold" display="0" masterRel="nextClick" afterEffect="1"/>
                                        <p:tgtEl>
                                          <p:spTgt spid="4">
                                            <p:txEl>
                                              <p:pRg st="4" end="4"/>
                                            </p:txEl>
                                          </p:spTgt>
                                        </p:tgtEl>
                                        <p:attrNameLst>
                                          <p:attrName>ppt_c</p:attrName>
                                        </p:attrNameLst>
                                      </p:cBhvr>
                                      <p:to>
                                        <a:srgbClr val="B9B7B0"/>
                                      </p:to>
                                    </p:animClr>
                                  </p:subTnLst>
                                </p:cTn>
                              </p:par>
                            </p:childTnLst>
                          </p:cTn>
                        </p:par>
                        <p:par>
                          <p:cTn id="121" fill="hold">
                            <p:stCondLst>
                              <p:cond delay="19500"/>
                            </p:stCondLst>
                            <p:childTnLst>
                              <p:par>
                                <p:cTn id="122" presetID="54" presetClass="entr" presetSubtype="0" accel="100000" fill="hold" grpId="0" nodeType="afterEffect">
                                  <p:stCondLst>
                                    <p:cond delay="1000"/>
                                  </p:stCondLst>
                                  <p:childTnLst>
                                    <p:set>
                                      <p:cBhvr>
                                        <p:cTn id="123" dur="1" fill="hold">
                                          <p:stCondLst>
                                            <p:cond delay="0"/>
                                          </p:stCondLst>
                                        </p:cTn>
                                        <p:tgtEl>
                                          <p:spTgt spid="4">
                                            <p:txEl>
                                              <p:pRg st="5" end="5"/>
                                            </p:txEl>
                                          </p:spTgt>
                                        </p:tgtEl>
                                        <p:attrNameLst>
                                          <p:attrName>style.visibility</p:attrName>
                                        </p:attrNameLst>
                                      </p:cBhvr>
                                      <p:to>
                                        <p:strVal val="visible"/>
                                      </p:to>
                                    </p:set>
                                    <p:anim calcmode="lin" valueType="num">
                                      <p:cBhvr>
                                        <p:cTn id="124" dur="500" fill="hold"/>
                                        <p:tgtEl>
                                          <p:spTgt spid="4">
                                            <p:txEl>
                                              <p:pRg st="5" end="5"/>
                                            </p:txEl>
                                          </p:spTgt>
                                        </p:tgtEl>
                                        <p:attrNameLst>
                                          <p:attrName>ppt_w</p:attrName>
                                        </p:attrNameLst>
                                      </p:cBhvr>
                                      <p:tavLst>
                                        <p:tav tm="0">
                                          <p:val>
                                            <p:strVal val="#ppt_w*0.05"/>
                                          </p:val>
                                        </p:tav>
                                        <p:tav tm="100000">
                                          <p:val>
                                            <p:strVal val="#ppt_w"/>
                                          </p:val>
                                        </p:tav>
                                      </p:tavLst>
                                    </p:anim>
                                    <p:anim calcmode="lin" valueType="num">
                                      <p:cBhvr>
                                        <p:cTn id="125" dur="500" fill="hold"/>
                                        <p:tgtEl>
                                          <p:spTgt spid="4">
                                            <p:txEl>
                                              <p:pRg st="5" end="5"/>
                                            </p:txEl>
                                          </p:spTgt>
                                        </p:tgtEl>
                                        <p:attrNameLst>
                                          <p:attrName>ppt_h</p:attrName>
                                        </p:attrNameLst>
                                      </p:cBhvr>
                                      <p:tavLst>
                                        <p:tav tm="0">
                                          <p:val>
                                            <p:strVal val="#ppt_h"/>
                                          </p:val>
                                        </p:tav>
                                        <p:tav tm="100000">
                                          <p:val>
                                            <p:strVal val="#ppt_h"/>
                                          </p:val>
                                        </p:tav>
                                      </p:tavLst>
                                    </p:anim>
                                    <p:anim calcmode="lin" valueType="num">
                                      <p:cBhvr>
                                        <p:cTn id="126" dur="500" fill="hold"/>
                                        <p:tgtEl>
                                          <p:spTgt spid="4">
                                            <p:txEl>
                                              <p:pRg st="5" end="5"/>
                                            </p:txEl>
                                          </p:spTgt>
                                        </p:tgtEl>
                                        <p:attrNameLst>
                                          <p:attrName>ppt_x</p:attrName>
                                        </p:attrNameLst>
                                      </p:cBhvr>
                                      <p:tavLst>
                                        <p:tav tm="0">
                                          <p:val>
                                            <p:strVal val="#ppt_x-.2"/>
                                          </p:val>
                                        </p:tav>
                                        <p:tav tm="100000">
                                          <p:val>
                                            <p:strVal val="#ppt_x"/>
                                          </p:val>
                                        </p:tav>
                                      </p:tavLst>
                                    </p:anim>
                                    <p:anim calcmode="lin" valueType="num">
                                      <p:cBhvr>
                                        <p:cTn id="127" dur="500" fill="hold"/>
                                        <p:tgtEl>
                                          <p:spTgt spid="4">
                                            <p:txEl>
                                              <p:pRg st="5" end="5"/>
                                            </p:txEl>
                                          </p:spTgt>
                                        </p:tgtEl>
                                        <p:attrNameLst>
                                          <p:attrName>ppt_y</p:attrName>
                                        </p:attrNameLst>
                                      </p:cBhvr>
                                      <p:tavLst>
                                        <p:tav tm="0">
                                          <p:val>
                                            <p:strVal val="#ppt_y"/>
                                          </p:val>
                                        </p:tav>
                                        <p:tav tm="100000">
                                          <p:val>
                                            <p:strVal val="#ppt_y"/>
                                          </p:val>
                                        </p:tav>
                                      </p:tavLst>
                                    </p:anim>
                                    <p:animEffect transition="in" filter="fade">
                                      <p:cBhvr>
                                        <p:cTn id="128" dur="500"/>
                                        <p:tgtEl>
                                          <p:spTgt spid="4">
                                            <p:txEl>
                                              <p:pRg st="5" end="5"/>
                                            </p:txEl>
                                          </p:spTgt>
                                        </p:tgtEl>
                                      </p:cBhvr>
                                    </p:animEffect>
                                  </p:childTnLst>
                                  <p:subTnLst>
                                    <p:animClr>
                                      <p:cBhvr override="childStyle">
                                        <p:cTn dur="1" fill="hold" display="0" masterRel="nextClick" afterEffect="1"/>
                                        <p:tgtEl>
                                          <p:spTgt spid="4">
                                            <p:txEl>
                                              <p:pRg st="5" end="5"/>
                                            </p:txEl>
                                          </p:spTgt>
                                        </p:tgtEl>
                                        <p:attrNameLst>
                                          <p:attrName>ppt_c</p:attrName>
                                        </p:attrNameLst>
                                      </p:cBhvr>
                                      <p:to>
                                        <a:srgbClr val="B9B7B0"/>
                                      </p:to>
                                    </p:animClr>
                                  </p:subTnLst>
                                </p:cTn>
                              </p:par>
                            </p:childTnLst>
                          </p:cTn>
                        </p:par>
                        <p:par>
                          <p:cTn id="129" fill="hold">
                            <p:stCondLst>
                              <p:cond delay="21000"/>
                            </p:stCondLst>
                            <p:childTnLst>
                              <p:par>
                                <p:cTn id="130" presetID="54" presetClass="entr" presetSubtype="0" accel="100000" fill="hold" grpId="0" nodeType="afterEffect">
                                  <p:stCondLst>
                                    <p:cond delay="1000"/>
                                  </p:stCondLst>
                                  <p:childTnLst>
                                    <p:set>
                                      <p:cBhvr>
                                        <p:cTn id="131" dur="1" fill="hold">
                                          <p:stCondLst>
                                            <p:cond delay="0"/>
                                          </p:stCondLst>
                                        </p:cTn>
                                        <p:tgtEl>
                                          <p:spTgt spid="4">
                                            <p:txEl>
                                              <p:pRg st="6" end="6"/>
                                            </p:txEl>
                                          </p:spTgt>
                                        </p:tgtEl>
                                        <p:attrNameLst>
                                          <p:attrName>style.visibility</p:attrName>
                                        </p:attrNameLst>
                                      </p:cBhvr>
                                      <p:to>
                                        <p:strVal val="visible"/>
                                      </p:to>
                                    </p:set>
                                    <p:anim calcmode="lin" valueType="num">
                                      <p:cBhvr>
                                        <p:cTn id="132" dur="500" fill="hold"/>
                                        <p:tgtEl>
                                          <p:spTgt spid="4">
                                            <p:txEl>
                                              <p:pRg st="6" end="6"/>
                                            </p:txEl>
                                          </p:spTgt>
                                        </p:tgtEl>
                                        <p:attrNameLst>
                                          <p:attrName>ppt_w</p:attrName>
                                        </p:attrNameLst>
                                      </p:cBhvr>
                                      <p:tavLst>
                                        <p:tav tm="0">
                                          <p:val>
                                            <p:strVal val="#ppt_w*0.05"/>
                                          </p:val>
                                        </p:tav>
                                        <p:tav tm="100000">
                                          <p:val>
                                            <p:strVal val="#ppt_w"/>
                                          </p:val>
                                        </p:tav>
                                      </p:tavLst>
                                    </p:anim>
                                    <p:anim calcmode="lin" valueType="num">
                                      <p:cBhvr>
                                        <p:cTn id="133" dur="500" fill="hold"/>
                                        <p:tgtEl>
                                          <p:spTgt spid="4">
                                            <p:txEl>
                                              <p:pRg st="6" end="6"/>
                                            </p:txEl>
                                          </p:spTgt>
                                        </p:tgtEl>
                                        <p:attrNameLst>
                                          <p:attrName>ppt_h</p:attrName>
                                        </p:attrNameLst>
                                      </p:cBhvr>
                                      <p:tavLst>
                                        <p:tav tm="0">
                                          <p:val>
                                            <p:strVal val="#ppt_h"/>
                                          </p:val>
                                        </p:tav>
                                        <p:tav tm="100000">
                                          <p:val>
                                            <p:strVal val="#ppt_h"/>
                                          </p:val>
                                        </p:tav>
                                      </p:tavLst>
                                    </p:anim>
                                    <p:anim calcmode="lin" valueType="num">
                                      <p:cBhvr>
                                        <p:cTn id="134" dur="500" fill="hold"/>
                                        <p:tgtEl>
                                          <p:spTgt spid="4">
                                            <p:txEl>
                                              <p:pRg st="6" end="6"/>
                                            </p:txEl>
                                          </p:spTgt>
                                        </p:tgtEl>
                                        <p:attrNameLst>
                                          <p:attrName>ppt_x</p:attrName>
                                        </p:attrNameLst>
                                      </p:cBhvr>
                                      <p:tavLst>
                                        <p:tav tm="0">
                                          <p:val>
                                            <p:strVal val="#ppt_x-.2"/>
                                          </p:val>
                                        </p:tav>
                                        <p:tav tm="100000">
                                          <p:val>
                                            <p:strVal val="#ppt_x"/>
                                          </p:val>
                                        </p:tav>
                                      </p:tavLst>
                                    </p:anim>
                                    <p:anim calcmode="lin" valueType="num">
                                      <p:cBhvr>
                                        <p:cTn id="135" dur="500" fill="hold"/>
                                        <p:tgtEl>
                                          <p:spTgt spid="4">
                                            <p:txEl>
                                              <p:pRg st="6" end="6"/>
                                            </p:txEl>
                                          </p:spTgt>
                                        </p:tgtEl>
                                        <p:attrNameLst>
                                          <p:attrName>ppt_y</p:attrName>
                                        </p:attrNameLst>
                                      </p:cBhvr>
                                      <p:tavLst>
                                        <p:tav tm="0">
                                          <p:val>
                                            <p:strVal val="#ppt_y"/>
                                          </p:val>
                                        </p:tav>
                                        <p:tav tm="100000">
                                          <p:val>
                                            <p:strVal val="#ppt_y"/>
                                          </p:val>
                                        </p:tav>
                                      </p:tavLst>
                                    </p:anim>
                                    <p:animEffect transition="in" filter="fade">
                                      <p:cBhvr>
                                        <p:cTn id="136" dur="500"/>
                                        <p:tgtEl>
                                          <p:spTgt spid="4">
                                            <p:txEl>
                                              <p:pRg st="6" end="6"/>
                                            </p:txEl>
                                          </p:spTgt>
                                        </p:tgtEl>
                                      </p:cBhvr>
                                    </p:animEffect>
                                  </p:childTnLst>
                                  <p:subTnLst>
                                    <p:animClr>
                                      <p:cBhvr override="childStyle">
                                        <p:cTn dur="1" fill="hold" display="0" masterRel="nextClick" afterEffect="1"/>
                                        <p:tgtEl>
                                          <p:spTgt spid="4">
                                            <p:txEl>
                                              <p:pRg st="6" end="6"/>
                                            </p:txEl>
                                          </p:spTgt>
                                        </p:tgtEl>
                                        <p:attrNameLst>
                                          <p:attrName>ppt_c</p:attrName>
                                        </p:attrNameLst>
                                      </p:cBhvr>
                                      <p:to>
                                        <a:srgbClr val="B9B7B0"/>
                                      </p:to>
                                    </p:animClr>
                                  </p:subTnLst>
                                </p:cTn>
                              </p:par>
                            </p:childTnLst>
                          </p:cTn>
                        </p:par>
                        <p:par>
                          <p:cTn id="137" fill="hold">
                            <p:stCondLst>
                              <p:cond delay="22500"/>
                            </p:stCondLst>
                            <p:childTnLst>
                              <p:par>
                                <p:cTn id="138" presetID="54" presetClass="entr" presetSubtype="0" accel="100000" fill="hold" grpId="0" nodeType="afterEffect">
                                  <p:stCondLst>
                                    <p:cond delay="1000"/>
                                  </p:stCondLst>
                                  <p:childTnLst>
                                    <p:set>
                                      <p:cBhvr>
                                        <p:cTn id="139" dur="1" fill="hold">
                                          <p:stCondLst>
                                            <p:cond delay="0"/>
                                          </p:stCondLst>
                                        </p:cTn>
                                        <p:tgtEl>
                                          <p:spTgt spid="4">
                                            <p:txEl>
                                              <p:pRg st="7" end="7"/>
                                            </p:txEl>
                                          </p:spTgt>
                                        </p:tgtEl>
                                        <p:attrNameLst>
                                          <p:attrName>style.visibility</p:attrName>
                                        </p:attrNameLst>
                                      </p:cBhvr>
                                      <p:to>
                                        <p:strVal val="visible"/>
                                      </p:to>
                                    </p:set>
                                    <p:anim calcmode="lin" valueType="num">
                                      <p:cBhvr>
                                        <p:cTn id="140" dur="500" fill="hold"/>
                                        <p:tgtEl>
                                          <p:spTgt spid="4">
                                            <p:txEl>
                                              <p:pRg st="7" end="7"/>
                                            </p:txEl>
                                          </p:spTgt>
                                        </p:tgtEl>
                                        <p:attrNameLst>
                                          <p:attrName>ppt_w</p:attrName>
                                        </p:attrNameLst>
                                      </p:cBhvr>
                                      <p:tavLst>
                                        <p:tav tm="0">
                                          <p:val>
                                            <p:strVal val="#ppt_w*0.05"/>
                                          </p:val>
                                        </p:tav>
                                        <p:tav tm="100000">
                                          <p:val>
                                            <p:strVal val="#ppt_w"/>
                                          </p:val>
                                        </p:tav>
                                      </p:tavLst>
                                    </p:anim>
                                    <p:anim calcmode="lin" valueType="num">
                                      <p:cBhvr>
                                        <p:cTn id="141" dur="500" fill="hold"/>
                                        <p:tgtEl>
                                          <p:spTgt spid="4">
                                            <p:txEl>
                                              <p:pRg st="7" end="7"/>
                                            </p:txEl>
                                          </p:spTgt>
                                        </p:tgtEl>
                                        <p:attrNameLst>
                                          <p:attrName>ppt_h</p:attrName>
                                        </p:attrNameLst>
                                      </p:cBhvr>
                                      <p:tavLst>
                                        <p:tav tm="0">
                                          <p:val>
                                            <p:strVal val="#ppt_h"/>
                                          </p:val>
                                        </p:tav>
                                        <p:tav tm="100000">
                                          <p:val>
                                            <p:strVal val="#ppt_h"/>
                                          </p:val>
                                        </p:tav>
                                      </p:tavLst>
                                    </p:anim>
                                    <p:anim calcmode="lin" valueType="num">
                                      <p:cBhvr>
                                        <p:cTn id="142" dur="500" fill="hold"/>
                                        <p:tgtEl>
                                          <p:spTgt spid="4">
                                            <p:txEl>
                                              <p:pRg st="7" end="7"/>
                                            </p:txEl>
                                          </p:spTgt>
                                        </p:tgtEl>
                                        <p:attrNameLst>
                                          <p:attrName>ppt_x</p:attrName>
                                        </p:attrNameLst>
                                      </p:cBhvr>
                                      <p:tavLst>
                                        <p:tav tm="0">
                                          <p:val>
                                            <p:strVal val="#ppt_x-.2"/>
                                          </p:val>
                                        </p:tav>
                                        <p:tav tm="100000">
                                          <p:val>
                                            <p:strVal val="#ppt_x"/>
                                          </p:val>
                                        </p:tav>
                                      </p:tavLst>
                                    </p:anim>
                                    <p:anim calcmode="lin" valueType="num">
                                      <p:cBhvr>
                                        <p:cTn id="143" dur="500" fill="hold"/>
                                        <p:tgtEl>
                                          <p:spTgt spid="4">
                                            <p:txEl>
                                              <p:pRg st="7" end="7"/>
                                            </p:txEl>
                                          </p:spTgt>
                                        </p:tgtEl>
                                        <p:attrNameLst>
                                          <p:attrName>ppt_y</p:attrName>
                                        </p:attrNameLst>
                                      </p:cBhvr>
                                      <p:tavLst>
                                        <p:tav tm="0">
                                          <p:val>
                                            <p:strVal val="#ppt_y"/>
                                          </p:val>
                                        </p:tav>
                                        <p:tav tm="100000">
                                          <p:val>
                                            <p:strVal val="#ppt_y"/>
                                          </p:val>
                                        </p:tav>
                                      </p:tavLst>
                                    </p:anim>
                                    <p:animEffect transition="in" filter="fade">
                                      <p:cBhvr>
                                        <p:cTn id="144" dur="500"/>
                                        <p:tgtEl>
                                          <p:spTgt spid="4">
                                            <p:txEl>
                                              <p:pRg st="7" end="7"/>
                                            </p:txEl>
                                          </p:spTgt>
                                        </p:tgtEl>
                                      </p:cBhvr>
                                    </p:animEffect>
                                  </p:childTnLst>
                                  <p:subTnLst>
                                    <p:animClr>
                                      <p:cBhvr override="childStyle">
                                        <p:cTn dur="1" fill="hold" display="0" masterRel="nextClick" afterEffect="1"/>
                                        <p:tgtEl>
                                          <p:spTgt spid="4">
                                            <p:txEl>
                                              <p:pRg st="7" end="7"/>
                                            </p:txEl>
                                          </p:spTgt>
                                        </p:tgtEl>
                                        <p:attrNameLst>
                                          <p:attrName>ppt_c</p:attrName>
                                        </p:attrNameLst>
                                      </p:cBhvr>
                                      <p:to>
                                        <a:srgbClr val="B9B7B0"/>
                                      </p:to>
                                    </p:animClr>
                                  </p:subTnLst>
                                </p:cTn>
                              </p:par>
                            </p:childTnLst>
                          </p:cTn>
                        </p:par>
                        <p:par>
                          <p:cTn id="145" fill="hold">
                            <p:stCondLst>
                              <p:cond delay="24000"/>
                            </p:stCondLst>
                            <p:childTnLst>
                              <p:par>
                                <p:cTn id="146" presetID="54" presetClass="entr" presetSubtype="0" accel="100000" fill="hold" grpId="0" nodeType="afterEffect">
                                  <p:stCondLst>
                                    <p:cond delay="1000"/>
                                  </p:stCondLst>
                                  <p:childTnLst>
                                    <p:set>
                                      <p:cBhvr>
                                        <p:cTn id="147" dur="1" fill="hold">
                                          <p:stCondLst>
                                            <p:cond delay="0"/>
                                          </p:stCondLst>
                                        </p:cTn>
                                        <p:tgtEl>
                                          <p:spTgt spid="4">
                                            <p:txEl>
                                              <p:pRg st="8" end="8"/>
                                            </p:txEl>
                                          </p:spTgt>
                                        </p:tgtEl>
                                        <p:attrNameLst>
                                          <p:attrName>style.visibility</p:attrName>
                                        </p:attrNameLst>
                                      </p:cBhvr>
                                      <p:to>
                                        <p:strVal val="visible"/>
                                      </p:to>
                                    </p:set>
                                    <p:anim calcmode="lin" valueType="num">
                                      <p:cBhvr>
                                        <p:cTn id="148" dur="500" fill="hold"/>
                                        <p:tgtEl>
                                          <p:spTgt spid="4">
                                            <p:txEl>
                                              <p:pRg st="8" end="8"/>
                                            </p:txEl>
                                          </p:spTgt>
                                        </p:tgtEl>
                                        <p:attrNameLst>
                                          <p:attrName>ppt_w</p:attrName>
                                        </p:attrNameLst>
                                      </p:cBhvr>
                                      <p:tavLst>
                                        <p:tav tm="0">
                                          <p:val>
                                            <p:strVal val="#ppt_w*0.05"/>
                                          </p:val>
                                        </p:tav>
                                        <p:tav tm="100000">
                                          <p:val>
                                            <p:strVal val="#ppt_w"/>
                                          </p:val>
                                        </p:tav>
                                      </p:tavLst>
                                    </p:anim>
                                    <p:anim calcmode="lin" valueType="num">
                                      <p:cBhvr>
                                        <p:cTn id="149" dur="500" fill="hold"/>
                                        <p:tgtEl>
                                          <p:spTgt spid="4">
                                            <p:txEl>
                                              <p:pRg st="8" end="8"/>
                                            </p:txEl>
                                          </p:spTgt>
                                        </p:tgtEl>
                                        <p:attrNameLst>
                                          <p:attrName>ppt_h</p:attrName>
                                        </p:attrNameLst>
                                      </p:cBhvr>
                                      <p:tavLst>
                                        <p:tav tm="0">
                                          <p:val>
                                            <p:strVal val="#ppt_h"/>
                                          </p:val>
                                        </p:tav>
                                        <p:tav tm="100000">
                                          <p:val>
                                            <p:strVal val="#ppt_h"/>
                                          </p:val>
                                        </p:tav>
                                      </p:tavLst>
                                    </p:anim>
                                    <p:anim calcmode="lin" valueType="num">
                                      <p:cBhvr>
                                        <p:cTn id="150" dur="500" fill="hold"/>
                                        <p:tgtEl>
                                          <p:spTgt spid="4">
                                            <p:txEl>
                                              <p:pRg st="8" end="8"/>
                                            </p:txEl>
                                          </p:spTgt>
                                        </p:tgtEl>
                                        <p:attrNameLst>
                                          <p:attrName>ppt_x</p:attrName>
                                        </p:attrNameLst>
                                      </p:cBhvr>
                                      <p:tavLst>
                                        <p:tav tm="0">
                                          <p:val>
                                            <p:strVal val="#ppt_x-.2"/>
                                          </p:val>
                                        </p:tav>
                                        <p:tav tm="100000">
                                          <p:val>
                                            <p:strVal val="#ppt_x"/>
                                          </p:val>
                                        </p:tav>
                                      </p:tavLst>
                                    </p:anim>
                                    <p:anim calcmode="lin" valueType="num">
                                      <p:cBhvr>
                                        <p:cTn id="151" dur="500" fill="hold"/>
                                        <p:tgtEl>
                                          <p:spTgt spid="4">
                                            <p:txEl>
                                              <p:pRg st="8" end="8"/>
                                            </p:txEl>
                                          </p:spTgt>
                                        </p:tgtEl>
                                        <p:attrNameLst>
                                          <p:attrName>ppt_y</p:attrName>
                                        </p:attrNameLst>
                                      </p:cBhvr>
                                      <p:tavLst>
                                        <p:tav tm="0">
                                          <p:val>
                                            <p:strVal val="#ppt_y"/>
                                          </p:val>
                                        </p:tav>
                                        <p:tav tm="100000">
                                          <p:val>
                                            <p:strVal val="#ppt_y"/>
                                          </p:val>
                                        </p:tav>
                                      </p:tavLst>
                                    </p:anim>
                                    <p:animEffect transition="in" filter="fade">
                                      <p:cBhvr>
                                        <p:cTn id="152" dur="500"/>
                                        <p:tgtEl>
                                          <p:spTgt spid="4">
                                            <p:txEl>
                                              <p:pRg st="8" end="8"/>
                                            </p:txEl>
                                          </p:spTgt>
                                        </p:tgtEl>
                                      </p:cBhvr>
                                    </p:animEffect>
                                  </p:childTnLst>
                                  <p:subTnLst>
                                    <p:animClr>
                                      <p:cBhvr override="childStyle">
                                        <p:cTn dur="1" fill="hold" display="0" masterRel="nextClick" afterEffect="1"/>
                                        <p:tgtEl>
                                          <p:spTgt spid="4">
                                            <p:txEl>
                                              <p:pRg st="8" end="8"/>
                                            </p:txEl>
                                          </p:spTgt>
                                        </p:tgtEl>
                                        <p:attrNameLst>
                                          <p:attrName>ppt_c</p:attrName>
                                        </p:attrNameLst>
                                      </p:cBhvr>
                                      <p:to>
                                        <a:srgbClr val="B9B7B0"/>
                                      </p:to>
                                    </p:animClr>
                                  </p:subTnLst>
                                </p:cTn>
                              </p:par>
                            </p:childTnLst>
                          </p:cTn>
                        </p:par>
                        <p:par>
                          <p:cTn id="153" fill="hold">
                            <p:stCondLst>
                              <p:cond delay="25500"/>
                            </p:stCondLst>
                            <p:childTnLst>
                              <p:par>
                                <p:cTn id="154" presetID="1" presetClass="entr" presetSubtype="0" fill="hold" grpId="1" nodeType="afterEffect">
                                  <p:stCondLst>
                                    <p:cond delay="0"/>
                                  </p:stCondLst>
                                  <p:childTnLst>
                                    <p:set>
                                      <p:cBhvr>
                                        <p:cTn id="155" dur="1" fill="hold">
                                          <p:stCondLst>
                                            <p:cond delay="0"/>
                                          </p:stCondLst>
                                        </p:cTn>
                                        <p:tgtEl>
                                          <p:spTgt spid="4">
                                            <p:txEl>
                                              <p:pRg st="0" end="0"/>
                                            </p:txEl>
                                          </p:spTgt>
                                        </p:tgtEl>
                                        <p:attrNameLst>
                                          <p:attrName>style.visibility</p:attrName>
                                        </p:attrNameLst>
                                      </p:cBhvr>
                                      <p:to>
                                        <p:strVal val="visible"/>
                                      </p:to>
                                    </p:set>
                                  </p:childTnLst>
                                  <p:subTnLst>
                                    <p:animClr>
                                      <p:cBhvr override="childStyle">
                                        <p:cTn dur="1" fill="hold" display="0" masterRel="nextClick" afterEffect="1"/>
                                        <p:tgtEl>
                                          <p:spTgt spid="4">
                                            <p:txEl>
                                              <p:pRg st="0" end="0"/>
                                            </p:txEl>
                                          </p:spTgt>
                                        </p:tgtEl>
                                        <p:attrNameLst>
                                          <p:attrName>ppt_c</p:attrName>
                                        </p:attrNameLst>
                                      </p:cBhvr>
                                      <p:to>
                                        <a:schemeClr val="tx1"/>
                                      </p:to>
                                    </p:animClr>
                                  </p:subTnLst>
                                </p:cTn>
                              </p:par>
                            </p:childTnLst>
                          </p:cTn>
                        </p:par>
                        <p:par>
                          <p:cTn id="156" fill="hold">
                            <p:stCondLst>
                              <p:cond delay="25500"/>
                            </p:stCondLst>
                            <p:childTnLst>
                              <p:par>
                                <p:cTn id="157" presetID="1" presetClass="entr" presetSubtype="0" fill="hold" grpId="1" nodeType="afterEffect">
                                  <p:stCondLst>
                                    <p:cond delay="0"/>
                                  </p:stCondLst>
                                  <p:childTnLst>
                                    <p:set>
                                      <p:cBhvr>
                                        <p:cTn id="158" dur="1" fill="hold">
                                          <p:stCondLst>
                                            <p:cond delay="0"/>
                                          </p:stCondLst>
                                        </p:cTn>
                                        <p:tgtEl>
                                          <p:spTgt spid="4">
                                            <p:txEl>
                                              <p:pRg st="1" end="1"/>
                                            </p:txEl>
                                          </p:spTgt>
                                        </p:tgtEl>
                                        <p:attrNameLst>
                                          <p:attrName>style.visibility</p:attrName>
                                        </p:attrNameLst>
                                      </p:cBhvr>
                                      <p:to>
                                        <p:strVal val="visible"/>
                                      </p:to>
                                    </p:set>
                                  </p:childTnLst>
                                  <p:subTnLst>
                                    <p:animClr>
                                      <p:cBhvr override="childStyle">
                                        <p:cTn dur="1" fill="hold" display="0" masterRel="nextClick" afterEffect="1"/>
                                        <p:tgtEl>
                                          <p:spTgt spid="4">
                                            <p:txEl>
                                              <p:pRg st="1" end="1"/>
                                            </p:txEl>
                                          </p:spTgt>
                                        </p:tgtEl>
                                        <p:attrNameLst>
                                          <p:attrName>ppt_c</p:attrName>
                                        </p:attrNameLst>
                                      </p:cBhvr>
                                      <p:to>
                                        <a:schemeClr val="tx1"/>
                                      </p:to>
                                    </p:animClr>
                                  </p:subTnLst>
                                </p:cTn>
                              </p:par>
                            </p:childTnLst>
                          </p:cTn>
                        </p:par>
                        <p:par>
                          <p:cTn id="159" fill="hold">
                            <p:stCondLst>
                              <p:cond delay="25500"/>
                            </p:stCondLst>
                            <p:childTnLst>
                              <p:par>
                                <p:cTn id="160" presetID="1" presetClass="entr" presetSubtype="0" fill="hold" grpId="1" nodeType="afterEffect">
                                  <p:stCondLst>
                                    <p:cond delay="0"/>
                                  </p:stCondLst>
                                  <p:childTnLst>
                                    <p:set>
                                      <p:cBhvr>
                                        <p:cTn id="161" dur="1" fill="hold">
                                          <p:stCondLst>
                                            <p:cond delay="0"/>
                                          </p:stCondLst>
                                        </p:cTn>
                                        <p:tgtEl>
                                          <p:spTgt spid="4">
                                            <p:txEl>
                                              <p:pRg st="2" end="2"/>
                                            </p:txEl>
                                          </p:spTgt>
                                        </p:tgtEl>
                                        <p:attrNameLst>
                                          <p:attrName>style.visibility</p:attrName>
                                        </p:attrNameLst>
                                      </p:cBhvr>
                                      <p:to>
                                        <p:strVal val="visible"/>
                                      </p:to>
                                    </p:set>
                                  </p:childTnLst>
                                  <p:subTnLst>
                                    <p:animClr>
                                      <p:cBhvr override="childStyle">
                                        <p:cTn dur="1" fill="hold" display="0" masterRel="nextClick" afterEffect="1"/>
                                        <p:tgtEl>
                                          <p:spTgt spid="4">
                                            <p:txEl>
                                              <p:pRg st="2" end="2"/>
                                            </p:txEl>
                                          </p:spTgt>
                                        </p:tgtEl>
                                        <p:attrNameLst>
                                          <p:attrName>ppt_c</p:attrName>
                                        </p:attrNameLst>
                                      </p:cBhvr>
                                      <p:to>
                                        <a:schemeClr val="tx1"/>
                                      </p:to>
                                    </p:animClr>
                                  </p:subTnLst>
                                </p:cTn>
                              </p:par>
                            </p:childTnLst>
                          </p:cTn>
                        </p:par>
                        <p:par>
                          <p:cTn id="162" fill="hold">
                            <p:stCondLst>
                              <p:cond delay="25500"/>
                            </p:stCondLst>
                            <p:childTnLst>
                              <p:par>
                                <p:cTn id="163" presetID="1" presetClass="entr" presetSubtype="0" fill="hold" grpId="1" nodeType="afterEffect">
                                  <p:stCondLst>
                                    <p:cond delay="0"/>
                                  </p:stCondLst>
                                  <p:childTnLst>
                                    <p:set>
                                      <p:cBhvr>
                                        <p:cTn id="164" dur="1" fill="hold">
                                          <p:stCondLst>
                                            <p:cond delay="0"/>
                                          </p:stCondLst>
                                        </p:cTn>
                                        <p:tgtEl>
                                          <p:spTgt spid="4">
                                            <p:txEl>
                                              <p:pRg st="3" end="3"/>
                                            </p:txEl>
                                          </p:spTgt>
                                        </p:tgtEl>
                                        <p:attrNameLst>
                                          <p:attrName>style.visibility</p:attrName>
                                        </p:attrNameLst>
                                      </p:cBhvr>
                                      <p:to>
                                        <p:strVal val="visible"/>
                                      </p:to>
                                    </p:set>
                                  </p:childTnLst>
                                  <p:subTnLst>
                                    <p:animClr>
                                      <p:cBhvr override="childStyle">
                                        <p:cTn dur="1" fill="hold" display="0" masterRel="nextClick" afterEffect="1"/>
                                        <p:tgtEl>
                                          <p:spTgt spid="4">
                                            <p:txEl>
                                              <p:pRg st="3" end="3"/>
                                            </p:txEl>
                                          </p:spTgt>
                                        </p:tgtEl>
                                        <p:attrNameLst>
                                          <p:attrName>ppt_c</p:attrName>
                                        </p:attrNameLst>
                                      </p:cBhvr>
                                      <p:to>
                                        <a:schemeClr val="tx1"/>
                                      </p:to>
                                    </p:animClr>
                                  </p:subTnLst>
                                </p:cTn>
                              </p:par>
                            </p:childTnLst>
                          </p:cTn>
                        </p:par>
                        <p:par>
                          <p:cTn id="165" fill="hold">
                            <p:stCondLst>
                              <p:cond delay="25500"/>
                            </p:stCondLst>
                            <p:childTnLst>
                              <p:par>
                                <p:cTn id="166" presetID="1" presetClass="entr" presetSubtype="0" fill="hold" grpId="1" nodeType="afterEffect">
                                  <p:stCondLst>
                                    <p:cond delay="0"/>
                                  </p:stCondLst>
                                  <p:childTnLst>
                                    <p:set>
                                      <p:cBhvr>
                                        <p:cTn id="167" dur="1" fill="hold">
                                          <p:stCondLst>
                                            <p:cond delay="0"/>
                                          </p:stCondLst>
                                        </p:cTn>
                                        <p:tgtEl>
                                          <p:spTgt spid="4">
                                            <p:txEl>
                                              <p:pRg st="4" end="4"/>
                                            </p:txEl>
                                          </p:spTgt>
                                        </p:tgtEl>
                                        <p:attrNameLst>
                                          <p:attrName>style.visibility</p:attrName>
                                        </p:attrNameLst>
                                      </p:cBhvr>
                                      <p:to>
                                        <p:strVal val="visible"/>
                                      </p:to>
                                    </p:set>
                                  </p:childTnLst>
                                  <p:subTnLst>
                                    <p:animClr>
                                      <p:cBhvr override="childStyle">
                                        <p:cTn dur="1" fill="hold" display="0" masterRel="nextClick" afterEffect="1"/>
                                        <p:tgtEl>
                                          <p:spTgt spid="4">
                                            <p:txEl>
                                              <p:pRg st="4" end="4"/>
                                            </p:txEl>
                                          </p:spTgt>
                                        </p:tgtEl>
                                        <p:attrNameLst>
                                          <p:attrName>ppt_c</p:attrName>
                                        </p:attrNameLst>
                                      </p:cBhvr>
                                      <p:to>
                                        <a:schemeClr val="tx1"/>
                                      </p:to>
                                    </p:animClr>
                                  </p:subTnLst>
                                </p:cTn>
                              </p:par>
                            </p:childTnLst>
                          </p:cTn>
                        </p:par>
                        <p:par>
                          <p:cTn id="168" fill="hold">
                            <p:stCondLst>
                              <p:cond delay="25500"/>
                            </p:stCondLst>
                            <p:childTnLst>
                              <p:par>
                                <p:cTn id="169" presetID="1" presetClass="entr" presetSubtype="0" fill="hold" grpId="1" nodeType="afterEffect">
                                  <p:stCondLst>
                                    <p:cond delay="0"/>
                                  </p:stCondLst>
                                  <p:childTnLst>
                                    <p:set>
                                      <p:cBhvr>
                                        <p:cTn id="170" dur="1" fill="hold">
                                          <p:stCondLst>
                                            <p:cond delay="0"/>
                                          </p:stCondLst>
                                        </p:cTn>
                                        <p:tgtEl>
                                          <p:spTgt spid="4">
                                            <p:txEl>
                                              <p:pRg st="5" end="5"/>
                                            </p:txEl>
                                          </p:spTgt>
                                        </p:tgtEl>
                                        <p:attrNameLst>
                                          <p:attrName>style.visibility</p:attrName>
                                        </p:attrNameLst>
                                      </p:cBhvr>
                                      <p:to>
                                        <p:strVal val="visible"/>
                                      </p:to>
                                    </p:set>
                                  </p:childTnLst>
                                  <p:subTnLst>
                                    <p:animClr>
                                      <p:cBhvr override="childStyle">
                                        <p:cTn dur="1" fill="hold" display="0" masterRel="nextClick" afterEffect="1"/>
                                        <p:tgtEl>
                                          <p:spTgt spid="4">
                                            <p:txEl>
                                              <p:pRg st="5" end="5"/>
                                            </p:txEl>
                                          </p:spTgt>
                                        </p:tgtEl>
                                        <p:attrNameLst>
                                          <p:attrName>ppt_c</p:attrName>
                                        </p:attrNameLst>
                                      </p:cBhvr>
                                      <p:to>
                                        <a:schemeClr val="tx1"/>
                                      </p:to>
                                    </p:animClr>
                                  </p:subTnLst>
                                </p:cTn>
                              </p:par>
                            </p:childTnLst>
                          </p:cTn>
                        </p:par>
                        <p:par>
                          <p:cTn id="171" fill="hold">
                            <p:stCondLst>
                              <p:cond delay="25500"/>
                            </p:stCondLst>
                            <p:childTnLst>
                              <p:par>
                                <p:cTn id="172" presetID="1" presetClass="entr" presetSubtype="0" fill="hold" grpId="1" nodeType="afterEffect">
                                  <p:stCondLst>
                                    <p:cond delay="0"/>
                                  </p:stCondLst>
                                  <p:childTnLst>
                                    <p:set>
                                      <p:cBhvr>
                                        <p:cTn id="173" dur="1" fill="hold">
                                          <p:stCondLst>
                                            <p:cond delay="0"/>
                                          </p:stCondLst>
                                        </p:cTn>
                                        <p:tgtEl>
                                          <p:spTgt spid="4">
                                            <p:txEl>
                                              <p:pRg st="6" end="6"/>
                                            </p:txEl>
                                          </p:spTgt>
                                        </p:tgtEl>
                                        <p:attrNameLst>
                                          <p:attrName>style.visibility</p:attrName>
                                        </p:attrNameLst>
                                      </p:cBhvr>
                                      <p:to>
                                        <p:strVal val="visible"/>
                                      </p:to>
                                    </p:set>
                                  </p:childTnLst>
                                  <p:subTnLst>
                                    <p:animClr>
                                      <p:cBhvr override="childStyle">
                                        <p:cTn dur="1" fill="hold" display="0" masterRel="nextClick" afterEffect="1"/>
                                        <p:tgtEl>
                                          <p:spTgt spid="4">
                                            <p:txEl>
                                              <p:pRg st="6" end="6"/>
                                            </p:txEl>
                                          </p:spTgt>
                                        </p:tgtEl>
                                        <p:attrNameLst>
                                          <p:attrName>ppt_c</p:attrName>
                                        </p:attrNameLst>
                                      </p:cBhvr>
                                      <p:to>
                                        <a:schemeClr val="tx1"/>
                                      </p:to>
                                    </p:animClr>
                                  </p:subTnLst>
                                </p:cTn>
                              </p:par>
                            </p:childTnLst>
                          </p:cTn>
                        </p:par>
                        <p:par>
                          <p:cTn id="174" fill="hold">
                            <p:stCondLst>
                              <p:cond delay="25500"/>
                            </p:stCondLst>
                            <p:childTnLst>
                              <p:par>
                                <p:cTn id="175" presetID="1" presetClass="entr" presetSubtype="0" fill="hold" grpId="1" nodeType="afterEffect">
                                  <p:stCondLst>
                                    <p:cond delay="0"/>
                                  </p:stCondLst>
                                  <p:childTnLst>
                                    <p:set>
                                      <p:cBhvr>
                                        <p:cTn id="176" dur="1" fill="hold">
                                          <p:stCondLst>
                                            <p:cond delay="0"/>
                                          </p:stCondLst>
                                        </p:cTn>
                                        <p:tgtEl>
                                          <p:spTgt spid="4">
                                            <p:txEl>
                                              <p:pRg st="7" end="7"/>
                                            </p:txEl>
                                          </p:spTgt>
                                        </p:tgtEl>
                                        <p:attrNameLst>
                                          <p:attrName>style.visibility</p:attrName>
                                        </p:attrNameLst>
                                      </p:cBhvr>
                                      <p:to>
                                        <p:strVal val="visible"/>
                                      </p:to>
                                    </p:set>
                                  </p:childTnLst>
                                  <p:subTnLst>
                                    <p:animClr>
                                      <p:cBhvr override="childStyle">
                                        <p:cTn dur="1" fill="hold" display="0" masterRel="nextClick" afterEffect="1"/>
                                        <p:tgtEl>
                                          <p:spTgt spid="4">
                                            <p:txEl>
                                              <p:pRg st="7" end="7"/>
                                            </p:txEl>
                                          </p:spTgt>
                                        </p:tgtEl>
                                        <p:attrNameLst>
                                          <p:attrName>ppt_c</p:attrName>
                                        </p:attrNameLst>
                                      </p:cBhvr>
                                      <p:to>
                                        <a:schemeClr val="tx1"/>
                                      </p:to>
                                    </p:animClr>
                                  </p:subTnLst>
                                </p:cTn>
                              </p:par>
                            </p:childTnLst>
                          </p:cTn>
                        </p:par>
                        <p:par>
                          <p:cTn id="177" fill="hold">
                            <p:stCondLst>
                              <p:cond delay="25500"/>
                            </p:stCondLst>
                            <p:childTnLst>
                              <p:par>
                                <p:cTn id="178" presetID="1" presetClass="entr" presetSubtype="0" fill="hold" grpId="1" nodeType="afterEffect">
                                  <p:stCondLst>
                                    <p:cond delay="0"/>
                                  </p:stCondLst>
                                  <p:childTnLst>
                                    <p:set>
                                      <p:cBhvr>
                                        <p:cTn id="179" dur="1" fill="hold">
                                          <p:stCondLst>
                                            <p:cond delay="0"/>
                                          </p:stCondLst>
                                        </p:cTn>
                                        <p:tgtEl>
                                          <p:spTgt spid="4">
                                            <p:txEl>
                                              <p:pRg st="8" end="8"/>
                                            </p:txEl>
                                          </p:spTgt>
                                        </p:tgtEl>
                                        <p:attrNameLst>
                                          <p:attrName>style.visibility</p:attrName>
                                        </p:attrNameLst>
                                      </p:cBhvr>
                                      <p:to>
                                        <p:strVal val="visible"/>
                                      </p:to>
                                    </p:set>
                                  </p:childTnLst>
                                  <p:subTnLst>
                                    <p:animClr>
                                      <p:cBhvr override="childStyle">
                                        <p:cTn dur="1" fill="hold" display="0" masterRel="nextClick" afterEffect="1"/>
                                        <p:tgtEl>
                                          <p:spTgt spid="4">
                                            <p:txEl>
                                              <p:pRg st="8" end="8"/>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build="p"/>
      <p:bldP spid="4" grpId="1" build="p"/>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6|2|1.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D9FBDF"/>
        </a:lt1>
        <a:dk2>
          <a:srgbClr val="000000"/>
        </a:dk2>
        <a:lt2>
          <a:srgbClr val="969696"/>
        </a:lt2>
        <a:accent1>
          <a:srgbClr val="FFFFFF"/>
        </a:accent1>
        <a:accent2>
          <a:srgbClr val="8DC6FF"/>
        </a:accent2>
        <a:accent3>
          <a:srgbClr val="E9FDEC"/>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2171</TotalTime>
  <Words>4219</Words>
  <Application>Microsoft Macintosh PowerPoint</Application>
  <PresentationFormat>Custom</PresentationFormat>
  <Paragraphs>376</Paragraphs>
  <Slides>23</Slides>
  <Notes>3</Notes>
  <HiddenSlides>0</HiddenSlides>
  <MMClips>0</MMClips>
  <ScaleCrop>false</ScaleCrop>
  <HeadingPairs>
    <vt:vector size="4" baseType="variant">
      <vt:variant>
        <vt:lpstr>Design Template</vt:lpstr>
      </vt:variant>
      <vt:variant>
        <vt:i4>3</vt:i4>
      </vt:variant>
      <vt:variant>
        <vt:lpstr>Slide Titles</vt:lpstr>
      </vt:variant>
      <vt:variant>
        <vt:i4>23</vt:i4>
      </vt:variant>
    </vt:vector>
  </HeadingPairs>
  <TitlesOfParts>
    <vt:vector size="26" baseType="lpstr">
      <vt:lpstr>Office Theme</vt:lpstr>
      <vt:lpstr>Office Theme</vt:lpstr>
      <vt:lpstr>Default Design</vt:lpstr>
      <vt:lpstr>Constitutional Homeland Security</vt:lpstr>
      <vt:lpstr>Organized Rebellion to Tyranny is a Duty!</vt:lpstr>
      <vt:lpstr>Slide 3</vt:lpstr>
      <vt:lpstr>The Sovereign Powers of the General Government of the United States U. S. Constitution, Art I, Sec 8, Clauses 1-18</vt:lpstr>
      <vt:lpstr>Silence of the Constitution is Authoritative </vt:lpstr>
      <vt:lpstr>Constitutional Homeland Security</vt:lpstr>
      <vt:lpstr>Basic Constitutional Powers Granted to the Militias of the Several States</vt:lpstr>
      <vt:lpstr>...To Execute the Laws of the Union The Whiskey Rebellion. Harrisburg, Pennsylvania -- October 3, 1794 </vt:lpstr>
      <vt:lpstr>Functions and Responsibilities of the Militias of the Several States </vt:lpstr>
      <vt:lpstr>Components of the Militia Structure</vt:lpstr>
      <vt:lpstr>Organizational Functions</vt:lpstr>
      <vt:lpstr>Organizational Functions</vt:lpstr>
      <vt:lpstr>Organizational Functions</vt:lpstr>
      <vt:lpstr>Necessity of the Militias of the Several States Free State vs. Police State</vt:lpstr>
      <vt:lpstr>Government Tyranny</vt:lpstr>
      <vt:lpstr>Necessity of the Militias of the Several States to secure social and economic security</vt:lpstr>
      <vt:lpstr>Slide 17</vt:lpstr>
      <vt:lpstr>How the Militias can be used to facilitate the transition to lawful money</vt:lpstr>
      <vt:lpstr>Conclusion </vt:lpstr>
      <vt:lpstr>The END</vt:lpstr>
      <vt:lpstr>Slide 21</vt:lpstr>
      <vt:lpstr>Slide 22</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Thomas D. Selgas</dc:creator>
  <cp:lastModifiedBy>Thomas D. Selgas</cp:lastModifiedBy>
  <cp:revision>60</cp:revision>
  <cp:lastPrinted>2010-11-04T22:25:49Z</cp:lastPrinted>
  <dcterms:created xsi:type="dcterms:W3CDTF">2011-02-24T18:18:50Z</dcterms:created>
  <dcterms:modified xsi:type="dcterms:W3CDTF">2011-02-24T19:41:16Z</dcterms:modified>
</cp:coreProperties>
</file>